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65" r:id="rId6"/>
    <p:sldId id="256" r:id="rId7"/>
    <p:sldId id="263" r:id="rId8"/>
    <p:sldId id="266" r:id="rId9"/>
    <p:sldId id="268" r:id="rId10"/>
    <p:sldId id="269" r:id="rId11"/>
    <p:sldId id="274" r:id="rId12"/>
    <p:sldId id="270" r:id="rId13"/>
    <p:sldId id="267" r:id="rId14"/>
    <p:sldId id="271" r:id="rId15"/>
    <p:sldId id="272" r:id="rId16"/>
    <p:sldId id="275" r:id="rId17"/>
    <p:sldId id="276" r:id="rId18"/>
    <p:sldId id="273" r:id="rId19"/>
    <p:sldId id="278" r:id="rId20"/>
    <p:sldId id="279" r:id="rId21"/>
    <p:sldId id="280" r:id="rId22"/>
    <p:sldId id="281" r:id="rId23"/>
    <p:sldId id="277" r:id="rId24"/>
    <p:sldId id="260" r:id="rId25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4669F-7B15-0403-F376-52F3431D47DC}" v="7" dt="2023-03-07T14:53:26.092"/>
    <p1510:client id="{E7034348-FBA2-A098-7CC5-15231087243F}" v="1" dt="2023-03-07T15:16:05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128"/>
        <p:guide pos="4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checo Canals, Jordi" userId="S::jpacheco@gencat.cat::dcec5d19-7e7f-4c84-976b-8eed8d18d540" providerId="AD" clId="Web-{04E4669F-7B15-0403-F376-52F3431D47DC}"/>
    <pc:docChg chg="delSld modSld">
      <pc:chgData name="Pacheco Canals, Jordi" userId="S::jpacheco@gencat.cat::dcec5d19-7e7f-4c84-976b-8eed8d18d540" providerId="AD" clId="Web-{04E4669F-7B15-0403-F376-52F3431D47DC}" dt="2023-03-07T14:53:26.092" v="3"/>
      <pc:docMkLst>
        <pc:docMk/>
      </pc:docMkLst>
      <pc:sldChg chg="modSp">
        <pc:chgData name="Pacheco Canals, Jordi" userId="S::jpacheco@gencat.cat::dcec5d19-7e7f-4c84-976b-8eed8d18d540" providerId="AD" clId="Web-{04E4669F-7B15-0403-F376-52F3431D47DC}" dt="2023-03-07T14:52:42.949" v="2" actId="20577"/>
        <pc:sldMkLst>
          <pc:docMk/>
          <pc:sldMk cId="0" sldId="256"/>
        </pc:sldMkLst>
        <pc:spChg chg="mod">
          <ac:chgData name="Pacheco Canals, Jordi" userId="S::jpacheco@gencat.cat::dcec5d19-7e7f-4c84-976b-8eed8d18d540" providerId="AD" clId="Web-{04E4669F-7B15-0403-F376-52F3431D47DC}" dt="2023-03-07T14:52:42.949" v="2" actId="20577"/>
          <ac:spMkLst>
            <pc:docMk/>
            <pc:sldMk cId="0" sldId="256"/>
            <ac:spMk id="3075" creationId="{D9F28910-5CD1-465D-8F8E-987A204A4018}"/>
          </ac:spMkLst>
        </pc:spChg>
      </pc:sldChg>
      <pc:sldChg chg="del">
        <pc:chgData name="Pacheco Canals, Jordi" userId="S::jpacheco@gencat.cat::dcec5d19-7e7f-4c84-976b-8eed8d18d540" providerId="AD" clId="Web-{04E4669F-7B15-0403-F376-52F3431D47DC}" dt="2023-03-07T14:53:26.092" v="3"/>
        <pc:sldMkLst>
          <pc:docMk/>
          <pc:sldMk cId="0" sldId="264"/>
        </pc:sldMkLst>
      </pc:sldChg>
    </pc:docChg>
  </pc:docChgLst>
  <pc:docChgLst>
    <pc:chgData name="Pacheco Canals, Jordi" userId="S::jpacheco@gencat.cat::dcec5d19-7e7f-4c84-976b-8eed8d18d540" providerId="AD" clId="Web-{E7034348-FBA2-A098-7CC5-15231087243F}"/>
    <pc:docChg chg="sldOrd">
      <pc:chgData name="Pacheco Canals, Jordi" userId="S::jpacheco@gencat.cat::dcec5d19-7e7f-4c84-976b-8eed8d18d540" providerId="AD" clId="Web-{E7034348-FBA2-A098-7CC5-15231087243F}" dt="2023-03-07T15:16:05.739" v="0"/>
      <pc:docMkLst>
        <pc:docMk/>
      </pc:docMkLst>
      <pc:sldChg chg="ord">
        <pc:chgData name="Pacheco Canals, Jordi" userId="S::jpacheco@gencat.cat::dcec5d19-7e7f-4c84-976b-8eed8d18d540" providerId="AD" clId="Web-{E7034348-FBA2-A098-7CC5-15231087243F}" dt="2023-03-07T15:16:05.739" v="0"/>
        <pc:sldMkLst>
          <pc:docMk/>
          <pc:sldMk cId="0" sldId="2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BE4DB-72F4-4311-B83E-F2046C31FC11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CD40627C-3FD4-425A-9354-A16FAF41C2C8}">
      <dgm:prSet phldrT="[Text]" phldr="0" custT="1"/>
      <dgm:spPr/>
      <dgm:t>
        <a:bodyPr/>
        <a:lstStyle/>
        <a:p>
          <a:r>
            <a:rPr lang="ca-ES" sz="1600" noProof="0">
              <a:latin typeface="+mj-lt"/>
              <a:cs typeface="Arial" panose="020B0604020202020204" pitchFamily="34" charset="0"/>
            </a:rPr>
            <a:t>1</a:t>
          </a:r>
        </a:p>
      </dgm:t>
    </dgm:pt>
    <dgm:pt modelId="{B015E765-E492-4718-9360-675EAB01FCC3}" type="parTrans" cxnId="{65730329-9B7B-479E-8F5D-125D9F522EEC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66BC0899-5CA3-4CB9-85CE-8EE74958FE55}" type="sibTrans" cxnId="{65730329-9B7B-479E-8F5D-125D9F522EEC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DA805832-FE4A-490E-B8FA-4C21FC9B1448}">
      <dgm:prSet phldrT="[Text]" phldr="0" custT="1"/>
      <dgm:spPr/>
      <dgm:t>
        <a:bodyPr/>
        <a:lstStyle/>
        <a:p>
          <a:pPr rtl="0"/>
          <a:r>
            <a:rPr lang="ca-ES" sz="1400" noProof="0">
              <a:latin typeface="+mj-lt"/>
              <a:cs typeface="Arial" panose="020B0604020202020204" pitchFamily="34" charset="0"/>
            </a:rPr>
            <a:t>Accés a l’atenció primària i comunitària</a:t>
          </a:r>
        </a:p>
      </dgm:t>
    </dgm:pt>
    <dgm:pt modelId="{31EFC37B-34F6-4505-B7C5-0050E5210670}" type="parTrans" cxnId="{6573AC5E-F9CA-4E15-AD38-CB4CAB664AF6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0B023D0E-E561-4785-B629-A3F16BA26A53}" type="sibTrans" cxnId="{6573AC5E-F9CA-4E15-AD38-CB4CAB664AF6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7396036D-6751-402C-B600-F0EF7FDA0A96}">
      <dgm:prSet phldrT="[Text]" phldr="0" custT="1"/>
      <dgm:spPr/>
      <dgm:t>
        <a:bodyPr/>
        <a:lstStyle/>
        <a:p>
          <a:r>
            <a:rPr lang="ca-ES" sz="1600" noProof="0">
              <a:latin typeface="+mj-lt"/>
              <a:cs typeface="Arial" panose="020B0604020202020204" pitchFamily="34" charset="0"/>
            </a:rPr>
            <a:t>2</a:t>
          </a:r>
        </a:p>
      </dgm:t>
    </dgm:pt>
    <dgm:pt modelId="{C98EC86C-F014-4A91-8E26-73FE4E4360C5}" type="parTrans" cxnId="{BB1D00BF-E094-4D65-9C0E-E6CCC1BB681C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F9835013-2991-4112-A302-C7F68129A9D6}" type="sibTrans" cxnId="{BB1D00BF-E094-4D65-9C0E-E6CCC1BB681C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392616CD-F77E-4089-B61E-E137D3652136}">
      <dgm:prSet phldrT="[Text]" phldr="0" custT="1"/>
      <dgm:spPr/>
      <dgm:t>
        <a:bodyPr/>
        <a:lstStyle/>
        <a:p>
          <a:pPr rtl="0"/>
          <a:r>
            <a:rPr lang="ca-ES" sz="1400" noProof="0">
              <a:latin typeface="+mj-lt"/>
              <a:cs typeface="Arial" panose="020B0604020202020204" pitchFamily="34" charset="0"/>
            </a:rPr>
            <a:t>Procediments diagnòstics i terapèutics</a:t>
          </a:r>
        </a:p>
      </dgm:t>
    </dgm:pt>
    <dgm:pt modelId="{726F95C1-B687-44BC-8233-1525CEED831C}" type="parTrans" cxnId="{038E14B7-84D4-42B8-99C0-03688D3567A7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9F1EC7A4-1E2F-4F9C-84DF-E5E3AFC2DE18}" type="sibTrans" cxnId="{038E14B7-84D4-42B8-99C0-03688D3567A7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7AFB9D67-EAF6-4974-A055-7024F4DAA3DC}">
      <dgm:prSet phldrT="[Text]" phldr="0" custT="1"/>
      <dgm:spPr/>
      <dgm:t>
        <a:bodyPr/>
        <a:lstStyle/>
        <a:p>
          <a:r>
            <a:rPr lang="ca-ES" sz="1600" noProof="0">
              <a:latin typeface="+mj-lt"/>
              <a:cs typeface="Arial" panose="020B0604020202020204" pitchFamily="34" charset="0"/>
            </a:rPr>
            <a:t>3</a:t>
          </a:r>
        </a:p>
      </dgm:t>
    </dgm:pt>
    <dgm:pt modelId="{60D48FD8-1CF6-48F6-A90A-41EC3DC76598}" type="parTrans" cxnId="{F691C44B-F9EE-4FE8-8F6C-6C31F139A761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CE58EC7A-FF8F-4B03-B6A3-34B9C1537335}" type="sibTrans" cxnId="{F691C44B-F9EE-4FE8-8F6C-6C31F139A761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B8CAC92B-5A59-43C7-87B8-B478DC34EE50}">
      <dgm:prSet phldrT="[Text]" phldr="0" custT="1"/>
      <dgm:spPr/>
      <dgm:t>
        <a:bodyPr/>
        <a:lstStyle/>
        <a:p>
          <a:pPr rtl="0"/>
          <a:r>
            <a:rPr lang="ca-ES" sz="1400" b="0" i="0" noProof="0"/>
            <a:t>Promoció de la salut, prevenció de la malaltia, atenció familiar i comunitària</a:t>
          </a:r>
          <a:endParaRPr lang="ca-ES" sz="1400" b="0" noProof="0">
            <a:latin typeface="+mj-lt"/>
            <a:cs typeface="Arial" panose="020B0604020202020204" pitchFamily="34" charset="0"/>
          </a:endParaRPr>
        </a:p>
      </dgm:t>
    </dgm:pt>
    <dgm:pt modelId="{2DB79E64-53CB-40C7-91C8-49D553439DAD}" type="parTrans" cxnId="{ADE585C7-4756-4CD1-8368-4E2A73B5C578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9772D384-3933-4B2D-9EF4-0574F256913B}" type="sibTrans" cxnId="{ADE585C7-4756-4CD1-8368-4E2A73B5C578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B5D0FE55-0CBA-4020-B74C-350FC8DDF88A}">
      <dgm:prSet phldrT="[Text]" phldr="0" custT="1"/>
      <dgm:spPr/>
      <dgm:t>
        <a:bodyPr/>
        <a:lstStyle/>
        <a:p>
          <a:pPr rtl="0"/>
          <a:r>
            <a:rPr lang="ca-ES" sz="1400" b="0" i="0"/>
            <a:t>Activitats d'informació i vigilància epidemiològica</a:t>
          </a:r>
          <a:endParaRPr lang="ca-ES" sz="1400" b="0" noProof="0">
            <a:latin typeface="+mj-lt"/>
            <a:cs typeface="Arial" panose="020B0604020202020204" pitchFamily="34" charset="0"/>
          </a:endParaRPr>
        </a:p>
      </dgm:t>
    </dgm:pt>
    <dgm:pt modelId="{81219FCC-1D06-452F-AEA3-085E9BE0E91B}" type="parTrans" cxnId="{1A835849-5FC0-4B36-ABAA-6006276DD6A2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CD859209-3BA3-45F4-B7E5-8F977A4E862E}" type="sibTrans" cxnId="{1A835849-5FC0-4B36-ABAA-6006276DD6A2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F2C0EE82-F5BA-4188-AA41-B1739A7D1106}">
      <dgm:prSet phldr="0" custT="1"/>
      <dgm:spPr/>
      <dgm:t>
        <a:bodyPr/>
        <a:lstStyle/>
        <a:p>
          <a:r>
            <a:rPr lang="ca-ES" sz="1600" noProof="0">
              <a:latin typeface="+mj-lt"/>
              <a:cs typeface="Arial" panose="020B0604020202020204" pitchFamily="34" charset="0"/>
            </a:rPr>
            <a:t>5</a:t>
          </a:r>
        </a:p>
      </dgm:t>
    </dgm:pt>
    <dgm:pt modelId="{A534FFF2-E989-4900-BBA2-B5581BB55952}" type="parTrans" cxnId="{6DF0622B-BDD0-4DA3-AA6E-1547622F8D82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6CB64CE9-50A5-49BD-B0ED-0CC388AE91CB}" type="sibTrans" cxnId="{6DF0622B-BDD0-4DA3-AA6E-1547622F8D82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1E0DCA6C-04E3-40D6-8887-17DACC3D62A3}">
      <dgm:prSet phldr="0" custT="1"/>
      <dgm:spPr/>
      <dgm:t>
        <a:bodyPr/>
        <a:lstStyle/>
        <a:p>
          <a:r>
            <a:rPr lang="ca-ES" sz="1600" noProof="0">
              <a:latin typeface="+mj-lt"/>
              <a:cs typeface="Arial" panose="020B0604020202020204" pitchFamily="34" charset="0"/>
            </a:rPr>
            <a:t>6</a:t>
          </a:r>
        </a:p>
      </dgm:t>
    </dgm:pt>
    <dgm:pt modelId="{701092FC-2378-4DF7-86D7-2C914FA0B18F}" type="parTrans" cxnId="{A1B60A1B-B78F-4738-BF68-E36C6A4E0677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CE1CBB4F-DB7E-4C9A-8181-84B95F174C74}" type="sibTrans" cxnId="{A1B60A1B-B78F-4738-BF68-E36C6A4E0677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E6DE5113-5DC9-45C4-8FD1-88CFD131FC22}">
      <dgm:prSet phldr="0" custT="1"/>
      <dgm:spPr/>
      <dgm:t>
        <a:bodyPr/>
        <a:lstStyle/>
        <a:p>
          <a:r>
            <a:rPr lang="ca-ES" sz="1600" noProof="0">
              <a:latin typeface="+mj-lt"/>
              <a:cs typeface="Arial" panose="020B0604020202020204" pitchFamily="34" charset="0"/>
            </a:rPr>
            <a:t>9</a:t>
          </a:r>
        </a:p>
      </dgm:t>
    </dgm:pt>
    <dgm:pt modelId="{706AB81F-8ED5-4D34-BEB0-0F83F5C3B8D9}" type="parTrans" cxnId="{45BBC99F-CA0A-49B7-8C61-F2A939F0A9F2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BAE5B8BA-496F-40C9-B011-8F4E89D6C8CC}" type="sibTrans" cxnId="{45BBC99F-CA0A-49B7-8C61-F2A939F0A9F2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1BE2EF1E-F196-49D2-B737-29CE0C4786B8}">
      <dgm:prSet phldr="0" custT="1"/>
      <dgm:spPr/>
      <dgm:t>
        <a:bodyPr/>
        <a:lstStyle/>
        <a:p>
          <a:pPr rtl="0"/>
          <a:r>
            <a:rPr lang="ca-ES" sz="1600" noProof="0">
              <a:latin typeface="+mj-lt"/>
              <a:cs typeface="Arial" panose="020B0604020202020204" pitchFamily="34" charset="0"/>
            </a:rPr>
            <a:t>7</a:t>
          </a:r>
        </a:p>
      </dgm:t>
    </dgm:pt>
    <dgm:pt modelId="{F42DB2F4-790F-41E4-AC2F-C8E581D4B4A3}" type="parTrans" cxnId="{0FBF5732-DA6D-424C-9ED9-2F8E79A460CC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30C527FF-267C-4C8F-9B80-8E336EF899D7}" type="sibTrans" cxnId="{0FBF5732-DA6D-424C-9ED9-2F8E79A460CC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C787AAE7-570B-4576-AF20-97D79FCD5FF4}">
      <dgm:prSet phldr="0" custT="1"/>
      <dgm:spPr/>
      <dgm:t>
        <a:bodyPr/>
        <a:lstStyle/>
        <a:p>
          <a:pPr rtl="0"/>
          <a:r>
            <a:rPr lang="ca-ES" sz="1600" noProof="0">
              <a:latin typeface="+mj-lt"/>
              <a:cs typeface="Arial" panose="020B0604020202020204" pitchFamily="34" charset="0"/>
            </a:rPr>
            <a:t>8</a:t>
          </a:r>
        </a:p>
      </dgm:t>
    </dgm:pt>
    <dgm:pt modelId="{8F32962A-099E-464F-B51B-B4D21F61BCBA}" type="parTrans" cxnId="{895157BB-3EC4-4447-BA27-71FBC6A81E13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116AA05B-DF98-422E-AFD1-744C2142789A}" type="sibTrans" cxnId="{895157BB-3EC4-4447-BA27-71FBC6A81E13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AE9ECAA2-AE21-4D87-B57E-AF95A72E4BC5}">
      <dgm:prSet phldr="0" custT="1"/>
      <dgm:spPr/>
      <dgm:t>
        <a:bodyPr/>
        <a:lstStyle/>
        <a:p>
          <a:pPr rtl="0"/>
          <a:r>
            <a:rPr lang="ca-ES" sz="1600" noProof="0">
              <a:latin typeface="+mj-lt"/>
              <a:cs typeface="Arial" panose="020B0604020202020204" pitchFamily="34" charset="0"/>
            </a:rPr>
            <a:t>4</a:t>
          </a:r>
        </a:p>
      </dgm:t>
    </dgm:pt>
    <dgm:pt modelId="{8EDFEB64-E693-4E46-9495-445B0F3FD8B2}" type="parTrans" cxnId="{EE3EC072-CDBB-44C3-830F-C0B5390E6BF1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1713A742-6F1C-4CB6-953D-A1A7E3EEC589}" type="sibTrans" cxnId="{EE3EC072-CDBB-44C3-830F-C0B5390E6BF1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C19E1B2E-EBFF-42C4-8AA9-BDFA36DCD12F}">
      <dgm:prSet phldr="0" custT="1"/>
      <dgm:spPr/>
      <dgm:t>
        <a:bodyPr/>
        <a:lstStyle/>
        <a:p>
          <a:pPr rtl="0"/>
          <a:r>
            <a:rPr lang="ca-ES" sz="1400" noProof="0">
              <a:latin typeface="+mj-lt"/>
              <a:cs typeface="Arial" panose="020B0604020202020204" pitchFamily="34" charset="0"/>
            </a:rPr>
            <a:t>Serveis adreçats a col·lectius específics (infància, adolescència, crònics, ASSIR, violències, etc.) </a:t>
          </a:r>
        </a:p>
      </dgm:t>
    </dgm:pt>
    <dgm:pt modelId="{326680B3-BF49-4455-838D-41C54264B636}" type="parTrans" cxnId="{E7DD58F4-73EE-49EA-9CBD-6BE7F651027C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67CF75EF-9383-4248-9F0A-BFB7DF7F7BA7}" type="sibTrans" cxnId="{E7DD58F4-73EE-49EA-9CBD-6BE7F651027C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A40124D8-EC30-48A9-9B01-E029BCA04A42}">
      <dgm:prSet phldr="0" custT="1"/>
      <dgm:spPr/>
      <dgm:t>
        <a:bodyPr/>
        <a:lstStyle/>
        <a:p>
          <a:pPr rtl="0"/>
          <a:r>
            <a:rPr lang="ca-ES" sz="1400" noProof="0">
              <a:latin typeface="+mj-lt"/>
              <a:cs typeface="Arial" panose="020B0604020202020204" pitchFamily="34" charset="0"/>
            </a:rPr>
            <a:t>Rehabilitació comunitària </a:t>
          </a:r>
        </a:p>
      </dgm:t>
    </dgm:pt>
    <dgm:pt modelId="{B6AD7633-F965-410D-A62C-13DE4FA17499}" type="parTrans" cxnId="{289A115B-5F55-421A-9362-DF1A634A0491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90FABCFC-7700-43BC-AA32-A29022B4F5A8}" type="sibTrans" cxnId="{289A115B-5F55-421A-9362-DF1A634A0491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FAA0B33F-2E86-4203-9C8D-14C02D773F08}">
      <dgm:prSet phldr="0" custT="1"/>
      <dgm:spPr/>
      <dgm:t>
        <a:bodyPr/>
        <a:lstStyle/>
        <a:p>
          <a:pPr rtl="0"/>
          <a:r>
            <a:rPr lang="ca-ES" sz="1400" noProof="0">
              <a:latin typeface="+mj-lt"/>
              <a:cs typeface="Arial" panose="020B0604020202020204" pitchFamily="34" charset="0"/>
            </a:rPr>
            <a:t>Atenció pal·liativa a persones amb malaltia crònica avançada o en procés de final de vida</a:t>
          </a:r>
        </a:p>
      </dgm:t>
    </dgm:pt>
    <dgm:pt modelId="{4FCB8C7C-A173-4F21-BD6E-F1617A7FE128}" type="parTrans" cxnId="{A0589044-B183-4E31-9B14-F92FAD8DA96F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747D749F-DB1C-4979-8480-61FEDD3EA7E8}" type="sibTrans" cxnId="{A0589044-B183-4E31-9B14-F92FAD8DA96F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8CDCC819-4CC9-436D-86F9-51E7ED5ECC6F}">
      <dgm:prSet phldr="0" custT="1"/>
      <dgm:spPr/>
      <dgm:t>
        <a:bodyPr/>
        <a:lstStyle/>
        <a:p>
          <a:r>
            <a:rPr lang="ca-ES" sz="1400" noProof="0">
              <a:latin typeface="+mj-lt"/>
              <a:cs typeface="Arial" panose="020B0604020202020204" pitchFamily="34" charset="0"/>
            </a:rPr>
            <a:t>Atenció a la salut mental i addicions en coordinació amb els Serveis de atenció especialitzada</a:t>
          </a:r>
        </a:p>
      </dgm:t>
    </dgm:pt>
    <dgm:pt modelId="{DF5815DD-9CF2-444B-9149-4523EFE6F98F}" type="parTrans" cxnId="{82594F3B-9B7B-4F30-8EE0-FC9E0521762F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6F7BA42A-3CD2-446D-BA51-7530DC3D860C}" type="sibTrans" cxnId="{82594F3B-9B7B-4F30-8EE0-FC9E0521762F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9BC3738F-77F8-431C-A463-1814FD99579E}">
      <dgm:prSet phldr="0" custT="1"/>
      <dgm:spPr/>
      <dgm:t>
        <a:bodyPr/>
        <a:lstStyle/>
        <a:p>
          <a:pPr rtl="0"/>
          <a:r>
            <a:rPr lang="ca-ES" sz="1400" noProof="0">
              <a:latin typeface="+mj-lt"/>
              <a:cs typeface="Arial" panose="020B0604020202020204" pitchFamily="34" charset="0"/>
            </a:rPr>
            <a:t>Atenció a la salut bucodental</a:t>
          </a:r>
        </a:p>
      </dgm:t>
    </dgm:pt>
    <dgm:pt modelId="{9847D37F-BC84-4B51-9DF5-F111E5E1C53A}" type="parTrans" cxnId="{6F15D533-DB3A-4297-83E9-48A7E5E4AB53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6BED554B-6644-4C8F-BB2A-3F9A8AF64EE3}" type="sibTrans" cxnId="{6F15D533-DB3A-4297-83E9-48A7E5E4AB53}">
      <dgm:prSet/>
      <dgm:spPr/>
      <dgm:t>
        <a:bodyPr/>
        <a:lstStyle/>
        <a:p>
          <a:endParaRPr lang="ca-ES" sz="1600" noProof="0">
            <a:latin typeface="+mj-lt"/>
            <a:cs typeface="Arial" panose="020B0604020202020204" pitchFamily="34" charset="0"/>
          </a:endParaRPr>
        </a:p>
      </dgm:t>
    </dgm:pt>
    <dgm:pt modelId="{1365B8F1-D090-48B1-B6E2-00B684E739E4}" type="pres">
      <dgm:prSet presAssocID="{0A0BE4DB-72F4-4311-B83E-F2046C31FC11}" presName="linearFlow" presStyleCnt="0">
        <dgm:presLayoutVars>
          <dgm:dir/>
          <dgm:animLvl val="lvl"/>
          <dgm:resizeHandles val="exact"/>
        </dgm:presLayoutVars>
      </dgm:prSet>
      <dgm:spPr/>
    </dgm:pt>
    <dgm:pt modelId="{6BC74F95-2320-4F02-8606-14128370BD80}" type="pres">
      <dgm:prSet presAssocID="{CD40627C-3FD4-425A-9354-A16FAF41C2C8}" presName="composite" presStyleCnt="0"/>
      <dgm:spPr/>
    </dgm:pt>
    <dgm:pt modelId="{1A07B217-476A-4EED-8D59-28F9E7F3D647}" type="pres">
      <dgm:prSet presAssocID="{CD40627C-3FD4-425A-9354-A16FAF41C2C8}" presName="parentText" presStyleLbl="alignNode1" presStyleIdx="0" presStyleCnt="9">
        <dgm:presLayoutVars>
          <dgm:chMax val="1"/>
          <dgm:bulletEnabled val="1"/>
        </dgm:presLayoutVars>
      </dgm:prSet>
      <dgm:spPr/>
    </dgm:pt>
    <dgm:pt modelId="{CB260F70-C570-44D8-BF5D-67235B53134C}" type="pres">
      <dgm:prSet presAssocID="{CD40627C-3FD4-425A-9354-A16FAF41C2C8}" presName="descendantText" presStyleLbl="alignAcc1" presStyleIdx="0" presStyleCnt="9">
        <dgm:presLayoutVars>
          <dgm:bulletEnabled val="1"/>
        </dgm:presLayoutVars>
      </dgm:prSet>
      <dgm:spPr/>
    </dgm:pt>
    <dgm:pt modelId="{568BCAC8-C6AF-486D-A105-52CB2D88BDC2}" type="pres">
      <dgm:prSet presAssocID="{66BC0899-5CA3-4CB9-85CE-8EE74958FE55}" presName="sp" presStyleCnt="0"/>
      <dgm:spPr/>
    </dgm:pt>
    <dgm:pt modelId="{4152A28E-0BCA-411F-81CB-7C0A79AAEBB9}" type="pres">
      <dgm:prSet presAssocID="{7396036D-6751-402C-B600-F0EF7FDA0A96}" presName="composite" presStyleCnt="0"/>
      <dgm:spPr/>
    </dgm:pt>
    <dgm:pt modelId="{FADF5A29-98DA-427D-BCE1-8C0CC74F99E9}" type="pres">
      <dgm:prSet presAssocID="{7396036D-6751-402C-B600-F0EF7FDA0A96}" presName="parentText" presStyleLbl="alignNode1" presStyleIdx="1" presStyleCnt="9">
        <dgm:presLayoutVars>
          <dgm:chMax val="1"/>
          <dgm:bulletEnabled val="1"/>
        </dgm:presLayoutVars>
      </dgm:prSet>
      <dgm:spPr/>
    </dgm:pt>
    <dgm:pt modelId="{D30F9D9C-5351-4DFC-B2B3-00F14671271F}" type="pres">
      <dgm:prSet presAssocID="{7396036D-6751-402C-B600-F0EF7FDA0A96}" presName="descendantText" presStyleLbl="alignAcc1" presStyleIdx="1" presStyleCnt="9">
        <dgm:presLayoutVars>
          <dgm:bulletEnabled val="1"/>
        </dgm:presLayoutVars>
      </dgm:prSet>
      <dgm:spPr/>
    </dgm:pt>
    <dgm:pt modelId="{122146F1-7E83-4A0A-9DB3-9EEB48C81D31}" type="pres">
      <dgm:prSet presAssocID="{F9835013-2991-4112-A302-C7F68129A9D6}" presName="sp" presStyleCnt="0"/>
      <dgm:spPr/>
    </dgm:pt>
    <dgm:pt modelId="{D212FC1B-D37B-4D7F-8B99-E62237379A88}" type="pres">
      <dgm:prSet presAssocID="{7AFB9D67-EAF6-4974-A055-7024F4DAA3DC}" presName="composite" presStyleCnt="0"/>
      <dgm:spPr/>
    </dgm:pt>
    <dgm:pt modelId="{E8453DD1-3F80-4B94-BDC9-8A1B9F69FABF}" type="pres">
      <dgm:prSet presAssocID="{7AFB9D67-EAF6-4974-A055-7024F4DAA3DC}" presName="parentText" presStyleLbl="alignNode1" presStyleIdx="2" presStyleCnt="9">
        <dgm:presLayoutVars>
          <dgm:chMax val="1"/>
          <dgm:bulletEnabled val="1"/>
        </dgm:presLayoutVars>
      </dgm:prSet>
      <dgm:spPr/>
    </dgm:pt>
    <dgm:pt modelId="{F49E9D94-0BB5-4D7C-AC25-8E22C7A328C5}" type="pres">
      <dgm:prSet presAssocID="{7AFB9D67-EAF6-4974-A055-7024F4DAA3DC}" presName="descendantText" presStyleLbl="alignAcc1" presStyleIdx="2" presStyleCnt="9">
        <dgm:presLayoutVars>
          <dgm:bulletEnabled val="1"/>
        </dgm:presLayoutVars>
      </dgm:prSet>
      <dgm:spPr/>
    </dgm:pt>
    <dgm:pt modelId="{66FE36C2-8C0F-4B3D-9D6F-4C701A242E23}" type="pres">
      <dgm:prSet presAssocID="{CE58EC7A-FF8F-4B03-B6A3-34B9C1537335}" presName="sp" presStyleCnt="0"/>
      <dgm:spPr/>
    </dgm:pt>
    <dgm:pt modelId="{F7630493-8B50-4DC9-AF63-BB4A833792A7}" type="pres">
      <dgm:prSet presAssocID="{AE9ECAA2-AE21-4D87-B57E-AF95A72E4BC5}" presName="composite" presStyleCnt="0"/>
      <dgm:spPr/>
    </dgm:pt>
    <dgm:pt modelId="{7A00EC80-72B1-4F88-B38F-B9CC50EB484E}" type="pres">
      <dgm:prSet presAssocID="{AE9ECAA2-AE21-4D87-B57E-AF95A72E4BC5}" presName="parentText" presStyleLbl="alignNode1" presStyleIdx="3" presStyleCnt="9">
        <dgm:presLayoutVars>
          <dgm:chMax val="1"/>
          <dgm:bulletEnabled val="1"/>
        </dgm:presLayoutVars>
      </dgm:prSet>
      <dgm:spPr/>
    </dgm:pt>
    <dgm:pt modelId="{31F7D288-73A8-4979-BF5D-9E1F30D13233}" type="pres">
      <dgm:prSet presAssocID="{AE9ECAA2-AE21-4D87-B57E-AF95A72E4BC5}" presName="descendantText" presStyleLbl="alignAcc1" presStyleIdx="3" presStyleCnt="9">
        <dgm:presLayoutVars>
          <dgm:bulletEnabled val="1"/>
        </dgm:presLayoutVars>
      </dgm:prSet>
      <dgm:spPr/>
    </dgm:pt>
    <dgm:pt modelId="{022C663F-C193-41FE-8C9A-AFFB4A0A6243}" type="pres">
      <dgm:prSet presAssocID="{1713A742-6F1C-4CB6-953D-A1A7E3EEC589}" presName="sp" presStyleCnt="0"/>
      <dgm:spPr/>
    </dgm:pt>
    <dgm:pt modelId="{0C4A3E3D-C06F-4A61-8879-D31F2EDE4C27}" type="pres">
      <dgm:prSet presAssocID="{F2C0EE82-F5BA-4188-AA41-B1739A7D1106}" presName="composite" presStyleCnt="0"/>
      <dgm:spPr/>
    </dgm:pt>
    <dgm:pt modelId="{AB27412D-CB0A-4175-9DEB-0FA63155C868}" type="pres">
      <dgm:prSet presAssocID="{F2C0EE82-F5BA-4188-AA41-B1739A7D1106}" presName="parentText" presStyleLbl="alignNode1" presStyleIdx="4" presStyleCnt="9">
        <dgm:presLayoutVars>
          <dgm:chMax val="1"/>
          <dgm:bulletEnabled val="1"/>
        </dgm:presLayoutVars>
      </dgm:prSet>
      <dgm:spPr/>
    </dgm:pt>
    <dgm:pt modelId="{FA47D551-6D04-423B-838D-EE934B3EF14B}" type="pres">
      <dgm:prSet presAssocID="{F2C0EE82-F5BA-4188-AA41-B1739A7D1106}" presName="descendantText" presStyleLbl="alignAcc1" presStyleIdx="4" presStyleCnt="9">
        <dgm:presLayoutVars>
          <dgm:bulletEnabled val="1"/>
        </dgm:presLayoutVars>
      </dgm:prSet>
      <dgm:spPr/>
    </dgm:pt>
    <dgm:pt modelId="{F9E414B4-8B5D-46F0-9A40-AAE265184172}" type="pres">
      <dgm:prSet presAssocID="{6CB64CE9-50A5-49BD-B0ED-0CC388AE91CB}" presName="sp" presStyleCnt="0"/>
      <dgm:spPr/>
    </dgm:pt>
    <dgm:pt modelId="{D1ABAA31-62C9-49B2-A962-63CFE3767F5C}" type="pres">
      <dgm:prSet presAssocID="{1E0DCA6C-04E3-40D6-8887-17DACC3D62A3}" presName="composite" presStyleCnt="0"/>
      <dgm:spPr/>
    </dgm:pt>
    <dgm:pt modelId="{53899DC8-1336-4C84-ADF2-A875FE9F7F42}" type="pres">
      <dgm:prSet presAssocID="{1E0DCA6C-04E3-40D6-8887-17DACC3D62A3}" presName="parentText" presStyleLbl="alignNode1" presStyleIdx="5" presStyleCnt="9">
        <dgm:presLayoutVars>
          <dgm:chMax val="1"/>
          <dgm:bulletEnabled val="1"/>
        </dgm:presLayoutVars>
      </dgm:prSet>
      <dgm:spPr/>
    </dgm:pt>
    <dgm:pt modelId="{23B0B823-6258-4860-877A-5E8014AEDC87}" type="pres">
      <dgm:prSet presAssocID="{1E0DCA6C-04E3-40D6-8887-17DACC3D62A3}" presName="descendantText" presStyleLbl="alignAcc1" presStyleIdx="5" presStyleCnt="9">
        <dgm:presLayoutVars>
          <dgm:bulletEnabled val="1"/>
        </dgm:presLayoutVars>
      </dgm:prSet>
      <dgm:spPr/>
    </dgm:pt>
    <dgm:pt modelId="{DDE35294-54E0-4D25-ACA3-57459311822B}" type="pres">
      <dgm:prSet presAssocID="{CE1CBB4F-DB7E-4C9A-8181-84B95F174C74}" presName="sp" presStyleCnt="0"/>
      <dgm:spPr/>
    </dgm:pt>
    <dgm:pt modelId="{1B457B46-CE6A-4820-8C4E-50731BD22265}" type="pres">
      <dgm:prSet presAssocID="{1BE2EF1E-F196-49D2-B737-29CE0C4786B8}" presName="composite" presStyleCnt="0"/>
      <dgm:spPr/>
    </dgm:pt>
    <dgm:pt modelId="{C018BDF7-B2F8-4044-A41D-38F80B259B0D}" type="pres">
      <dgm:prSet presAssocID="{1BE2EF1E-F196-49D2-B737-29CE0C4786B8}" presName="parentText" presStyleLbl="alignNode1" presStyleIdx="6" presStyleCnt="9">
        <dgm:presLayoutVars>
          <dgm:chMax val="1"/>
          <dgm:bulletEnabled val="1"/>
        </dgm:presLayoutVars>
      </dgm:prSet>
      <dgm:spPr/>
    </dgm:pt>
    <dgm:pt modelId="{F2607FAA-B301-412E-9F46-178D615BA4CE}" type="pres">
      <dgm:prSet presAssocID="{1BE2EF1E-F196-49D2-B737-29CE0C4786B8}" presName="descendantText" presStyleLbl="alignAcc1" presStyleIdx="6" presStyleCnt="9">
        <dgm:presLayoutVars>
          <dgm:bulletEnabled val="1"/>
        </dgm:presLayoutVars>
      </dgm:prSet>
      <dgm:spPr/>
    </dgm:pt>
    <dgm:pt modelId="{8D4F3A0B-B337-49AF-9751-C201F90D87EB}" type="pres">
      <dgm:prSet presAssocID="{30C527FF-267C-4C8F-9B80-8E336EF899D7}" presName="sp" presStyleCnt="0"/>
      <dgm:spPr/>
    </dgm:pt>
    <dgm:pt modelId="{2F5084B2-4C96-42CB-B4E3-CB750F00136D}" type="pres">
      <dgm:prSet presAssocID="{C787AAE7-570B-4576-AF20-97D79FCD5FF4}" presName="composite" presStyleCnt="0"/>
      <dgm:spPr/>
    </dgm:pt>
    <dgm:pt modelId="{7903F97A-47E7-4FB1-90FA-3DA8FC1DCDE8}" type="pres">
      <dgm:prSet presAssocID="{C787AAE7-570B-4576-AF20-97D79FCD5FF4}" presName="parentText" presStyleLbl="alignNode1" presStyleIdx="7" presStyleCnt="9">
        <dgm:presLayoutVars>
          <dgm:chMax val="1"/>
          <dgm:bulletEnabled val="1"/>
        </dgm:presLayoutVars>
      </dgm:prSet>
      <dgm:spPr/>
    </dgm:pt>
    <dgm:pt modelId="{CA798F76-3DEC-4314-91B9-D0C36F16A1AA}" type="pres">
      <dgm:prSet presAssocID="{C787AAE7-570B-4576-AF20-97D79FCD5FF4}" presName="descendantText" presStyleLbl="alignAcc1" presStyleIdx="7" presStyleCnt="9">
        <dgm:presLayoutVars>
          <dgm:bulletEnabled val="1"/>
        </dgm:presLayoutVars>
      </dgm:prSet>
      <dgm:spPr/>
    </dgm:pt>
    <dgm:pt modelId="{840B6C6B-C5AE-464C-A137-E671C9659CF4}" type="pres">
      <dgm:prSet presAssocID="{116AA05B-DF98-422E-AFD1-744C2142789A}" presName="sp" presStyleCnt="0"/>
      <dgm:spPr/>
    </dgm:pt>
    <dgm:pt modelId="{57D98A60-7263-4CEC-B7C1-17BE0493AD67}" type="pres">
      <dgm:prSet presAssocID="{E6DE5113-5DC9-45C4-8FD1-88CFD131FC22}" presName="composite" presStyleCnt="0"/>
      <dgm:spPr/>
    </dgm:pt>
    <dgm:pt modelId="{3DA9109B-6919-4B59-8B08-74103C46D4E1}" type="pres">
      <dgm:prSet presAssocID="{E6DE5113-5DC9-45C4-8FD1-88CFD131FC22}" presName="parentText" presStyleLbl="alignNode1" presStyleIdx="8" presStyleCnt="9">
        <dgm:presLayoutVars>
          <dgm:chMax val="1"/>
          <dgm:bulletEnabled val="1"/>
        </dgm:presLayoutVars>
      </dgm:prSet>
      <dgm:spPr/>
    </dgm:pt>
    <dgm:pt modelId="{29ECBDDC-7202-436E-8C5A-07D0940924CD}" type="pres">
      <dgm:prSet presAssocID="{E6DE5113-5DC9-45C4-8FD1-88CFD131FC22}" presName="descendantText" presStyleLbl="alignAcc1" presStyleIdx="8" presStyleCnt="9">
        <dgm:presLayoutVars>
          <dgm:bulletEnabled val="1"/>
        </dgm:presLayoutVars>
      </dgm:prSet>
      <dgm:spPr/>
    </dgm:pt>
  </dgm:ptLst>
  <dgm:cxnLst>
    <dgm:cxn modelId="{46798D07-3BBA-430F-A6D1-E03DD152FE9C}" type="presOf" srcId="{0A0BE4DB-72F4-4311-B83E-F2046C31FC11}" destId="{1365B8F1-D090-48B1-B6E2-00B684E739E4}" srcOrd="0" destOrd="0" presId="urn:microsoft.com/office/officeart/2005/8/layout/chevron2"/>
    <dgm:cxn modelId="{27D99608-C5B2-41F6-BC50-55EE63DCC7F4}" type="presOf" srcId="{CD40627C-3FD4-425A-9354-A16FAF41C2C8}" destId="{1A07B217-476A-4EED-8D59-28F9E7F3D647}" srcOrd="0" destOrd="0" presId="urn:microsoft.com/office/officeart/2005/8/layout/chevron2"/>
    <dgm:cxn modelId="{46381714-92FA-4C5F-B976-1ACFA07CD9E8}" type="presOf" srcId="{392616CD-F77E-4089-B61E-E137D3652136}" destId="{D30F9D9C-5351-4DFC-B2B3-00F14671271F}" srcOrd="0" destOrd="0" presId="urn:microsoft.com/office/officeart/2005/8/layout/chevron2"/>
    <dgm:cxn modelId="{A1B60A1B-B78F-4738-BF68-E36C6A4E0677}" srcId="{0A0BE4DB-72F4-4311-B83E-F2046C31FC11}" destId="{1E0DCA6C-04E3-40D6-8887-17DACC3D62A3}" srcOrd="5" destOrd="0" parTransId="{701092FC-2378-4DF7-86D7-2C914FA0B18F}" sibTransId="{CE1CBB4F-DB7E-4C9A-8181-84B95F174C74}"/>
    <dgm:cxn modelId="{78502620-CF47-4977-994B-4F6DCE5F1D7A}" type="presOf" srcId="{B5D0FE55-0CBA-4020-B74C-350FC8DDF88A}" destId="{31F7D288-73A8-4979-BF5D-9E1F30D13233}" srcOrd="0" destOrd="0" presId="urn:microsoft.com/office/officeart/2005/8/layout/chevron2"/>
    <dgm:cxn modelId="{65730329-9B7B-479E-8F5D-125D9F522EEC}" srcId="{0A0BE4DB-72F4-4311-B83E-F2046C31FC11}" destId="{CD40627C-3FD4-425A-9354-A16FAF41C2C8}" srcOrd="0" destOrd="0" parTransId="{B015E765-E492-4718-9360-675EAB01FCC3}" sibTransId="{66BC0899-5CA3-4CB9-85CE-8EE74958FE55}"/>
    <dgm:cxn modelId="{FAD8002A-7BFD-4332-9194-6FC54ADF2D5E}" type="presOf" srcId="{1E0DCA6C-04E3-40D6-8887-17DACC3D62A3}" destId="{53899DC8-1336-4C84-ADF2-A875FE9F7F42}" srcOrd="0" destOrd="0" presId="urn:microsoft.com/office/officeart/2005/8/layout/chevron2"/>
    <dgm:cxn modelId="{6DF0622B-BDD0-4DA3-AA6E-1547622F8D82}" srcId="{0A0BE4DB-72F4-4311-B83E-F2046C31FC11}" destId="{F2C0EE82-F5BA-4188-AA41-B1739A7D1106}" srcOrd="4" destOrd="0" parTransId="{A534FFF2-E989-4900-BBA2-B5581BB55952}" sibTransId="{6CB64CE9-50A5-49BD-B0ED-0CC388AE91CB}"/>
    <dgm:cxn modelId="{0FBF5732-DA6D-424C-9ED9-2F8E79A460CC}" srcId="{0A0BE4DB-72F4-4311-B83E-F2046C31FC11}" destId="{1BE2EF1E-F196-49D2-B737-29CE0C4786B8}" srcOrd="6" destOrd="0" parTransId="{F42DB2F4-790F-41E4-AC2F-C8E581D4B4A3}" sibTransId="{30C527FF-267C-4C8F-9B80-8E336EF899D7}"/>
    <dgm:cxn modelId="{6F15D533-DB3A-4297-83E9-48A7E5E4AB53}" srcId="{E6DE5113-5DC9-45C4-8FD1-88CFD131FC22}" destId="{9BC3738F-77F8-431C-A463-1814FD99579E}" srcOrd="0" destOrd="0" parTransId="{9847D37F-BC84-4B51-9DF5-F111E5E1C53A}" sibTransId="{6BED554B-6644-4C8F-BB2A-3F9A8AF64EE3}"/>
    <dgm:cxn modelId="{82594F3B-9B7B-4F30-8EE0-FC9E0521762F}" srcId="{C787AAE7-570B-4576-AF20-97D79FCD5FF4}" destId="{8CDCC819-4CC9-436D-86F9-51E7ED5ECC6F}" srcOrd="0" destOrd="0" parTransId="{DF5815DD-9CF2-444B-9149-4523EFE6F98F}" sibTransId="{6F7BA42A-3CD2-446D-BA51-7530DC3D860C}"/>
    <dgm:cxn modelId="{E79C7D3C-1431-42B8-8A86-38947E1594B1}" type="presOf" srcId="{C787AAE7-570B-4576-AF20-97D79FCD5FF4}" destId="{7903F97A-47E7-4FB1-90FA-3DA8FC1DCDE8}" srcOrd="0" destOrd="0" presId="urn:microsoft.com/office/officeart/2005/8/layout/chevron2"/>
    <dgm:cxn modelId="{A9BC903D-C051-4D7B-AD94-366419663A2B}" type="presOf" srcId="{FAA0B33F-2E86-4203-9C8D-14C02D773F08}" destId="{F2607FAA-B301-412E-9F46-178D615BA4CE}" srcOrd="0" destOrd="0" presId="urn:microsoft.com/office/officeart/2005/8/layout/chevron2"/>
    <dgm:cxn modelId="{289A115B-5F55-421A-9362-DF1A634A0491}" srcId="{1E0DCA6C-04E3-40D6-8887-17DACC3D62A3}" destId="{A40124D8-EC30-48A9-9B01-E029BCA04A42}" srcOrd="0" destOrd="0" parTransId="{B6AD7633-F965-410D-A62C-13DE4FA17499}" sibTransId="{90FABCFC-7700-43BC-AA32-A29022B4F5A8}"/>
    <dgm:cxn modelId="{6573AC5E-F9CA-4E15-AD38-CB4CAB664AF6}" srcId="{CD40627C-3FD4-425A-9354-A16FAF41C2C8}" destId="{DA805832-FE4A-490E-B8FA-4C21FC9B1448}" srcOrd="0" destOrd="0" parTransId="{31EFC37B-34F6-4505-B7C5-0050E5210670}" sibTransId="{0B023D0E-E561-4785-B629-A3F16BA26A53}"/>
    <dgm:cxn modelId="{A0589044-B183-4E31-9B14-F92FAD8DA96F}" srcId="{1BE2EF1E-F196-49D2-B737-29CE0C4786B8}" destId="{FAA0B33F-2E86-4203-9C8D-14C02D773F08}" srcOrd="0" destOrd="0" parTransId="{4FCB8C7C-A173-4F21-BD6E-F1617A7FE128}" sibTransId="{747D749F-DB1C-4979-8480-61FEDD3EA7E8}"/>
    <dgm:cxn modelId="{1A835849-5FC0-4B36-ABAA-6006276DD6A2}" srcId="{AE9ECAA2-AE21-4D87-B57E-AF95A72E4BC5}" destId="{B5D0FE55-0CBA-4020-B74C-350FC8DDF88A}" srcOrd="0" destOrd="0" parTransId="{81219FCC-1D06-452F-AEA3-085E9BE0E91B}" sibTransId="{CD859209-3BA3-45F4-B7E5-8F977A4E862E}"/>
    <dgm:cxn modelId="{F691C44B-F9EE-4FE8-8F6C-6C31F139A761}" srcId="{0A0BE4DB-72F4-4311-B83E-F2046C31FC11}" destId="{7AFB9D67-EAF6-4974-A055-7024F4DAA3DC}" srcOrd="2" destOrd="0" parTransId="{60D48FD8-1CF6-48F6-A90A-41EC3DC76598}" sibTransId="{CE58EC7A-FF8F-4B03-B6A3-34B9C1537335}"/>
    <dgm:cxn modelId="{92DCD150-F5FD-4223-93DE-F5E7BD194B1C}" type="presOf" srcId="{7AFB9D67-EAF6-4974-A055-7024F4DAA3DC}" destId="{E8453DD1-3F80-4B94-BDC9-8A1B9F69FABF}" srcOrd="0" destOrd="0" presId="urn:microsoft.com/office/officeart/2005/8/layout/chevron2"/>
    <dgm:cxn modelId="{EE3EC072-CDBB-44C3-830F-C0B5390E6BF1}" srcId="{0A0BE4DB-72F4-4311-B83E-F2046C31FC11}" destId="{AE9ECAA2-AE21-4D87-B57E-AF95A72E4BC5}" srcOrd="3" destOrd="0" parTransId="{8EDFEB64-E693-4E46-9495-445B0F3FD8B2}" sibTransId="{1713A742-6F1C-4CB6-953D-A1A7E3EEC589}"/>
    <dgm:cxn modelId="{54764473-1150-4914-AC4B-817DC05ED673}" type="presOf" srcId="{DA805832-FE4A-490E-B8FA-4C21FC9B1448}" destId="{CB260F70-C570-44D8-BF5D-67235B53134C}" srcOrd="0" destOrd="0" presId="urn:microsoft.com/office/officeart/2005/8/layout/chevron2"/>
    <dgm:cxn modelId="{CA681B76-82DA-4030-A7E5-3BE67538861D}" type="presOf" srcId="{C19E1B2E-EBFF-42C4-8AA9-BDFA36DCD12F}" destId="{FA47D551-6D04-423B-838D-EE934B3EF14B}" srcOrd="0" destOrd="0" presId="urn:microsoft.com/office/officeart/2005/8/layout/chevron2"/>
    <dgm:cxn modelId="{8EF9C75A-E890-4580-8AFC-77D83C840B12}" type="presOf" srcId="{B8CAC92B-5A59-43C7-87B8-B478DC34EE50}" destId="{F49E9D94-0BB5-4D7C-AC25-8E22C7A328C5}" srcOrd="0" destOrd="0" presId="urn:microsoft.com/office/officeart/2005/8/layout/chevron2"/>
    <dgm:cxn modelId="{78662A8F-C945-4913-AD8C-A7654831768D}" type="presOf" srcId="{AE9ECAA2-AE21-4D87-B57E-AF95A72E4BC5}" destId="{7A00EC80-72B1-4F88-B38F-B9CC50EB484E}" srcOrd="0" destOrd="0" presId="urn:microsoft.com/office/officeart/2005/8/layout/chevron2"/>
    <dgm:cxn modelId="{5885F093-C0B5-48D0-AB9E-0AA5A3E8A425}" type="presOf" srcId="{F2C0EE82-F5BA-4188-AA41-B1739A7D1106}" destId="{AB27412D-CB0A-4175-9DEB-0FA63155C868}" srcOrd="0" destOrd="0" presId="urn:microsoft.com/office/officeart/2005/8/layout/chevron2"/>
    <dgm:cxn modelId="{A24D8497-66D7-435F-B969-23326D6383F0}" type="presOf" srcId="{1BE2EF1E-F196-49D2-B737-29CE0C4786B8}" destId="{C018BDF7-B2F8-4044-A41D-38F80B259B0D}" srcOrd="0" destOrd="0" presId="urn:microsoft.com/office/officeart/2005/8/layout/chevron2"/>
    <dgm:cxn modelId="{84D1A098-F837-41A5-8847-1A3CECB72503}" type="presOf" srcId="{7396036D-6751-402C-B600-F0EF7FDA0A96}" destId="{FADF5A29-98DA-427D-BCE1-8C0CC74F99E9}" srcOrd="0" destOrd="0" presId="urn:microsoft.com/office/officeart/2005/8/layout/chevron2"/>
    <dgm:cxn modelId="{45BBC99F-CA0A-49B7-8C61-F2A939F0A9F2}" srcId="{0A0BE4DB-72F4-4311-B83E-F2046C31FC11}" destId="{E6DE5113-5DC9-45C4-8FD1-88CFD131FC22}" srcOrd="8" destOrd="0" parTransId="{706AB81F-8ED5-4D34-BEB0-0F83F5C3B8D9}" sibTransId="{BAE5B8BA-496F-40C9-B011-8F4E89D6C8CC}"/>
    <dgm:cxn modelId="{AD5856B1-F822-47F2-A5EC-53D7D438E13D}" type="presOf" srcId="{8CDCC819-4CC9-436D-86F9-51E7ED5ECC6F}" destId="{CA798F76-3DEC-4314-91B9-D0C36F16A1AA}" srcOrd="0" destOrd="0" presId="urn:microsoft.com/office/officeart/2005/8/layout/chevron2"/>
    <dgm:cxn modelId="{038E14B7-84D4-42B8-99C0-03688D3567A7}" srcId="{7396036D-6751-402C-B600-F0EF7FDA0A96}" destId="{392616CD-F77E-4089-B61E-E137D3652136}" srcOrd="0" destOrd="0" parTransId="{726F95C1-B687-44BC-8233-1525CEED831C}" sibTransId="{9F1EC7A4-1E2F-4F9C-84DF-E5E3AFC2DE18}"/>
    <dgm:cxn modelId="{895157BB-3EC4-4447-BA27-71FBC6A81E13}" srcId="{0A0BE4DB-72F4-4311-B83E-F2046C31FC11}" destId="{C787AAE7-570B-4576-AF20-97D79FCD5FF4}" srcOrd="7" destOrd="0" parTransId="{8F32962A-099E-464F-B51B-B4D21F61BCBA}" sibTransId="{116AA05B-DF98-422E-AFD1-744C2142789A}"/>
    <dgm:cxn modelId="{BB1D00BF-E094-4D65-9C0E-E6CCC1BB681C}" srcId="{0A0BE4DB-72F4-4311-B83E-F2046C31FC11}" destId="{7396036D-6751-402C-B600-F0EF7FDA0A96}" srcOrd="1" destOrd="0" parTransId="{C98EC86C-F014-4A91-8E26-73FE4E4360C5}" sibTransId="{F9835013-2991-4112-A302-C7F68129A9D6}"/>
    <dgm:cxn modelId="{ADE585C7-4756-4CD1-8368-4E2A73B5C578}" srcId="{7AFB9D67-EAF6-4974-A055-7024F4DAA3DC}" destId="{B8CAC92B-5A59-43C7-87B8-B478DC34EE50}" srcOrd="0" destOrd="0" parTransId="{2DB79E64-53CB-40C7-91C8-49D553439DAD}" sibTransId="{9772D384-3933-4B2D-9EF4-0574F256913B}"/>
    <dgm:cxn modelId="{0DD4D4DD-039E-40AA-A73B-7CA8DF912A84}" type="presOf" srcId="{A40124D8-EC30-48A9-9B01-E029BCA04A42}" destId="{23B0B823-6258-4860-877A-5E8014AEDC87}" srcOrd="0" destOrd="0" presId="urn:microsoft.com/office/officeart/2005/8/layout/chevron2"/>
    <dgm:cxn modelId="{DA459FF3-E762-4E2F-BE52-B2099BC85EF7}" type="presOf" srcId="{E6DE5113-5DC9-45C4-8FD1-88CFD131FC22}" destId="{3DA9109B-6919-4B59-8B08-74103C46D4E1}" srcOrd="0" destOrd="0" presId="urn:microsoft.com/office/officeart/2005/8/layout/chevron2"/>
    <dgm:cxn modelId="{E7DD58F4-73EE-49EA-9CBD-6BE7F651027C}" srcId="{F2C0EE82-F5BA-4188-AA41-B1739A7D1106}" destId="{C19E1B2E-EBFF-42C4-8AA9-BDFA36DCD12F}" srcOrd="0" destOrd="0" parTransId="{326680B3-BF49-4455-838D-41C54264B636}" sibTransId="{67CF75EF-9383-4248-9F0A-BFB7DF7F7BA7}"/>
    <dgm:cxn modelId="{66D2CEF9-B9B8-44DF-8CEA-3DA79884756B}" type="presOf" srcId="{9BC3738F-77F8-431C-A463-1814FD99579E}" destId="{29ECBDDC-7202-436E-8C5A-07D0940924CD}" srcOrd="0" destOrd="0" presId="urn:microsoft.com/office/officeart/2005/8/layout/chevron2"/>
    <dgm:cxn modelId="{4682DEAD-34AA-43AB-977C-C142C7CA74EE}" type="presParOf" srcId="{1365B8F1-D090-48B1-B6E2-00B684E739E4}" destId="{6BC74F95-2320-4F02-8606-14128370BD80}" srcOrd="0" destOrd="0" presId="urn:microsoft.com/office/officeart/2005/8/layout/chevron2"/>
    <dgm:cxn modelId="{EC43DBCE-632A-43DD-95FD-2C301226F020}" type="presParOf" srcId="{6BC74F95-2320-4F02-8606-14128370BD80}" destId="{1A07B217-476A-4EED-8D59-28F9E7F3D647}" srcOrd="0" destOrd="0" presId="urn:microsoft.com/office/officeart/2005/8/layout/chevron2"/>
    <dgm:cxn modelId="{2D7F56FD-54F0-437C-9EAD-A9966B3B9B54}" type="presParOf" srcId="{6BC74F95-2320-4F02-8606-14128370BD80}" destId="{CB260F70-C570-44D8-BF5D-67235B53134C}" srcOrd="1" destOrd="0" presId="urn:microsoft.com/office/officeart/2005/8/layout/chevron2"/>
    <dgm:cxn modelId="{70F17460-967A-4C5F-BFEA-448A95007603}" type="presParOf" srcId="{1365B8F1-D090-48B1-B6E2-00B684E739E4}" destId="{568BCAC8-C6AF-486D-A105-52CB2D88BDC2}" srcOrd="1" destOrd="0" presId="urn:microsoft.com/office/officeart/2005/8/layout/chevron2"/>
    <dgm:cxn modelId="{0D7CD9CC-9A31-4814-9957-9A3EE922EF8A}" type="presParOf" srcId="{1365B8F1-D090-48B1-B6E2-00B684E739E4}" destId="{4152A28E-0BCA-411F-81CB-7C0A79AAEBB9}" srcOrd="2" destOrd="0" presId="urn:microsoft.com/office/officeart/2005/8/layout/chevron2"/>
    <dgm:cxn modelId="{40F8A2E1-EEA8-4312-A5B7-5F987EAA7206}" type="presParOf" srcId="{4152A28E-0BCA-411F-81CB-7C0A79AAEBB9}" destId="{FADF5A29-98DA-427D-BCE1-8C0CC74F99E9}" srcOrd="0" destOrd="0" presId="urn:microsoft.com/office/officeart/2005/8/layout/chevron2"/>
    <dgm:cxn modelId="{A7FE55AD-55F1-4C23-90B4-0F280DFA979B}" type="presParOf" srcId="{4152A28E-0BCA-411F-81CB-7C0A79AAEBB9}" destId="{D30F9D9C-5351-4DFC-B2B3-00F14671271F}" srcOrd="1" destOrd="0" presId="urn:microsoft.com/office/officeart/2005/8/layout/chevron2"/>
    <dgm:cxn modelId="{5602BDAF-0395-48A2-A49F-BCCAB4CB0600}" type="presParOf" srcId="{1365B8F1-D090-48B1-B6E2-00B684E739E4}" destId="{122146F1-7E83-4A0A-9DB3-9EEB48C81D31}" srcOrd="3" destOrd="0" presId="urn:microsoft.com/office/officeart/2005/8/layout/chevron2"/>
    <dgm:cxn modelId="{15379547-EF1F-49DE-BC9B-6A3727ED04A6}" type="presParOf" srcId="{1365B8F1-D090-48B1-B6E2-00B684E739E4}" destId="{D212FC1B-D37B-4D7F-8B99-E62237379A88}" srcOrd="4" destOrd="0" presId="urn:microsoft.com/office/officeart/2005/8/layout/chevron2"/>
    <dgm:cxn modelId="{E96C55EE-5930-493F-AB0E-61862BB407B2}" type="presParOf" srcId="{D212FC1B-D37B-4D7F-8B99-E62237379A88}" destId="{E8453DD1-3F80-4B94-BDC9-8A1B9F69FABF}" srcOrd="0" destOrd="0" presId="urn:microsoft.com/office/officeart/2005/8/layout/chevron2"/>
    <dgm:cxn modelId="{BA67DEAE-F37C-4954-89A2-F885AC6B3BFD}" type="presParOf" srcId="{D212FC1B-D37B-4D7F-8B99-E62237379A88}" destId="{F49E9D94-0BB5-4D7C-AC25-8E22C7A328C5}" srcOrd="1" destOrd="0" presId="urn:microsoft.com/office/officeart/2005/8/layout/chevron2"/>
    <dgm:cxn modelId="{D31CFE22-5A6C-4A44-B3AF-27C5E34590D6}" type="presParOf" srcId="{1365B8F1-D090-48B1-B6E2-00B684E739E4}" destId="{66FE36C2-8C0F-4B3D-9D6F-4C701A242E23}" srcOrd="5" destOrd="0" presId="urn:microsoft.com/office/officeart/2005/8/layout/chevron2"/>
    <dgm:cxn modelId="{FB339569-C6D1-490E-A479-3CFA34F88046}" type="presParOf" srcId="{1365B8F1-D090-48B1-B6E2-00B684E739E4}" destId="{F7630493-8B50-4DC9-AF63-BB4A833792A7}" srcOrd="6" destOrd="0" presId="urn:microsoft.com/office/officeart/2005/8/layout/chevron2"/>
    <dgm:cxn modelId="{90426377-3CAB-4AAE-A2BA-62120525672D}" type="presParOf" srcId="{F7630493-8B50-4DC9-AF63-BB4A833792A7}" destId="{7A00EC80-72B1-4F88-B38F-B9CC50EB484E}" srcOrd="0" destOrd="0" presId="urn:microsoft.com/office/officeart/2005/8/layout/chevron2"/>
    <dgm:cxn modelId="{5BC0B765-F7D5-4216-8283-7B6ED19292DD}" type="presParOf" srcId="{F7630493-8B50-4DC9-AF63-BB4A833792A7}" destId="{31F7D288-73A8-4979-BF5D-9E1F30D13233}" srcOrd="1" destOrd="0" presId="urn:microsoft.com/office/officeart/2005/8/layout/chevron2"/>
    <dgm:cxn modelId="{0F013DBA-7BF3-41E1-842D-E360A3033A80}" type="presParOf" srcId="{1365B8F1-D090-48B1-B6E2-00B684E739E4}" destId="{022C663F-C193-41FE-8C9A-AFFB4A0A6243}" srcOrd="7" destOrd="0" presId="urn:microsoft.com/office/officeart/2005/8/layout/chevron2"/>
    <dgm:cxn modelId="{A0140317-A8F6-4DF1-886E-9C441D73F6E3}" type="presParOf" srcId="{1365B8F1-D090-48B1-B6E2-00B684E739E4}" destId="{0C4A3E3D-C06F-4A61-8879-D31F2EDE4C27}" srcOrd="8" destOrd="0" presId="urn:microsoft.com/office/officeart/2005/8/layout/chevron2"/>
    <dgm:cxn modelId="{5BE38ECB-932D-4697-8B58-4633F2A0F0B5}" type="presParOf" srcId="{0C4A3E3D-C06F-4A61-8879-D31F2EDE4C27}" destId="{AB27412D-CB0A-4175-9DEB-0FA63155C868}" srcOrd="0" destOrd="0" presId="urn:microsoft.com/office/officeart/2005/8/layout/chevron2"/>
    <dgm:cxn modelId="{1E03EB8C-1F64-4ADE-A847-4F3B14F18C5D}" type="presParOf" srcId="{0C4A3E3D-C06F-4A61-8879-D31F2EDE4C27}" destId="{FA47D551-6D04-423B-838D-EE934B3EF14B}" srcOrd="1" destOrd="0" presId="urn:microsoft.com/office/officeart/2005/8/layout/chevron2"/>
    <dgm:cxn modelId="{9E8CF15D-1986-4E5A-93D8-5DCF0C30A232}" type="presParOf" srcId="{1365B8F1-D090-48B1-B6E2-00B684E739E4}" destId="{F9E414B4-8B5D-46F0-9A40-AAE265184172}" srcOrd="9" destOrd="0" presId="urn:microsoft.com/office/officeart/2005/8/layout/chevron2"/>
    <dgm:cxn modelId="{67B1CAD4-E27E-4EFE-B6C4-B9C198D9AEE3}" type="presParOf" srcId="{1365B8F1-D090-48B1-B6E2-00B684E739E4}" destId="{D1ABAA31-62C9-49B2-A962-63CFE3767F5C}" srcOrd="10" destOrd="0" presId="urn:microsoft.com/office/officeart/2005/8/layout/chevron2"/>
    <dgm:cxn modelId="{A3ADF7D7-701F-40A1-A5C7-577E37B0C713}" type="presParOf" srcId="{D1ABAA31-62C9-49B2-A962-63CFE3767F5C}" destId="{53899DC8-1336-4C84-ADF2-A875FE9F7F42}" srcOrd="0" destOrd="0" presId="urn:microsoft.com/office/officeart/2005/8/layout/chevron2"/>
    <dgm:cxn modelId="{1FDD7BAE-77AF-4DB3-8303-8FEF75CE2E02}" type="presParOf" srcId="{D1ABAA31-62C9-49B2-A962-63CFE3767F5C}" destId="{23B0B823-6258-4860-877A-5E8014AEDC87}" srcOrd="1" destOrd="0" presId="urn:microsoft.com/office/officeart/2005/8/layout/chevron2"/>
    <dgm:cxn modelId="{C5834DCC-BC78-42AC-B018-1559C1EC5F6C}" type="presParOf" srcId="{1365B8F1-D090-48B1-B6E2-00B684E739E4}" destId="{DDE35294-54E0-4D25-ACA3-57459311822B}" srcOrd="11" destOrd="0" presId="urn:microsoft.com/office/officeart/2005/8/layout/chevron2"/>
    <dgm:cxn modelId="{10F4F580-A04B-4FF7-AAE7-ADD9C1B38AF7}" type="presParOf" srcId="{1365B8F1-D090-48B1-B6E2-00B684E739E4}" destId="{1B457B46-CE6A-4820-8C4E-50731BD22265}" srcOrd="12" destOrd="0" presId="urn:microsoft.com/office/officeart/2005/8/layout/chevron2"/>
    <dgm:cxn modelId="{7E65740B-B77B-4CB7-ABC2-45DB686ADFE5}" type="presParOf" srcId="{1B457B46-CE6A-4820-8C4E-50731BD22265}" destId="{C018BDF7-B2F8-4044-A41D-38F80B259B0D}" srcOrd="0" destOrd="0" presId="urn:microsoft.com/office/officeart/2005/8/layout/chevron2"/>
    <dgm:cxn modelId="{B0A86ADC-6093-4E1B-AAD8-48C0C5FDE61D}" type="presParOf" srcId="{1B457B46-CE6A-4820-8C4E-50731BD22265}" destId="{F2607FAA-B301-412E-9F46-178D615BA4CE}" srcOrd="1" destOrd="0" presId="urn:microsoft.com/office/officeart/2005/8/layout/chevron2"/>
    <dgm:cxn modelId="{3A1B1E3C-BDA1-406F-AA9D-51BF7C99D5B7}" type="presParOf" srcId="{1365B8F1-D090-48B1-B6E2-00B684E739E4}" destId="{8D4F3A0B-B337-49AF-9751-C201F90D87EB}" srcOrd="13" destOrd="0" presId="urn:microsoft.com/office/officeart/2005/8/layout/chevron2"/>
    <dgm:cxn modelId="{523E569F-C852-4373-B5D1-8E857E3ABD29}" type="presParOf" srcId="{1365B8F1-D090-48B1-B6E2-00B684E739E4}" destId="{2F5084B2-4C96-42CB-B4E3-CB750F00136D}" srcOrd="14" destOrd="0" presId="urn:microsoft.com/office/officeart/2005/8/layout/chevron2"/>
    <dgm:cxn modelId="{51B40CED-098D-4520-A851-C3469D5740D9}" type="presParOf" srcId="{2F5084B2-4C96-42CB-B4E3-CB750F00136D}" destId="{7903F97A-47E7-4FB1-90FA-3DA8FC1DCDE8}" srcOrd="0" destOrd="0" presId="urn:microsoft.com/office/officeart/2005/8/layout/chevron2"/>
    <dgm:cxn modelId="{8D7DB1D4-252F-42C1-91BE-2830391CE084}" type="presParOf" srcId="{2F5084B2-4C96-42CB-B4E3-CB750F00136D}" destId="{CA798F76-3DEC-4314-91B9-D0C36F16A1AA}" srcOrd="1" destOrd="0" presId="urn:microsoft.com/office/officeart/2005/8/layout/chevron2"/>
    <dgm:cxn modelId="{F75E8940-055B-4002-AD57-7532F95112E1}" type="presParOf" srcId="{1365B8F1-D090-48B1-B6E2-00B684E739E4}" destId="{840B6C6B-C5AE-464C-A137-E671C9659CF4}" srcOrd="15" destOrd="0" presId="urn:microsoft.com/office/officeart/2005/8/layout/chevron2"/>
    <dgm:cxn modelId="{62AFA7BF-7E65-4A3D-812F-0D896D95D2A8}" type="presParOf" srcId="{1365B8F1-D090-48B1-B6E2-00B684E739E4}" destId="{57D98A60-7263-4CEC-B7C1-17BE0493AD67}" srcOrd="16" destOrd="0" presId="urn:microsoft.com/office/officeart/2005/8/layout/chevron2"/>
    <dgm:cxn modelId="{6103CE9F-B962-4838-BC90-25D00B983FB5}" type="presParOf" srcId="{57D98A60-7263-4CEC-B7C1-17BE0493AD67}" destId="{3DA9109B-6919-4B59-8B08-74103C46D4E1}" srcOrd="0" destOrd="0" presId="urn:microsoft.com/office/officeart/2005/8/layout/chevron2"/>
    <dgm:cxn modelId="{3C5A9276-CCDB-4FEB-A056-68B601449D15}" type="presParOf" srcId="{57D98A60-7263-4CEC-B7C1-17BE0493AD67}" destId="{29ECBDDC-7202-436E-8C5A-07D0940924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7B217-476A-4EED-8D59-28F9E7F3D647}">
      <dsp:nvSpPr>
        <dsp:cNvPr id="0" name=""/>
        <dsp:cNvSpPr/>
      </dsp:nvSpPr>
      <dsp:spPr>
        <a:xfrm rot="5400000">
          <a:off x="-77044" y="79403"/>
          <a:ext cx="513633" cy="359543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>
              <a:latin typeface="+mj-lt"/>
              <a:cs typeface="Arial" panose="020B0604020202020204" pitchFamily="34" charset="0"/>
            </a:rPr>
            <a:t>1</a:t>
          </a:r>
        </a:p>
      </dsp:txBody>
      <dsp:txXfrm rot="-5400000">
        <a:off x="2" y="182130"/>
        <a:ext cx="359543" cy="154090"/>
      </dsp:txXfrm>
    </dsp:sp>
    <dsp:sp modelId="{CB260F70-C570-44D8-BF5D-67235B53134C}">
      <dsp:nvSpPr>
        <dsp:cNvPr id="0" name=""/>
        <dsp:cNvSpPr/>
      </dsp:nvSpPr>
      <dsp:spPr>
        <a:xfrm rot="5400000">
          <a:off x="4123495" y="-3761594"/>
          <a:ext cx="334037" cy="786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noProof="0">
              <a:latin typeface="+mj-lt"/>
              <a:cs typeface="Arial" panose="020B0604020202020204" pitchFamily="34" charset="0"/>
            </a:rPr>
            <a:t>Accés a l’atenció primària i comunitària</a:t>
          </a:r>
        </a:p>
      </dsp:txBody>
      <dsp:txXfrm rot="-5400000">
        <a:off x="359543" y="18664"/>
        <a:ext cx="7845635" cy="301425"/>
      </dsp:txXfrm>
    </dsp:sp>
    <dsp:sp modelId="{FADF5A29-98DA-427D-BCE1-8C0CC74F99E9}">
      <dsp:nvSpPr>
        <dsp:cNvPr id="0" name=""/>
        <dsp:cNvSpPr/>
      </dsp:nvSpPr>
      <dsp:spPr>
        <a:xfrm rot="5400000">
          <a:off x="-77044" y="525749"/>
          <a:ext cx="513633" cy="359543"/>
        </a:xfrm>
        <a:prstGeom prst="chevron">
          <a:avLst/>
        </a:prstGeom>
        <a:solidFill>
          <a:schemeClr val="accent1">
            <a:shade val="80000"/>
            <a:hueOff val="0"/>
            <a:satOff val="-10428"/>
            <a:lumOff val="5209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10428"/>
              <a:lumOff val="5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>
              <a:latin typeface="+mj-lt"/>
              <a:cs typeface="Arial" panose="020B0604020202020204" pitchFamily="34" charset="0"/>
            </a:rPr>
            <a:t>2</a:t>
          </a:r>
        </a:p>
      </dsp:txBody>
      <dsp:txXfrm rot="-5400000">
        <a:off x="2" y="628476"/>
        <a:ext cx="359543" cy="154090"/>
      </dsp:txXfrm>
    </dsp:sp>
    <dsp:sp modelId="{D30F9D9C-5351-4DFC-B2B3-00F14671271F}">
      <dsp:nvSpPr>
        <dsp:cNvPr id="0" name=""/>
        <dsp:cNvSpPr/>
      </dsp:nvSpPr>
      <dsp:spPr>
        <a:xfrm rot="5400000">
          <a:off x="4123583" y="-3315335"/>
          <a:ext cx="333861" cy="786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10428"/>
              <a:lumOff val="5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noProof="0">
              <a:latin typeface="+mj-lt"/>
              <a:cs typeface="Arial" panose="020B0604020202020204" pitchFamily="34" charset="0"/>
            </a:rPr>
            <a:t>Procediments diagnòstics i terapèutics</a:t>
          </a:r>
        </a:p>
      </dsp:txBody>
      <dsp:txXfrm rot="-5400000">
        <a:off x="359543" y="465003"/>
        <a:ext cx="7845643" cy="301265"/>
      </dsp:txXfrm>
    </dsp:sp>
    <dsp:sp modelId="{E8453DD1-3F80-4B94-BDC9-8A1B9F69FABF}">
      <dsp:nvSpPr>
        <dsp:cNvPr id="0" name=""/>
        <dsp:cNvSpPr/>
      </dsp:nvSpPr>
      <dsp:spPr>
        <a:xfrm rot="5400000">
          <a:off x="-77044" y="972096"/>
          <a:ext cx="513633" cy="359543"/>
        </a:xfrm>
        <a:prstGeom prst="chevron">
          <a:avLst/>
        </a:prstGeom>
        <a:solidFill>
          <a:schemeClr val="accent1">
            <a:shade val="80000"/>
            <a:hueOff val="0"/>
            <a:satOff val="-20856"/>
            <a:lumOff val="10419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20856"/>
              <a:lumOff val="104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>
              <a:latin typeface="+mj-lt"/>
              <a:cs typeface="Arial" panose="020B0604020202020204" pitchFamily="34" charset="0"/>
            </a:rPr>
            <a:t>3</a:t>
          </a:r>
        </a:p>
      </dsp:txBody>
      <dsp:txXfrm rot="-5400000">
        <a:off x="2" y="1074823"/>
        <a:ext cx="359543" cy="154090"/>
      </dsp:txXfrm>
    </dsp:sp>
    <dsp:sp modelId="{F49E9D94-0BB5-4D7C-AC25-8E22C7A328C5}">
      <dsp:nvSpPr>
        <dsp:cNvPr id="0" name=""/>
        <dsp:cNvSpPr/>
      </dsp:nvSpPr>
      <dsp:spPr>
        <a:xfrm rot="5400000">
          <a:off x="4123583" y="-2868988"/>
          <a:ext cx="333861" cy="786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20856"/>
              <a:lumOff val="104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b="0" i="0" kern="1200" noProof="0"/>
            <a:t>Promoció de la salut, prevenció de la malaltia, atenció familiar i comunitària</a:t>
          </a:r>
          <a:endParaRPr lang="ca-ES" sz="1400" b="0" kern="1200" noProof="0">
            <a:latin typeface="+mj-lt"/>
            <a:cs typeface="Arial" panose="020B0604020202020204" pitchFamily="34" charset="0"/>
          </a:endParaRPr>
        </a:p>
      </dsp:txBody>
      <dsp:txXfrm rot="-5400000">
        <a:off x="359543" y="911350"/>
        <a:ext cx="7845643" cy="301265"/>
      </dsp:txXfrm>
    </dsp:sp>
    <dsp:sp modelId="{7A00EC80-72B1-4F88-B38F-B9CC50EB484E}">
      <dsp:nvSpPr>
        <dsp:cNvPr id="0" name=""/>
        <dsp:cNvSpPr/>
      </dsp:nvSpPr>
      <dsp:spPr>
        <a:xfrm rot="5400000">
          <a:off x="-77044" y="1418442"/>
          <a:ext cx="513633" cy="359543"/>
        </a:xfrm>
        <a:prstGeom prst="chevron">
          <a:avLst/>
        </a:prstGeom>
        <a:solidFill>
          <a:schemeClr val="accent1">
            <a:shade val="80000"/>
            <a:hueOff val="0"/>
            <a:satOff val="-31284"/>
            <a:lumOff val="15628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31284"/>
              <a:lumOff val="15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>
              <a:latin typeface="+mj-lt"/>
              <a:cs typeface="Arial" panose="020B0604020202020204" pitchFamily="34" charset="0"/>
            </a:rPr>
            <a:t>4</a:t>
          </a:r>
        </a:p>
      </dsp:txBody>
      <dsp:txXfrm rot="-5400000">
        <a:off x="2" y="1521169"/>
        <a:ext cx="359543" cy="154090"/>
      </dsp:txXfrm>
    </dsp:sp>
    <dsp:sp modelId="{31F7D288-73A8-4979-BF5D-9E1F30D13233}">
      <dsp:nvSpPr>
        <dsp:cNvPr id="0" name=""/>
        <dsp:cNvSpPr/>
      </dsp:nvSpPr>
      <dsp:spPr>
        <a:xfrm rot="5400000">
          <a:off x="4123583" y="-2422642"/>
          <a:ext cx="333861" cy="786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31284"/>
              <a:lumOff val="15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b="0" i="0" kern="1200"/>
            <a:t>Activitats d'informació i vigilància epidemiològica</a:t>
          </a:r>
          <a:endParaRPr lang="ca-ES" sz="1400" b="0" kern="1200" noProof="0">
            <a:latin typeface="+mj-lt"/>
            <a:cs typeface="Arial" panose="020B0604020202020204" pitchFamily="34" charset="0"/>
          </a:endParaRPr>
        </a:p>
      </dsp:txBody>
      <dsp:txXfrm rot="-5400000">
        <a:off x="359543" y="1357696"/>
        <a:ext cx="7845643" cy="301265"/>
      </dsp:txXfrm>
    </dsp:sp>
    <dsp:sp modelId="{AB27412D-CB0A-4175-9DEB-0FA63155C868}">
      <dsp:nvSpPr>
        <dsp:cNvPr id="0" name=""/>
        <dsp:cNvSpPr/>
      </dsp:nvSpPr>
      <dsp:spPr>
        <a:xfrm rot="5400000">
          <a:off x="-77044" y="1864789"/>
          <a:ext cx="513633" cy="359543"/>
        </a:xfrm>
        <a:prstGeom prst="chevron">
          <a:avLst/>
        </a:prstGeom>
        <a:solidFill>
          <a:schemeClr val="accent1">
            <a:shade val="80000"/>
            <a:hueOff val="0"/>
            <a:satOff val="-41712"/>
            <a:lumOff val="20838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41712"/>
              <a:lumOff val="208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>
              <a:latin typeface="+mj-lt"/>
              <a:cs typeface="Arial" panose="020B0604020202020204" pitchFamily="34" charset="0"/>
            </a:rPr>
            <a:t>5</a:t>
          </a:r>
        </a:p>
      </dsp:txBody>
      <dsp:txXfrm rot="-5400000">
        <a:off x="2" y="1967516"/>
        <a:ext cx="359543" cy="154090"/>
      </dsp:txXfrm>
    </dsp:sp>
    <dsp:sp modelId="{FA47D551-6D04-423B-838D-EE934B3EF14B}">
      <dsp:nvSpPr>
        <dsp:cNvPr id="0" name=""/>
        <dsp:cNvSpPr/>
      </dsp:nvSpPr>
      <dsp:spPr>
        <a:xfrm rot="5400000">
          <a:off x="4123583" y="-1976295"/>
          <a:ext cx="333861" cy="786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41712"/>
              <a:lumOff val="208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noProof="0">
              <a:latin typeface="+mj-lt"/>
              <a:cs typeface="Arial" panose="020B0604020202020204" pitchFamily="34" charset="0"/>
            </a:rPr>
            <a:t>Serveis adreçats a col·lectius específics (infància, adolescència, crònics, ASSIR, violències, etc.) </a:t>
          </a:r>
        </a:p>
      </dsp:txBody>
      <dsp:txXfrm rot="-5400000">
        <a:off x="359543" y="1804043"/>
        <a:ext cx="7845643" cy="301265"/>
      </dsp:txXfrm>
    </dsp:sp>
    <dsp:sp modelId="{53899DC8-1336-4C84-ADF2-A875FE9F7F42}">
      <dsp:nvSpPr>
        <dsp:cNvPr id="0" name=""/>
        <dsp:cNvSpPr/>
      </dsp:nvSpPr>
      <dsp:spPr>
        <a:xfrm rot="5400000">
          <a:off x="-77044" y="2311135"/>
          <a:ext cx="513633" cy="359543"/>
        </a:xfrm>
        <a:prstGeom prst="chevron">
          <a:avLst/>
        </a:prstGeom>
        <a:solidFill>
          <a:schemeClr val="accent1">
            <a:shade val="80000"/>
            <a:hueOff val="0"/>
            <a:satOff val="-52140"/>
            <a:lumOff val="26047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52140"/>
              <a:lumOff val="260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>
              <a:latin typeface="+mj-lt"/>
              <a:cs typeface="Arial" panose="020B0604020202020204" pitchFamily="34" charset="0"/>
            </a:rPr>
            <a:t>6</a:t>
          </a:r>
        </a:p>
      </dsp:txBody>
      <dsp:txXfrm rot="-5400000">
        <a:off x="2" y="2413862"/>
        <a:ext cx="359543" cy="154090"/>
      </dsp:txXfrm>
    </dsp:sp>
    <dsp:sp modelId="{23B0B823-6258-4860-877A-5E8014AEDC87}">
      <dsp:nvSpPr>
        <dsp:cNvPr id="0" name=""/>
        <dsp:cNvSpPr/>
      </dsp:nvSpPr>
      <dsp:spPr>
        <a:xfrm rot="5400000">
          <a:off x="4123583" y="-1529949"/>
          <a:ext cx="333861" cy="786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52140"/>
              <a:lumOff val="260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noProof="0">
              <a:latin typeface="+mj-lt"/>
              <a:cs typeface="Arial" panose="020B0604020202020204" pitchFamily="34" charset="0"/>
            </a:rPr>
            <a:t>Rehabilitació comunitària </a:t>
          </a:r>
        </a:p>
      </dsp:txBody>
      <dsp:txXfrm rot="-5400000">
        <a:off x="359543" y="2250389"/>
        <a:ext cx="7845643" cy="301265"/>
      </dsp:txXfrm>
    </dsp:sp>
    <dsp:sp modelId="{C018BDF7-B2F8-4044-A41D-38F80B259B0D}">
      <dsp:nvSpPr>
        <dsp:cNvPr id="0" name=""/>
        <dsp:cNvSpPr/>
      </dsp:nvSpPr>
      <dsp:spPr>
        <a:xfrm rot="5400000">
          <a:off x="-77044" y="2757482"/>
          <a:ext cx="513633" cy="359543"/>
        </a:xfrm>
        <a:prstGeom prst="chevron">
          <a:avLst/>
        </a:prstGeom>
        <a:solidFill>
          <a:schemeClr val="accent1">
            <a:shade val="80000"/>
            <a:hueOff val="0"/>
            <a:satOff val="-62568"/>
            <a:lumOff val="31256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62568"/>
              <a:lumOff val="31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>
              <a:latin typeface="+mj-lt"/>
              <a:cs typeface="Arial" panose="020B0604020202020204" pitchFamily="34" charset="0"/>
            </a:rPr>
            <a:t>7</a:t>
          </a:r>
        </a:p>
      </dsp:txBody>
      <dsp:txXfrm rot="-5400000">
        <a:off x="2" y="2860209"/>
        <a:ext cx="359543" cy="154090"/>
      </dsp:txXfrm>
    </dsp:sp>
    <dsp:sp modelId="{F2607FAA-B301-412E-9F46-178D615BA4CE}">
      <dsp:nvSpPr>
        <dsp:cNvPr id="0" name=""/>
        <dsp:cNvSpPr/>
      </dsp:nvSpPr>
      <dsp:spPr>
        <a:xfrm rot="5400000">
          <a:off x="4123583" y="-1083602"/>
          <a:ext cx="333861" cy="786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62568"/>
              <a:lumOff val="31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noProof="0">
              <a:latin typeface="+mj-lt"/>
              <a:cs typeface="Arial" panose="020B0604020202020204" pitchFamily="34" charset="0"/>
            </a:rPr>
            <a:t>Atenció pal·liativa a persones amb malaltia crònica avançada o en procés de final de vida</a:t>
          </a:r>
        </a:p>
      </dsp:txBody>
      <dsp:txXfrm rot="-5400000">
        <a:off x="359543" y="2696736"/>
        <a:ext cx="7845643" cy="301265"/>
      </dsp:txXfrm>
    </dsp:sp>
    <dsp:sp modelId="{7903F97A-47E7-4FB1-90FA-3DA8FC1DCDE8}">
      <dsp:nvSpPr>
        <dsp:cNvPr id="0" name=""/>
        <dsp:cNvSpPr/>
      </dsp:nvSpPr>
      <dsp:spPr>
        <a:xfrm rot="5400000">
          <a:off x="-77044" y="3203829"/>
          <a:ext cx="513633" cy="359543"/>
        </a:xfrm>
        <a:prstGeom prst="chevron">
          <a:avLst/>
        </a:prstGeom>
        <a:solidFill>
          <a:schemeClr val="accent1">
            <a:shade val="80000"/>
            <a:hueOff val="0"/>
            <a:satOff val="-72996"/>
            <a:lumOff val="36466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72996"/>
              <a:lumOff val="364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>
              <a:latin typeface="+mj-lt"/>
              <a:cs typeface="Arial" panose="020B0604020202020204" pitchFamily="34" charset="0"/>
            </a:rPr>
            <a:t>8</a:t>
          </a:r>
        </a:p>
      </dsp:txBody>
      <dsp:txXfrm rot="-5400000">
        <a:off x="2" y="3306556"/>
        <a:ext cx="359543" cy="154090"/>
      </dsp:txXfrm>
    </dsp:sp>
    <dsp:sp modelId="{CA798F76-3DEC-4314-91B9-D0C36F16A1AA}">
      <dsp:nvSpPr>
        <dsp:cNvPr id="0" name=""/>
        <dsp:cNvSpPr/>
      </dsp:nvSpPr>
      <dsp:spPr>
        <a:xfrm rot="5400000">
          <a:off x="4123583" y="-637256"/>
          <a:ext cx="333861" cy="786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72996"/>
              <a:lumOff val="364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noProof="0">
              <a:latin typeface="+mj-lt"/>
              <a:cs typeface="Arial" panose="020B0604020202020204" pitchFamily="34" charset="0"/>
            </a:rPr>
            <a:t>Atenció a la salut mental i addicions en coordinació amb els Serveis de atenció especialitzada</a:t>
          </a:r>
        </a:p>
      </dsp:txBody>
      <dsp:txXfrm rot="-5400000">
        <a:off x="359543" y="3143082"/>
        <a:ext cx="7845643" cy="301265"/>
      </dsp:txXfrm>
    </dsp:sp>
    <dsp:sp modelId="{3DA9109B-6919-4B59-8B08-74103C46D4E1}">
      <dsp:nvSpPr>
        <dsp:cNvPr id="0" name=""/>
        <dsp:cNvSpPr/>
      </dsp:nvSpPr>
      <dsp:spPr>
        <a:xfrm rot="5400000">
          <a:off x="-77044" y="3650175"/>
          <a:ext cx="513633" cy="359543"/>
        </a:xfrm>
        <a:prstGeom prst="chevron">
          <a:avLst/>
        </a:prstGeom>
        <a:solidFill>
          <a:schemeClr val="accent1">
            <a:shade val="80000"/>
            <a:hueOff val="0"/>
            <a:satOff val="-83424"/>
            <a:lumOff val="41675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83424"/>
              <a:lumOff val="416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>
              <a:latin typeface="+mj-lt"/>
              <a:cs typeface="Arial" panose="020B0604020202020204" pitchFamily="34" charset="0"/>
            </a:rPr>
            <a:t>9</a:t>
          </a:r>
        </a:p>
      </dsp:txBody>
      <dsp:txXfrm rot="-5400000">
        <a:off x="2" y="3752902"/>
        <a:ext cx="359543" cy="154090"/>
      </dsp:txXfrm>
    </dsp:sp>
    <dsp:sp modelId="{29ECBDDC-7202-436E-8C5A-07D0940924CD}">
      <dsp:nvSpPr>
        <dsp:cNvPr id="0" name=""/>
        <dsp:cNvSpPr/>
      </dsp:nvSpPr>
      <dsp:spPr>
        <a:xfrm rot="5400000">
          <a:off x="4123583" y="-190909"/>
          <a:ext cx="333861" cy="7861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83424"/>
              <a:lumOff val="416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noProof="0">
              <a:latin typeface="+mj-lt"/>
              <a:cs typeface="Arial" panose="020B0604020202020204" pitchFamily="34" charset="0"/>
            </a:rPr>
            <a:t>Atenció a la salut bucodental</a:t>
          </a:r>
        </a:p>
      </dsp:txBody>
      <dsp:txXfrm rot="-5400000">
        <a:off x="359543" y="3589429"/>
        <a:ext cx="7845643" cy="301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4DFBC08-ECC3-47FD-9A14-07D6CA6592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9825A04-F737-4457-A234-071AC0A1EA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82FBA8FF-A325-4718-A506-3207088F6D3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1371C7CA-872B-4257-B766-82BEC9B11A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04CF7BA-C577-4A68-A2F3-E023AC1C59AC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7620769-322E-43E2-A095-3E0400263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9060389-D7DE-4ABC-AF0C-72A3983DC1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E60534E-BDF3-4120-BC8D-B6FEBE32FA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513C054-0690-4818-9CA5-0B5D0E20E6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els estils de text del patró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EBFC2C2-53D5-4B43-8295-92024A2BA6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2A34AF1-4EBC-4722-9A97-F878111D7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08A765B-8886-49F6-AAE0-784218948965}" type="slidenum">
              <a:rPr lang="ca-ES" altLang="ca-ES"/>
              <a:pPr/>
              <a:t>‹#›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36C57D1-8AEF-459E-8CDB-B908F8035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FFB355-22A3-4F90-9A64-CD1F9F965939}" type="slidenum">
              <a:rPr lang="ca-ES" altLang="ca-ES" sz="1200" b="0"/>
              <a:pPr eaLnBrk="1" hangingPunct="1"/>
              <a:t>1</a:t>
            </a:fld>
            <a:endParaRPr lang="ca-ES" altLang="ca-ES" sz="1200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E1FDA98-257D-4CFC-9D18-D5861273C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40E090F-FEFD-4D8D-9658-8E31797B2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843FBB3-C552-4F98-A486-AD82E8984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29A65B-3DAF-46E4-8377-AAECED5D9B30}" type="slidenum">
              <a:rPr lang="ca-ES" altLang="ca-ES" sz="1200" b="0"/>
              <a:pPr eaLnBrk="1" hangingPunct="1"/>
              <a:t>10</a:t>
            </a:fld>
            <a:endParaRPr lang="ca-ES" altLang="ca-ES" sz="12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075575-A6B9-4349-9B0E-4BD944491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5F8909A-E019-41AC-9AD4-A97C1D2B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22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843FBB3-C552-4F98-A486-AD82E8984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29A65B-3DAF-46E4-8377-AAECED5D9B30}" type="slidenum">
              <a:rPr lang="ca-ES" altLang="ca-ES" sz="1200" b="0"/>
              <a:pPr eaLnBrk="1" hangingPunct="1"/>
              <a:t>11</a:t>
            </a:fld>
            <a:endParaRPr lang="ca-ES" altLang="ca-ES" sz="12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075575-A6B9-4349-9B0E-4BD944491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5F8909A-E019-41AC-9AD4-A97C1D2B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85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843FBB3-C552-4F98-A486-AD82E8984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29A65B-3DAF-46E4-8377-AAECED5D9B30}" type="slidenum">
              <a:rPr lang="ca-ES" altLang="ca-ES" sz="1200" b="0"/>
              <a:pPr eaLnBrk="1" hangingPunct="1"/>
              <a:t>12</a:t>
            </a:fld>
            <a:endParaRPr lang="ca-ES" altLang="ca-ES" sz="12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075575-A6B9-4349-9B0E-4BD944491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5F8909A-E019-41AC-9AD4-A97C1D2B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76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843FBB3-C552-4F98-A486-AD82E8984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29A65B-3DAF-46E4-8377-AAECED5D9B30}" type="slidenum">
              <a:rPr lang="ca-ES" altLang="ca-ES" sz="1200" b="0"/>
              <a:pPr eaLnBrk="1" hangingPunct="1"/>
              <a:t>13</a:t>
            </a:fld>
            <a:endParaRPr lang="ca-ES" altLang="ca-ES" sz="12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075575-A6B9-4349-9B0E-4BD944491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5F8909A-E019-41AC-9AD4-A97C1D2B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30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843FBB3-C552-4F98-A486-AD82E8984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29A65B-3DAF-46E4-8377-AAECED5D9B30}" type="slidenum">
              <a:rPr lang="ca-ES" altLang="ca-ES" sz="1200" b="0"/>
              <a:pPr eaLnBrk="1" hangingPunct="1"/>
              <a:t>14</a:t>
            </a:fld>
            <a:endParaRPr lang="ca-ES" altLang="ca-ES" sz="12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075575-A6B9-4349-9B0E-4BD944491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5F8909A-E019-41AC-9AD4-A97C1D2B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95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843FBB3-C552-4F98-A486-AD82E8984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29A65B-3DAF-46E4-8377-AAECED5D9B30}" type="slidenum">
              <a:rPr lang="ca-ES" altLang="ca-ES" sz="1200" b="0"/>
              <a:pPr eaLnBrk="1" hangingPunct="1"/>
              <a:t>15</a:t>
            </a:fld>
            <a:endParaRPr lang="ca-ES" altLang="ca-ES" sz="12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075575-A6B9-4349-9B0E-4BD944491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5F8909A-E019-41AC-9AD4-A97C1D2B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14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843FBB3-C552-4F98-A486-AD82E8984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29A65B-3DAF-46E4-8377-AAECED5D9B30}" type="slidenum">
              <a:rPr lang="ca-ES" altLang="ca-ES" sz="1200" b="0"/>
              <a:pPr eaLnBrk="1" hangingPunct="1"/>
              <a:t>16</a:t>
            </a:fld>
            <a:endParaRPr lang="ca-ES" altLang="ca-ES" sz="12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075575-A6B9-4349-9B0E-4BD944491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5F8909A-E019-41AC-9AD4-A97C1D2B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96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843FBB3-C552-4F98-A486-AD82E8984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29A65B-3DAF-46E4-8377-AAECED5D9B30}" type="slidenum">
              <a:rPr lang="ca-ES" altLang="ca-ES" sz="1200" b="0"/>
              <a:pPr eaLnBrk="1" hangingPunct="1"/>
              <a:t>17</a:t>
            </a:fld>
            <a:endParaRPr lang="ca-ES" altLang="ca-ES" sz="12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075575-A6B9-4349-9B0E-4BD944491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5F8909A-E019-41AC-9AD4-A97C1D2B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3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843FBB3-C552-4F98-A486-AD82E8984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29A65B-3DAF-46E4-8377-AAECED5D9B30}" type="slidenum">
              <a:rPr lang="ca-ES" altLang="ca-ES" sz="1200" b="0"/>
              <a:pPr eaLnBrk="1" hangingPunct="1"/>
              <a:t>18</a:t>
            </a:fld>
            <a:endParaRPr lang="ca-ES" altLang="ca-ES" sz="12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075575-A6B9-4349-9B0E-4BD944491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5F8909A-E019-41AC-9AD4-A97C1D2B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45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843FBB3-C552-4F98-A486-AD82E8984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29A65B-3DAF-46E4-8377-AAECED5D9B30}" type="slidenum">
              <a:rPr lang="ca-ES" altLang="ca-ES" sz="1200" b="0"/>
              <a:pPr eaLnBrk="1" hangingPunct="1"/>
              <a:t>19</a:t>
            </a:fld>
            <a:endParaRPr lang="ca-ES" altLang="ca-ES" sz="12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075575-A6B9-4349-9B0E-4BD944491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5F8909A-E019-41AC-9AD4-A97C1D2B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3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7AED859-4FED-4DE7-8F76-93DB811B1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BDE34A-CB42-4ABD-A4BA-2AE405F10EBA}" type="slidenum">
              <a:rPr lang="ca-ES" altLang="ca-ES" sz="1200" b="0"/>
              <a:pPr eaLnBrk="1" hangingPunct="1"/>
              <a:t>2</a:t>
            </a:fld>
            <a:endParaRPr lang="ca-ES" altLang="ca-ES" sz="1200" b="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3FD6313-E027-40B8-9436-2EB3DB088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D350D28-674C-44EB-B9EA-6F3E9AA07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4DD27F0-8B31-445F-AF41-336F92B81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970318-2FDE-4A69-94BE-30D21F6245EA}" type="slidenum">
              <a:rPr lang="ca-ES" altLang="ca-ES" sz="1200" b="0"/>
              <a:pPr eaLnBrk="1" hangingPunct="1"/>
              <a:t>20</a:t>
            </a:fld>
            <a:endParaRPr lang="ca-ES" altLang="ca-ES" sz="12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0690E5-C425-46AE-AD80-EE106E670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07C1566-40AE-40C5-A4A5-FE4566C16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8BF5EA2-41A8-49C0-92CA-6D316249A7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32E438-6DA2-4979-8FFF-09314448D064}" type="slidenum">
              <a:rPr lang="ca-ES" altLang="ca-ES" sz="1200" b="0"/>
              <a:pPr eaLnBrk="1" hangingPunct="1"/>
              <a:t>3</a:t>
            </a:fld>
            <a:endParaRPr lang="ca-ES" altLang="ca-ES" sz="1200" b="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F68310B-CC4A-4CE8-A644-3BBD9A385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F45E53-E5C9-4BAA-8091-53F46A270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F15C3E1-661D-48DF-B1C5-AB5B9A23B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B2B70E-1763-47C6-BF0F-8034152F57D7}" type="slidenum">
              <a:rPr lang="ca-ES" altLang="ca-ES" sz="1200" b="0"/>
              <a:pPr eaLnBrk="1" hangingPunct="1"/>
              <a:t>4</a:t>
            </a:fld>
            <a:endParaRPr lang="ca-ES" altLang="ca-ES" sz="1200" b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BFB308C-F4B9-4E76-A852-00F19E6D3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C8ABA6F-AFD1-4D3E-B22F-E85512A18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F15C3E1-661D-48DF-B1C5-AB5B9A23B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B2B70E-1763-47C6-BF0F-8034152F57D7}" type="slidenum">
              <a:rPr lang="ca-ES" altLang="ca-ES" sz="1200" b="0"/>
              <a:pPr eaLnBrk="1" hangingPunct="1"/>
              <a:t>5</a:t>
            </a:fld>
            <a:endParaRPr lang="ca-ES" altLang="ca-ES" sz="1200" b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BFB308C-F4B9-4E76-A852-00F19E6D3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C8ABA6F-AFD1-4D3E-B22F-E85512A18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7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F15C3E1-661D-48DF-B1C5-AB5B9A23B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B2B70E-1763-47C6-BF0F-8034152F57D7}" type="slidenum">
              <a:rPr lang="ca-ES" altLang="ca-ES" sz="1200" b="0"/>
              <a:pPr eaLnBrk="1" hangingPunct="1"/>
              <a:t>6</a:t>
            </a:fld>
            <a:endParaRPr lang="ca-ES" altLang="ca-ES" sz="1200" b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BFB308C-F4B9-4E76-A852-00F19E6D3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C8ABA6F-AFD1-4D3E-B22F-E85512A18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2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F15C3E1-661D-48DF-B1C5-AB5B9A23B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B2B70E-1763-47C6-BF0F-8034152F57D7}" type="slidenum">
              <a:rPr lang="ca-ES" altLang="ca-ES" sz="1200" b="0"/>
              <a:pPr eaLnBrk="1" hangingPunct="1"/>
              <a:t>7</a:t>
            </a:fld>
            <a:endParaRPr lang="ca-ES" altLang="ca-ES" sz="1200" b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BFB308C-F4B9-4E76-A852-00F19E6D3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C8ABA6F-AFD1-4D3E-B22F-E85512A18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F15C3E1-661D-48DF-B1C5-AB5B9A23B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B2B70E-1763-47C6-BF0F-8034152F57D7}" type="slidenum">
              <a:rPr lang="ca-ES" altLang="ca-ES" sz="1200" b="0"/>
              <a:pPr eaLnBrk="1" hangingPunct="1"/>
              <a:t>8</a:t>
            </a:fld>
            <a:endParaRPr lang="ca-ES" altLang="ca-ES" sz="1200" b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BFB308C-F4B9-4E76-A852-00F19E6D3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C8ABA6F-AFD1-4D3E-B22F-E85512A18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11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843FBB3-C552-4F98-A486-AD82E8984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29A65B-3DAF-46E4-8377-AAECED5D9B30}" type="slidenum">
              <a:rPr lang="ca-ES" altLang="ca-ES" sz="1200" b="0"/>
              <a:pPr eaLnBrk="1" hangingPunct="1"/>
              <a:t>9</a:t>
            </a:fld>
            <a:endParaRPr lang="ca-ES" altLang="ca-ES" sz="1200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1075575-A6B9-4349-9B0E-4BD944491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5F8909A-E019-41AC-9AD4-A97C1D2B4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r>
              <a:rPr lang="ca-ES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3"/>
            <a:ext cx="6400800" cy="762000"/>
          </a:xfrm>
        </p:spPr>
        <p:txBody>
          <a:bodyPr/>
          <a:lstStyle>
            <a:lvl1pPr marL="0" indent="0" algn="ctr">
              <a:buFont typeface="Wingdings" pitchFamily="54" charset="2"/>
              <a:buNone/>
              <a:defRPr sz="2200" b="1"/>
            </a:lvl1pPr>
          </a:lstStyle>
          <a:p>
            <a:r>
              <a:rPr lang="ca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201A8-20B3-4270-931E-B0E58D292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0A29A3-55B3-49D3-B939-0FDC02A56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D13052-AA9E-4B3F-832C-5D5C88B9F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3F6C0FA2-711C-4604-B8CB-0CC153418E07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3492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BBE090-C2F1-4186-BA12-0172CB38E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AF33A9-D58A-4ECB-AA15-4E73FC880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1ABFDF-B7D3-4D03-9D3D-833144F43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24901-F214-4113-897E-9A0AD48564D0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51924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6688" y="611188"/>
            <a:ext cx="1943100" cy="3448050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11188"/>
            <a:ext cx="5681663" cy="344805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B5188-A3A0-4478-91B6-48464B67B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A2D51B-0431-487F-8161-63B6508F5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E1BBB4-3112-42C4-B052-2455388D0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01089-64DB-475A-8A76-D6F9EAE697DB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02249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19FB5-9C63-4352-9477-FB82A2684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02F12-F58E-40F5-8767-38AE66F1B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FE0063-08C8-4E7E-8525-DA8389E31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760CB-AA29-4C62-AF7C-3179EB6AC350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68632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gráfico 2"/>
          <p:cNvSpPr>
            <a:spLocks noGrp="1"/>
          </p:cNvSpPr>
          <p:nvPr>
            <p:ph type="chart"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C5D8D-27F9-4DED-80DE-A1882BF09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FA45F-7735-447D-B5B9-F1CA2CBD9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6A5F6-25F5-4498-96EE-E641524EE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3F83B-7C4E-4CAB-BD09-C71162CFCB21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54880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85800" y="2517775"/>
            <a:ext cx="7773988" cy="1541463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CFE72B-7768-4548-93AF-56A181AF5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E33518-FA8F-4DA1-981E-84B455BDA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BB0BB-CC19-4BD0-8B20-B7ACBA6A3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16232-6E58-4E0D-83A6-584FEF9C1BB6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45591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DB6B4-F566-4715-9F86-E18E69191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3EC135-B61E-4C94-BF62-AF249A0EE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586DC5-A079-4E49-9C58-6BCC0D35B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83CFC-3389-48BD-A40A-1D31703794DC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798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DEC69-2C03-4FC7-AD17-1728383C8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E2B37F-261F-4F89-B5EC-1DEC185C4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3B4A47-D6B4-44FB-AA21-809DAAA09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FE236-85B6-473B-BB39-ED8BEE312709}" type="slidenum">
              <a:rPr lang="ca-ES" altLang="ca-ES"/>
              <a:pPr/>
              <a:t>‹#›</a:t>
            </a:fld>
            <a:endParaRPr lang="ca-ES" altLang="ca-ES"/>
          </a:p>
        </p:txBody>
      </p:sp>
      <p:pic>
        <p:nvPicPr>
          <p:cNvPr id="7" name="Imatge 3" descr="&quot;&quot;">
            <a:extLst>
              <a:ext uri="{FF2B5EF4-FFF2-40B4-BE49-F238E27FC236}">
                <a16:creationId xmlns:a16="http://schemas.microsoft.com/office/drawing/2014/main" id="{A0FB487A-28F9-B449-B983-DB6BB058D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9790" y="6261535"/>
            <a:ext cx="1620543" cy="3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1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F6CA2-8BD8-4E08-A0AB-00E6483DA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0D306-2F31-43D5-A7D4-8B489DC051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8AD37-C5BF-4CF6-88E9-2C8F5B6A3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77AEB-EC7C-4F2A-9ED2-4D1AFF6F4315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69948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A28199-DF57-4049-A699-A82B656F0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B3750D-0015-4155-94DB-B76D69B2D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6C3ADD-2F46-4C53-A9C7-D962D57C4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F7DE3-034C-4916-B26D-AAC54406FDFA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62720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C1A333-D626-419F-99C3-8D8F10DD0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49A15F-B4A3-4EE2-A913-B94EEED9F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775AF5-2E10-40BC-AE6C-8B4D87144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06B01-A30E-4181-99A3-BB4F6FB43DA1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88280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2D1A91-45FA-440E-B016-A21CE0655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C1C19A-5F9C-4EBC-A688-8C16A118A6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F86403-3EF8-4F77-AD00-49846AEAF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B31DB-DF6C-4238-A89D-72629DA9A55E}" type="slidenum">
              <a:rPr lang="ca-ES" altLang="ca-ES"/>
              <a:pPr/>
              <a:t>‹#›</a:t>
            </a:fld>
            <a:endParaRPr lang="ca-ES" altLang="ca-ES"/>
          </a:p>
        </p:txBody>
      </p:sp>
      <p:pic>
        <p:nvPicPr>
          <p:cNvPr id="5" name="Imatge 3" descr="&quot;&quot;">
            <a:extLst>
              <a:ext uri="{FF2B5EF4-FFF2-40B4-BE49-F238E27FC236}">
                <a16:creationId xmlns:a16="http://schemas.microsoft.com/office/drawing/2014/main" id="{789DAE61-EE72-EB41-8FEA-CF19039C7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9790" y="6261535"/>
            <a:ext cx="1620543" cy="3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92123-DEBA-4359-AFFE-591C0BFB2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FB9E1-591B-414C-BED3-A4D390C58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34A70D-FF63-4514-8E8A-B4C434375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1CC50-AF33-4B63-A3AD-16E926B5F18B}" type="slidenum">
              <a:rPr lang="ca-ES" altLang="ca-ES"/>
              <a:pPr/>
              <a:t>‹#›</a:t>
            </a:fld>
            <a:endParaRPr lang="ca-ES" altLang="ca-ES"/>
          </a:p>
        </p:txBody>
      </p:sp>
      <p:pic>
        <p:nvPicPr>
          <p:cNvPr id="8" name="Imatge 3" descr="&quot;&quot;">
            <a:extLst>
              <a:ext uri="{FF2B5EF4-FFF2-40B4-BE49-F238E27FC236}">
                <a16:creationId xmlns:a16="http://schemas.microsoft.com/office/drawing/2014/main" id="{76F951A8-2B58-204F-8430-EF380C25A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9790" y="6261535"/>
            <a:ext cx="1620543" cy="3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95A76-CC04-49D4-A1C5-B744ED8A4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7F51B-4620-4C7D-AAB1-9E16D87B9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DF2F5-05D0-4518-AD30-CFEAC7D9D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BE0A1-EB95-48A6-A774-34708225776B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01175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2C3D24-78C8-499B-AA55-E1486A01C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11188"/>
            <a:ext cx="77739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 de títol del patró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0894A3-704C-4726-A3D9-6CE8D1779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7775"/>
            <a:ext cx="77739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a-ES" altLang="ca-ES"/>
              <a:t>Feu clic aquí per editar els estils de text del patró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B5C4E5-2F66-4517-AF37-7C7B8B7F3A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Arial" charset="0"/>
                <a:ea typeface="ＭＳ Ｐゴシック" pitchFamily="54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4B0C91-BEC4-4132-9D7D-1B5C466F51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charset="0"/>
                <a:ea typeface="ＭＳ Ｐゴシック" pitchFamily="54" charset="-128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91BFB7-BDE2-4FF7-8570-1816BFE11E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9415849-E283-4ED2-8E76-3CECABA5D32F}" type="slidenum">
              <a:rPr lang="ca-ES" altLang="ca-ES"/>
              <a:pPr/>
              <a:t>‹#›</a:t>
            </a:fld>
            <a:endParaRPr lang="ca-ES" altLang="ca-E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D9BF8D6D-C923-4EAA-AC91-E829BA9C3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676400"/>
            <a:ext cx="7696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ca-ES">
              <a:latin typeface="Arial" charset="0"/>
              <a:ea typeface="ＭＳ Ｐゴシック" pitchFamily="54" charset="-128"/>
            </a:endParaRPr>
          </a:p>
        </p:txBody>
      </p:sp>
      <p:pic>
        <p:nvPicPr>
          <p:cNvPr id="1032" name="Picture 12" descr="dptpresi_h2">
            <a:extLst>
              <a:ext uri="{FF2B5EF4-FFF2-40B4-BE49-F238E27FC236}">
                <a16:creationId xmlns:a16="http://schemas.microsoft.com/office/drawing/2014/main" id="{92A952B5-8977-4F0A-9694-B5CE849066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51575"/>
            <a:ext cx="1914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ＭＳ Ｐゴシック" pitchFamily="54" charset="-128"/>
          <a:cs typeface="ＭＳ Ｐゴシック" pitchFamily="5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>
          <a:solidFill>
            <a:schemeClr val="tx1"/>
          </a:solidFill>
          <a:latin typeface="+mn-lt"/>
          <a:ea typeface="ＭＳ Ｐゴシック" pitchFamily="54" charset="-128"/>
          <a:cs typeface="ＭＳ Ｐゴシック" pitchFamily="5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5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7">
            <a:extLst>
              <a:ext uri="{FF2B5EF4-FFF2-40B4-BE49-F238E27FC236}">
                <a16:creationId xmlns:a16="http://schemas.microsoft.com/office/drawing/2014/main" id="{50BC4FD6-40B6-482F-B11C-E7482628C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1. </a:t>
            </a:r>
            <a:r>
              <a:rPr lang="es-ES_tradnl" altLang="ca-ES" err="1">
                <a:ea typeface="ＭＳ Ｐゴシック" panose="020B0600070205080204" pitchFamily="34" charset="-128"/>
              </a:rPr>
              <a:t>Què</a:t>
            </a:r>
            <a:r>
              <a:rPr lang="es-ES_tradnl" altLang="ca-ES">
                <a:ea typeface="ＭＳ Ｐゴシック" panose="020B0600070205080204" pitchFamily="34" charset="-128"/>
              </a:rPr>
              <a:t> </a:t>
            </a:r>
            <a:r>
              <a:rPr lang="es-ES_tradnl" altLang="ca-ES" err="1">
                <a:ea typeface="ＭＳ Ｐゴシック" panose="020B0600070205080204" pitchFamily="34" charset="-128"/>
              </a:rPr>
              <a:t>entenem</a:t>
            </a:r>
            <a:r>
              <a:rPr lang="es-ES_tradnl" altLang="ca-ES">
                <a:ea typeface="ＭＳ Ｐゴシック" panose="020B0600070205080204" pitchFamily="34" charset="-128"/>
              </a:rPr>
              <a:t> per Direcció Estratègica</a:t>
            </a:r>
          </a:p>
        </p:txBody>
      </p:sp>
      <p:sp>
        <p:nvSpPr>
          <p:cNvPr id="6150" name="Contenidor de número de diapositiva 4">
            <a:extLst>
              <a:ext uri="{FF2B5EF4-FFF2-40B4-BE49-F238E27FC236}">
                <a16:creationId xmlns:a16="http://schemas.microsoft.com/office/drawing/2014/main" id="{65C8CDB8-94FD-4AA4-97BF-A4699F14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B13482-7CD9-4B50-81D9-BB833AF8EE7B}" type="slidenum">
              <a:rPr lang="ca-ES" altLang="ca-ES" sz="1400" b="0"/>
              <a:pPr eaLnBrk="1" hangingPunct="1"/>
              <a:t>1</a:t>
            </a:fld>
            <a:endParaRPr lang="ca-ES" altLang="ca-ES" sz="1400" b="0"/>
          </a:p>
        </p:txBody>
      </p:sp>
      <p:sp>
        <p:nvSpPr>
          <p:cNvPr id="7" name="2 Rectángulo"/>
          <p:cNvSpPr/>
          <p:nvPr/>
        </p:nvSpPr>
        <p:spPr>
          <a:xfrm>
            <a:off x="682626" y="1899875"/>
            <a:ext cx="4625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0"/>
              <a:t>Procés que se n’ocupa de definir la direcció futura d’una organització, empresa o govern, i d’implementar decisions que ajudin a assolir els objectius a curt i </a:t>
            </a:r>
            <a:r>
              <a:rPr lang="ca-ES" sz="1600" b="0" u="sng"/>
              <a:t>sobretot a llarg termini</a:t>
            </a:r>
            <a:r>
              <a:rPr lang="ca-ES" sz="1600" b="0"/>
              <a:t> (</a:t>
            </a:r>
            <a:r>
              <a:rPr lang="ca-ES" sz="1600" b="0" err="1"/>
              <a:t>Boseman</a:t>
            </a:r>
            <a:r>
              <a:rPr lang="ca-ES" sz="1600" b="0"/>
              <a:t> i </a:t>
            </a:r>
            <a:r>
              <a:rPr lang="ca-ES" sz="1600" b="0" err="1"/>
              <a:t>Phatak</a:t>
            </a:r>
            <a:r>
              <a:rPr lang="ca-ES" sz="1600" b="0"/>
              <a:t> 1989).</a:t>
            </a:r>
          </a:p>
          <a:p>
            <a:endParaRPr lang="ca-ES" sz="1600" b="0"/>
          </a:p>
          <a:p>
            <a:r>
              <a:rPr lang="ca-ES" sz="1600" b="0"/>
              <a:t>Dibuixar la ruta a seguir, preparar el vehicle per a realitzar el viatge i conduir el vehicle fins el punt de meta.</a:t>
            </a:r>
          </a:p>
        </p:txBody>
      </p:sp>
      <p:sp>
        <p:nvSpPr>
          <p:cNvPr id="8" name="3 Rectángulo"/>
          <p:cNvSpPr/>
          <p:nvPr/>
        </p:nvSpPr>
        <p:spPr>
          <a:xfrm>
            <a:off x="682625" y="4364771"/>
            <a:ext cx="78426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0"/>
              <a:t>Dubtes que us podeu plantejar:</a:t>
            </a:r>
          </a:p>
          <a:p>
            <a:endParaRPr lang="ca-ES" sz="1600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b="0"/>
              <a:t>Qui s’havia encarregat de definir la direcció futura de l’AP al Departament de Salut fins ara?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1600" b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b="0"/>
              <a:t>I d’implementar decisions generals que ajudessin a assolir els objectius?</a:t>
            </a:r>
          </a:p>
          <a:p>
            <a:pPr>
              <a:lnSpc>
                <a:spcPct val="200000"/>
              </a:lnSpc>
            </a:pPr>
            <a:endParaRPr lang="es-ES" sz="1100" b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88" y="2178385"/>
            <a:ext cx="2840345" cy="21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9">
            <a:extLst>
              <a:ext uri="{FF2B5EF4-FFF2-40B4-BE49-F238E27FC236}">
                <a16:creationId xmlns:a16="http://schemas.microsoft.com/office/drawing/2014/main" id="{1E3CFE05-A2C6-4B67-BEFF-D524B869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/>
              <a:t>Referents de benestar emocional comunitari (RBEC)</a:t>
            </a:r>
            <a:endParaRPr lang="es-ES_tradnl" altLang="ca-ES">
              <a:ea typeface="ＭＳ Ｐゴシック" panose="020B0600070205080204" pitchFamily="34" charset="-128"/>
            </a:endParaRP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BD8FCC8D-50C8-42F0-9E8D-DBAB0E0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F55F-1F8F-4EA4-B2BE-86D00EF5B199}" type="slidenum">
              <a:rPr lang="ca-ES" altLang="ca-ES" sz="1400" b="0"/>
              <a:pPr eaLnBrk="1" hangingPunct="1"/>
              <a:t>10</a:t>
            </a:fld>
            <a:endParaRPr lang="ca-ES" altLang="ca-ES" sz="1400" b="0"/>
          </a:p>
        </p:txBody>
      </p:sp>
      <p:pic>
        <p:nvPicPr>
          <p:cNvPr id="6" name="Marcador de contenido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2150532"/>
            <a:ext cx="2779380" cy="3731623"/>
          </a:xfrm>
          <a:prstGeom prst="rect">
            <a:avLst/>
          </a:prstGeom>
        </p:spPr>
      </p:pic>
      <p:sp>
        <p:nvSpPr>
          <p:cNvPr id="7" name="CuadroTexto 5"/>
          <p:cNvSpPr txBox="1"/>
          <p:nvPr/>
        </p:nvSpPr>
        <p:spPr>
          <a:xfrm>
            <a:off x="3708340" y="2150532"/>
            <a:ext cx="4978460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1400" b="0">
                <a:latin typeface="+mj-lt"/>
              </a:rPr>
              <a:t>Inici: octubre de 2021</a:t>
            </a:r>
          </a:p>
          <a:p>
            <a:endParaRPr lang="ca-ES" sz="1400" b="0">
              <a:latin typeface="+mj-lt"/>
            </a:endParaRPr>
          </a:p>
          <a:p>
            <a:r>
              <a:rPr lang="ca-ES" sz="1400" b="0">
                <a:latin typeface="+mj-lt"/>
                <a:ea typeface="ＭＳ Ｐゴシック"/>
                <a:cs typeface="Arial"/>
              </a:rPr>
              <a:t>373 EAP amb RBEC incorporats en 12 mesos (sobre 373 EAP)</a:t>
            </a:r>
          </a:p>
          <a:p>
            <a:endParaRPr lang="ca-ES" sz="1400" b="0">
              <a:latin typeface="+mj-lt"/>
            </a:endParaRPr>
          </a:p>
          <a:p>
            <a:r>
              <a:rPr lang="ca-ES" sz="1400" b="0">
                <a:latin typeface="+mj-lt"/>
                <a:ea typeface="ＭＳ Ｐゴシック"/>
                <a:cs typeface="Arial"/>
              </a:rPr>
              <a:t>Incorporació prioritzada segons l’índex socioeconòmic que composa l’ABS i la població atesa. </a:t>
            </a:r>
            <a:endParaRPr lang="ca-ES" sz="1400" b="0">
              <a:latin typeface="+mj-lt"/>
              <a:cs typeface="Arial"/>
            </a:endParaRPr>
          </a:p>
          <a:p>
            <a:endParaRPr lang="ca-ES" sz="1400" b="0">
              <a:latin typeface="+mj-lt"/>
            </a:endParaRPr>
          </a:p>
          <a:p>
            <a:r>
              <a:rPr lang="ca-ES" sz="1400" b="0">
                <a:latin typeface="+mj-lt"/>
              </a:rPr>
              <a:t>Els RBEC han participat en el 72% d’activitats comunitàries i el 59% d’activitats </a:t>
            </a:r>
            <a:r>
              <a:rPr lang="ca-ES" sz="1400" b="0" err="1">
                <a:latin typeface="+mj-lt"/>
              </a:rPr>
              <a:t>grupalss</a:t>
            </a:r>
            <a:r>
              <a:rPr lang="ca-ES" sz="1400" b="0">
                <a:latin typeface="+mj-lt"/>
              </a:rPr>
              <a:t> del EAP entre gener i setembre de 2022.</a:t>
            </a:r>
          </a:p>
        </p:txBody>
      </p:sp>
      <p:pic>
        <p:nvPicPr>
          <p:cNvPr id="8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976" y="4732368"/>
            <a:ext cx="4809187" cy="1336441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49" y="6274347"/>
            <a:ext cx="1487040" cy="5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0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9">
            <a:extLst>
              <a:ext uri="{FF2B5EF4-FFF2-40B4-BE49-F238E27FC236}">
                <a16:creationId xmlns:a16="http://schemas.microsoft.com/office/drawing/2014/main" id="{1E3CFE05-A2C6-4B67-BEFF-D524B869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 err="1">
                <a:ea typeface="ＭＳ Ｐゴシック" panose="020B0600070205080204" pitchFamily="34" charset="-128"/>
              </a:rPr>
              <a:t>Dietistes</a:t>
            </a:r>
            <a:r>
              <a:rPr lang="es-ES_tradnl" altLang="ca-ES">
                <a:ea typeface="ＭＳ Ｐゴシック" panose="020B0600070205080204" pitchFamily="34" charset="-128"/>
              </a:rPr>
              <a:t> </a:t>
            </a:r>
            <a:r>
              <a:rPr lang="es-ES_tradnl" altLang="ca-ES" err="1">
                <a:ea typeface="ＭＳ Ｐゴシック" panose="020B0600070205080204" pitchFamily="34" charset="-128"/>
              </a:rPr>
              <a:t>nutricionistes</a:t>
            </a:r>
            <a:r>
              <a:rPr lang="es-ES_tradnl" altLang="ca-ES">
                <a:ea typeface="ＭＳ Ｐゴシック" panose="020B0600070205080204" pitchFamily="34" charset="-128"/>
              </a:rPr>
              <a:t> (DN)</a:t>
            </a: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BD8FCC8D-50C8-42F0-9E8D-DBAB0E0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F55F-1F8F-4EA4-B2BE-86D00EF5B199}" type="slidenum">
              <a:rPr lang="ca-ES" altLang="ca-ES" sz="1400" b="0"/>
              <a:pPr eaLnBrk="1" hangingPunct="1"/>
              <a:t>11</a:t>
            </a:fld>
            <a:endParaRPr lang="ca-ES" altLang="ca-ES" sz="1400" b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2059660"/>
            <a:ext cx="2699840" cy="3778454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3651083" y="2059660"/>
            <a:ext cx="5035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0"/>
              <a:t>Inici: desembre 2021</a:t>
            </a:r>
          </a:p>
          <a:p>
            <a:r>
              <a:rPr lang="ca-ES" sz="1400" b="0"/>
              <a:t>152 dietistes-nutricionistes incorporats</a:t>
            </a:r>
          </a:p>
          <a:p>
            <a:endParaRPr lang="ca-ES" sz="1400" b="0"/>
          </a:p>
          <a:p>
            <a:r>
              <a:rPr lang="ca-ES" sz="1400" b="0"/>
              <a:t>Incorporació prioritzada segons l’índex socioeconòmic que composa l’ABS i la població atesa.</a:t>
            </a:r>
          </a:p>
          <a:p>
            <a:endParaRPr lang="ca-ES" sz="1400" b="0"/>
          </a:p>
          <a:p>
            <a:r>
              <a:rPr lang="ca-ES" sz="1400" b="0"/>
              <a:t>Participen en el 47% d’activitats comunitàries de l’EAP i en el 30% de les activitats grupals (gener-setembre 2022).</a:t>
            </a:r>
          </a:p>
          <a:p>
            <a:endParaRPr lang="ca-ES" sz="1400" b="0"/>
          </a:p>
          <a:p>
            <a:r>
              <a:rPr lang="ca-ES" sz="1400" b="0"/>
              <a:t>Vincle amb altres àmbits i la comunitat.</a:t>
            </a:r>
          </a:p>
        </p:txBody>
      </p:sp>
      <p:pic>
        <p:nvPicPr>
          <p:cNvPr id="8" name="Imatge 13"/>
          <p:cNvPicPr>
            <a:picLocks noChangeAspect="1"/>
          </p:cNvPicPr>
          <p:nvPr/>
        </p:nvPicPr>
        <p:blipFill rotWithShape="1">
          <a:blip r:embed="rId4"/>
          <a:srcRect r="3859"/>
          <a:stretch/>
        </p:blipFill>
        <p:spPr>
          <a:xfrm>
            <a:off x="3747146" y="4538125"/>
            <a:ext cx="4843589" cy="1400017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14" y="5995348"/>
            <a:ext cx="862652" cy="8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1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9">
            <a:extLst>
              <a:ext uri="{FF2B5EF4-FFF2-40B4-BE49-F238E27FC236}">
                <a16:creationId xmlns:a16="http://schemas.microsoft.com/office/drawing/2014/main" id="{1E3CFE05-A2C6-4B67-BEFF-D524B869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Fisioterapeuta AP</a:t>
            </a: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BD8FCC8D-50C8-42F0-9E8D-DBAB0E0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F55F-1F8F-4EA4-B2BE-86D00EF5B199}" type="slidenum">
              <a:rPr lang="ca-ES" altLang="ca-ES" sz="1400" b="0"/>
              <a:pPr eaLnBrk="1" hangingPunct="1"/>
              <a:t>12</a:t>
            </a:fld>
            <a:endParaRPr lang="ca-ES" altLang="ca-ES" sz="1400" b="0"/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2034540"/>
            <a:ext cx="2876285" cy="3940708"/>
          </a:xfrm>
          <a:prstGeom prst="rect">
            <a:avLst/>
          </a:prstGeom>
        </p:spPr>
      </p:pic>
      <p:sp>
        <p:nvSpPr>
          <p:cNvPr id="11" name="CuadroTexto 4"/>
          <p:cNvSpPr txBox="1"/>
          <p:nvPr/>
        </p:nvSpPr>
        <p:spPr>
          <a:xfrm>
            <a:off x="3764260" y="2442540"/>
            <a:ext cx="4922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0"/>
              <a:t>Perfil de nova incorporació.</a:t>
            </a:r>
          </a:p>
          <a:p>
            <a:endParaRPr lang="ca-ES" sz="1400" b="0"/>
          </a:p>
          <a:p>
            <a:r>
              <a:rPr lang="ca-ES" sz="1400" b="0"/>
              <a:t>Fins desembre de 2022, 30 </a:t>
            </a:r>
            <a:r>
              <a:rPr lang="ca-ES" sz="1400" b="0" err="1"/>
              <a:t>FisioAP</a:t>
            </a:r>
            <a:r>
              <a:rPr lang="ca-ES" sz="1400" b="0"/>
              <a:t> de 374 previstos.</a:t>
            </a:r>
          </a:p>
          <a:p>
            <a:endParaRPr lang="ca-ES" sz="1400" b="0"/>
          </a:p>
          <a:p>
            <a:r>
              <a:rPr lang="ca-ES" sz="1400" b="0"/>
              <a:t>Principalment activitat grupal preventiva i de promoció. Persones amb dolor d’espatlla, lumbàlgia, coxàlgia i persones fràgils o amb risc de fragilitat i als seus cuidadors.</a:t>
            </a:r>
          </a:p>
          <a:p>
            <a:endParaRPr lang="ca-ES" sz="1400" b="0"/>
          </a:p>
          <a:p>
            <a:r>
              <a:rPr lang="ca-ES" sz="1400" b="0"/>
              <a:t>Vincle amb els seus equips de rehabilitació.</a:t>
            </a:r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08" y="5620358"/>
            <a:ext cx="836584" cy="11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9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9">
            <a:extLst>
              <a:ext uri="{FF2B5EF4-FFF2-40B4-BE49-F238E27FC236}">
                <a16:creationId xmlns:a16="http://schemas.microsoft.com/office/drawing/2014/main" id="{1E3CFE05-A2C6-4B67-BEFF-D524B869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 err="1">
                <a:ea typeface="ＭＳ Ｐゴシック" panose="020B0600070205080204" pitchFamily="34" charset="-128"/>
              </a:rPr>
              <a:t>Higienistes</a:t>
            </a:r>
            <a:r>
              <a:rPr lang="es-ES_tradnl" altLang="ca-ES">
                <a:ea typeface="ＭＳ Ｐゴシック" panose="020B0600070205080204" pitchFamily="34" charset="-128"/>
              </a:rPr>
              <a:t> </a:t>
            </a:r>
            <a:r>
              <a:rPr lang="es-ES_tradnl" altLang="ca-ES" err="1">
                <a:ea typeface="ＭＳ Ｐゴシック" panose="020B0600070205080204" pitchFamily="34" charset="-128"/>
              </a:rPr>
              <a:t>dentals</a:t>
            </a:r>
            <a:endParaRPr lang="es-ES_tradnl" altLang="ca-ES">
              <a:ea typeface="ＭＳ Ｐゴシック" panose="020B0600070205080204" pitchFamily="34" charset="-128"/>
            </a:endParaRP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BD8FCC8D-50C8-42F0-9E8D-DBAB0E0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F55F-1F8F-4EA4-B2BE-86D00EF5B199}" type="slidenum">
              <a:rPr lang="ca-ES" altLang="ca-ES" sz="1400" b="0"/>
              <a:pPr eaLnBrk="1" hangingPunct="1"/>
              <a:t>13</a:t>
            </a:fld>
            <a:endParaRPr lang="ca-ES" altLang="ca-ES" sz="1400" b="0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1949376"/>
            <a:ext cx="2819953" cy="3981110"/>
          </a:xfrm>
          <a:prstGeom prst="rect">
            <a:avLst/>
          </a:prstGeom>
        </p:spPr>
      </p:pic>
      <p:sp>
        <p:nvSpPr>
          <p:cNvPr id="8" name="CuadroTexto 4"/>
          <p:cNvSpPr txBox="1"/>
          <p:nvPr/>
        </p:nvSpPr>
        <p:spPr>
          <a:xfrm>
            <a:off x="3726921" y="2003707"/>
            <a:ext cx="47296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0">
                <a:latin typeface="+mj-lt"/>
              </a:rPr>
              <a:t>Inicio: últim trimestre de 2022</a:t>
            </a:r>
          </a:p>
          <a:p>
            <a:endParaRPr lang="ca-ES" sz="1400" b="0">
              <a:latin typeface="+mj-lt"/>
            </a:endParaRPr>
          </a:p>
          <a:p>
            <a:r>
              <a:rPr lang="ca-ES" sz="1400" b="0">
                <a:latin typeface="+mj-lt"/>
              </a:rPr>
              <a:t>194 higienistes dentals incorporats fins el moment (sobre 365).</a:t>
            </a:r>
          </a:p>
          <a:p>
            <a:endParaRPr lang="ca-ES" sz="1400" b="0">
              <a:latin typeface="+mj-lt"/>
            </a:endParaRPr>
          </a:p>
          <a:p>
            <a:r>
              <a:rPr lang="ca-ES" sz="1400" b="0">
                <a:latin typeface="+mj-lt"/>
              </a:rPr>
              <a:t>Incorporació prioritzada segons l’índex socioeconòmic que composa l’ABS i la població atesa.</a:t>
            </a:r>
          </a:p>
          <a:p>
            <a:endParaRPr lang="ca-ES" sz="1400" b="0">
              <a:latin typeface="+mj-lt"/>
            </a:endParaRPr>
          </a:p>
          <a:p>
            <a:r>
              <a:rPr lang="ca-ES" sz="1400" b="0">
                <a:latin typeface="+mj-lt"/>
              </a:rPr>
              <a:t>Funcions: Executar activitats de promoció i prevenció en salut bucodental, així com el seguiment i tractament de caries i patologia periodontal de baixa complexitat, d’acord amb les activitats i serveis que estan previstos a Llei 12/2020 i amb la progressió definida del seu pla de desplegament.</a:t>
            </a:r>
          </a:p>
        </p:txBody>
      </p:sp>
      <p:grpSp>
        <p:nvGrpSpPr>
          <p:cNvPr id="9" name="Agrupa 8"/>
          <p:cNvGrpSpPr/>
          <p:nvPr/>
        </p:nvGrpSpPr>
        <p:grpSpPr>
          <a:xfrm>
            <a:off x="6637080" y="5543137"/>
            <a:ext cx="575783" cy="1314863"/>
            <a:chOff x="7808000" y="338762"/>
            <a:chExt cx="575783" cy="1314863"/>
          </a:xfrm>
        </p:grpSpPr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000" y="464268"/>
              <a:ext cx="382229" cy="1189357"/>
            </a:xfrm>
            <a:prstGeom prst="rect">
              <a:avLst/>
            </a:prstGeom>
          </p:spPr>
        </p:pic>
        <p:pic>
          <p:nvPicPr>
            <p:cNvPr id="14" name="Gràfic 7" descr="Dental Care with solid fill">
              <a:extLst>
                <a:ext uri="{FF2B5EF4-FFF2-40B4-BE49-F238E27FC236}">
                  <a16:creationId xmlns:a16="http://schemas.microsoft.com/office/drawing/2014/main" id="{FB4A61B7-86C8-4A86-B7D6-E6EE3AF2A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35227" y="338762"/>
              <a:ext cx="248556" cy="24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94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9">
            <a:extLst>
              <a:ext uri="{FF2B5EF4-FFF2-40B4-BE49-F238E27FC236}">
                <a16:creationId xmlns:a16="http://schemas.microsoft.com/office/drawing/2014/main" id="{1E3CFE05-A2C6-4B67-BEFF-D524B869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7. </a:t>
            </a:r>
            <a:r>
              <a:rPr lang="es-ES_tradnl" altLang="ca-ES" err="1">
                <a:ea typeface="ＭＳ Ｐゴシック" panose="020B0600070205080204" pitchFamily="34" charset="-128"/>
              </a:rPr>
              <a:t>Projectes</a:t>
            </a:r>
            <a:r>
              <a:rPr lang="es-ES_tradnl" altLang="ca-ES">
                <a:ea typeface="ＭＳ Ｐゴシック" panose="020B0600070205080204" pitchFamily="34" charset="-128"/>
              </a:rPr>
              <a:t> </a:t>
            </a:r>
            <a:r>
              <a:rPr lang="es-ES_tradnl" altLang="ca-ES" err="1">
                <a:ea typeface="ＭＳ Ｐゴシック" panose="020B0600070205080204" pitchFamily="34" charset="-128"/>
              </a:rPr>
              <a:t>immediats</a:t>
            </a:r>
            <a:endParaRPr lang="es-ES_tradnl" altLang="ca-ES">
              <a:ea typeface="ＭＳ Ｐゴシック" panose="020B0600070205080204" pitchFamily="34" charset="-128"/>
            </a:endParaRP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BD8FCC8D-50C8-42F0-9E8D-DBAB0E0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F55F-1F8F-4EA4-B2BE-86D00EF5B199}" type="slidenum">
              <a:rPr lang="ca-ES" altLang="ca-ES" sz="1400" b="0"/>
              <a:pPr eaLnBrk="1" hangingPunct="1"/>
              <a:t>14</a:t>
            </a:fld>
            <a:endParaRPr lang="ca-ES" altLang="ca-ES" sz="1400" b="0"/>
          </a:p>
        </p:txBody>
      </p:sp>
      <p:grpSp>
        <p:nvGrpSpPr>
          <p:cNvPr id="58" name="Grupo 8"/>
          <p:cNvGrpSpPr/>
          <p:nvPr/>
        </p:nvGrpSpPr>
        <p:grpSpPr>
          <a:xfrm>
            <a:off x="213928" y="2555124"/>
            <a:ext cx="4518861" cy="1420540"/>
            <a:chOff x="837814" y="2242934"/>
            <a:chExt cx="5667030" cy="1420540"/>
          </a:xfrm>
        </p:grpSpPr>
        <p:sp>
          <p:nvSpPr>
            <p:cNvPr id="59" name="6 Elipse"/>
            <p:cNvSpPr/>
            <p:nvPr/>
          </p:nvSpPr>
          <p:spPr>
            <a:xfrm>
              <a:off x="5687153" y="2242934"/>
              <a:ext cx="817691" cy="608325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grpSp>
          <p:nvGrpSpPr>
            <p:cNvPr id="60" name="Grupo 26"/>
            <p:cNvGrpSpPr/>
            <p:nvPr/>
          </p:nvGrpSpPr>
          <p:grpSpPr>
            <a:xfrm>
              <a:off x="837814" y="2254817"/>
              <a:ext cx="4610096" cy="382073"/>
              <a:chOff x="837814" y="2254817"/>
              <a:chExt cx="4610096" cy="382073"/>
            </a:xfrm>
          </p:grpSpPr>
          <p:cxnSp>
            <p:nvCxnSpPr>
              <p:cNvPr id="62" name="Conector recto 17"/>
              <p:cNvCxnSpPr/>
              <p:nvPr/>
            </p:nvCxnSpPr>
            <p:spPr>
              <a:xfrm flipH="1">
                <a:off x="839270" y="2636890"/>
                <a:ext cx="460864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headEnd type="oval"/>
              </a:ln>
              <a:effectLst/>
            </p:spPr>
          </p:cxnSp>
          <p:sp>
            <p:nvSpPr>
              <p:cNvPr id="63" name="CuadroTexto 22"/>
              <p:cNvSpPr txBox="1"/>
              <p:nvPr/>
            </p:nvSpPr>
            <p:spPr>
              <a:xfrm>
                <a:off x="837814" y="2254817"/>
                <a:ext cx="41778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Estratègia de salut comunitària a l’APiC</a:t>
                </a:r>
              </a:p>
            </p:txBody>
          </p:sp>
        </p:grpSp>
        <p:sp>
          <p:nvSpPr>
            <p:cNvPr id="61" name="5 Rectángulo"/>
            <p:cNvSpPr/>
            <p:nvPr/>
          </p:nvSpPr>
          <p:spPr>
            <a:xfrm>
              <a:off x="837814" y="2709367"/>
              <a:ext cx="461009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</a:rPr>
                <a:t>Constitució de la Comissió Assessora i publicació de l’estratègia durant el primer semestre de 2023. Convocatòria d’ajuts per a projectes.</a:t>
              </a:r>
            </a:p>
          </p:txBody>
        </p:sp>
      </p:grpSp>
      <p:grpSp>
        <p:nvGrpSpPr>
          <p:cNvPr id="64" name="Grupo 10"/>
          <p:cNvGrpSpPr/>
          <p:nvPr/>
        </p:nvGrpSpPr>
        <p:grpSpPr>
          <a:xfrm>
            <a:off x="213928" y="4160519"/>
            <a:ext cx="4531033" cy="1207340"/>
            <a:chOff x="829573" y="4191402"/>
            <a:chExt cx="5682295" cy="1207340"/>
          </a:xfrm>
        </p:grpSpPr>
        <p:sp>
          <p:nvSpPr>
            <p:cNvPr id="65" name="6 Elipse"/>
            <p:cNvSpPr/>
            <p:nvPr/>
          </p:nvSpPr>
          <p:spPr>
            <a:xfrm>
              <a:off x="5694177" y="4191402"/>
              <a:ext cx="817691" cy="611398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</a:p>
          </p:txBody>
        </p:sp>
        <p:grpSp>
          <p:nvGrpSpPr>
            <p:cNvPr id="66" name="Grupo 25"/>
            <p:cNvGrpSpPr/>
            <p:nvPr/>
          </p:nvGrpSpPr>
          <p:grpSpPr>
            <a:xfrm>
              <a:off x="837814" y="4222932"/>
              <a:ext cx="4610096" cy="358228"/>
              <a:chOff x="837814" y="4222932"/>
              <a:chExt cx="4610096" cy="358228"/>
            </a:xfrm>
          </p:grpSpPr>
          <p:cxnSp>
            <p:nvCxnSpPr>
              <p:cNvPr id="68" name="Conector recto 16"/>
              <p:cNvCxnSpPr/>
              <p:nvPr/>
            </p:nvCxnSpPr>
            <p:spPr>
              <a:xfrm flipH="1">
                <a:off x="839270" y="4581160"/>
                <a:ext cx="460864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headEnd type="oval"/>
              </a:ln>
              <a:effectLst/>
            </p:spPr>
          </p:cxnSp>
          <p:sp>
            <p:nvSpPr>
              <p:cNvPr id="69" name="CuadroTexto 21"/>
              <p:cNvSpPr txBox="1"/>
              <p:nvPr/>
            </p:nvSpPr>
            <p:spPr>
              <a:xfrm>
                <a:off x="837814" y="4222932"/>
                <a:ext cx="32008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6B511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Desplegament de nous perfils</a:t>
                </a:r>
              </a:p>
            </p:txBody>
          </p:sp>
        </p:grpSp>
        <p:sp>
          <p:nvSpPr>
            <p:cNvPr id="67" name="5 Rectángulo"/>
            <p:cNvSpPr/>
            <p:nvPr/>
          </p:nvSpPr>
          <p:spPr>
            <a:xfrm>
              <a:off x="829573" y="4660078"/>
              <a:ext cx="46100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</a:rPr>
                <a:t>Publicació dels plans funcionals d’higienistes dentals i fisioterapeutes per acompanyar el desplegament.   </a:t>
              </a:r>
              <a:endParaRPr kumimoji="0" lang="ca-E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upo 9"/>
          <p:cNvGrpSpPr/>
          <p:nvPr/>
        </p:nvGrpSpPr>
        <p:grpSpPr>
          <a:xfrm>
            <a:off x="4080766" y="3341608"/>
            <a:ext cx="4976541" cy="1526759"/>
            <a:chOff x="5687810" y="3217168"/>
            <a:chExt cx="6241000" cy="1526759"/>
          </a:xfrm>
        </p:grpSpPr>
        <p:sp>
          <p:nvSpPr>
            <p:cNvPr id="71" name="6 Elipse"/>
            <p:cNvSpPr/>
            <p:nvPr/>
          </p:nvSpPr>
          <p:spPr>
            <a:xfrm>
              <a:off x="5687810" y="3217168"/>
              <a:ext cx="817691" cy="640752"/>
            </a:xfrm>
            <a:prstGeom prst="ellipse">
              <a:avLst/>
            </a:prstGeom>
            <a:solidFill>
              <a:srgbClr val="F5425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</a:p>
          </p:txBody>
        </p:sp>
        <p:grpSp>
          <p:nvGrpSpPr>
            <p:cNvPr id="72" name="Grupo 23"/>
            <p:cNvGrpSpPr/>
            <p:nvPr/>
          </p:nvGrpSpPr>
          <p:grpSpPr>
            <a:xfrm>
              <a:off x="6744090" y="3259208"/>
              <a:ext cx="4608640" cy="366362"/>
              <a:chOff x="6744090" y="3259208"/>
              <a:chExt cx="4608640" cy="366362"/>
            </a:xfrm>
          </p:grpSpPr>
          <p:cxnSp>
            <p:nvCxnSpPr>
              <p:cNvPr id="74" name="Conector recto 14"/>
              <p:cNvCxnSpPr/>
              <p:nvPr/>
            </p:nvCxnSpPr>
            <p:spPr>
              <a:xfrm>
                <a:off x="6744090" y="3625570"/>
                <a:ext cx="460864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54257"/>
                </a:solidFill>
                <a:prstDash val="solid"/>
                <a:headEnd type="oval"/>
              </a:ln>
              <a:effectLst/>
            </p:spPr>
          </p:cxnSp>
          <p:sp>
            <p:nvSpPr>
              <p:cNvPr id="75" name="CuadroTexto 19"/>
              <p:cNvSpPr txBox="1"/>
              <p:nvPr/>
            </p:nvSpPr>
            <p:spPr>
              <a:xfrm>
                <a:off x="6845169" y="3259208"/>
                <a:ext cx="3815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54257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Relacions entre APiC i altres àmbits</a:t>
                </a:r>
              </a:p>
            </p:txBody>
          </p:sp>
        </p:grpSp>
        <p:sp>
          <p:nvSpPr>
            <p:cNvPr id="73" name="5 Rectángulo"/>
            <p:cNvSpPr/>
            <p:nvPr/>
          </p:nvSpPr>
          <p:spPr>
            <a:xfrm>
              <a:off x="6845168" y="3661579"/>
              <a:ext cx="5083642" cy="1082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</a:rPr>
                <a:t>Plans pilot d’aplicació del nou model de relacions entre APiC i AEH, d’acord amb el codi d’estil. </a:t>
              </a:r>
              <a:endParaRPr kumimoji="0" lang="ca-E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Reforç del programa de col·laboració entre APiC i </a:t>
              </a:r>
              <a:r>
                <a:rPr kumimoji="0" lang="ca-ES" sz="14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SMiA</a:t>
              </a:r>
              <a:r>
                <a:rPr kumimoji="0" lang="ca-E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kumimoji="0" lang="ca-E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</a:endParaRPr>
            </a:p>
          </p:txBody>
        </p:sp>
      </p:grpSp>
      <p:grpSp>
        <p:nvGrpSpPr>
          <p:cNvPr id="76" name="Grupo 11"/>
          <p:cNvGrpSpPr/>
          <p:nvPr/>
        </p:nvGrpSpPr>
        <p:grpSpPr>
          <a:xfrm>
            <a:off x="4092938" y="4950076"/>
            <a:ext cx="4593862" cy="1215774"/>
            <a:chOff x="5694177" y="5165636"/>
            <a:chExt cx="5761088" cy="1215774"/>
          </a:xfrm>
        </p:grpSpPr>
        <p:sp>
          <p:nvSpPr>
            <p:cNvPr id="77" name="6 Elipse"/>
            <p:cNvSpPr/>
            <p:nvPr/>
          </p:nvSpPr>
          <p:spPr>
            <a:xfrm>
              <a:off x="5694177" y="5165636"/>
              <a:ext cx="817691" cy="589664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</a:p>
          </p:txBody>
        </p:sp>
        <p:grpSp>
          <p:nvGrpSpPr>
            <p:cNvPr id="78" name="Grupo 24"/>
            <p:cNvGrpSpPr/>
            <p:nvPr/>
          </p:nvGrpSpPr>
          <p:grpSpPr>
            <a:xfrm>
              <a:off x="6744090" y="5220300"/>
              <a:ext cx="4608640" cy="369000"/>
              <a:chOff x="6744090" y="5220300"/>
              <a:chExt cx="4608640" cy="369000"/>
            </a:xfrm>
          </p:grpSpPr>
          <p:cxnSp>
            <p:nvCxnSpPr>
              <p:cNvPr id="80" name="Conector recto 15"/>
              <p:cNvCxnSpPr/>
              <p:nvPr/>
            </p:nvCxnSpPr>
            <p:spPr>
              <a:xfrm>
                <a:off x="6744090" y="5589300"/>
                <a:ext cx="460864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9BBB59"/>
                </a:solidFill>
                <a:prstDash val="solid"/>
                <a:headEnd type="oval"/>
              </a:ln>
              <a:effectLst/>
            </p:spPr>
          </p:cxnSp>
          <p:sp>
            <p:nvSpPr>
              <p:cNvPr id="81" name="CuadroTexto 20"/>
              <p:cNvSpPr txBox="1"/>
              <p:nvPr/>
            </p:nvSpPr>
            <p:spPr>
              <a:xfrm>
                <a:off x="6845169" y="5220300"/>
                <a:ext cx="29394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a-E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9BBB59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Campanya de comunicació</a:t>
                </a:r>
              </a:p>
            </p:txBody>
          </p:sp>
        </p:grpSp>
        <p:sp>
          <p:nvSpPr>
            <p:cNvPr id="79" name="5 Rectángulo"/>
            <p:cNvSpPr/>
            <p:nvPr/>
          </p:nvSpPr>
          <p:spPr>
            <a:xfrm>
              <a:off x="6845169" y="5642746"/>
              <a:ext cx="46100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</a:rPr>
                <a:t>Elaboració d’una campanya als mitjans que posi en valor els professionals de </a:t>
              </a:r>
              <a:r>
                <a:rPr kumimoji="0" lang="ca-ES" sz="14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</a:rPr>
                <a:t>l’APiC</a:t>
              </a:r>
              <a:r>
                <a:rPr kumimoji="0" lang="ca-E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</a:rPr>
                <a:t> i els seus valors. </a:t>
              </a:r>
              <a:endParaRPr kumimoji="0" lang="ca-E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2" name="Imatg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367" y="863845"/>
            <a:ext cx="2073266" cy="218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Rectangle 82"/>
          <p:cNvSpPr/>
          <p:nvPr/>
        </p:nvSpPr>
        <p:spPr>
          <a:xfrm>
            <a:off x="6502188" y="599017"/>
            <a:ext cx="27038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a-ES" sz="1200" b="0">
                <a:solidFill>
                  <a:prstClr val="black"/>
                </a:solidFill>
                <a:latin typeface="+mj-lt"/>
                <a:ea typeface="+mn-ea"/>
              </a:rPr>
              <a:t>https://salutweb.gencat.cat/apic</a:t>
            </a:r>
          </a:p>
        </p:txBody>
      </p:sp>
    </p:spTree>
    <p:extLst>
      <p:ext uri="{BB962C8B-B14F-4D97-AF65-F5344CB8AC3E}">
        <p14:creationId xmlns:p14="http://schemas.microsoft.com/office/powerpoint/2010/main" val="255310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9">
            <a:extLst>
              <a:ext uri="{FF2B5EF4-FFF2-40B4-BE49-F238E27FC236}">
                <a16:creationId xmlns:a16="http://schemas.microsoft.com/office/drawing/2014/main" id="{1E3CFE05-A2C6-4B67-BEFF-D524B869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8. Pla de </a:t>
            </a:r>
            <a:r>
              <a:rPr lang="es-ES_tradnl" altLang="ca-ES" err="1">
                <a:ea typeface="ＭＳ Ｐゴシック" panose="020B0600070205080204" pitchFamily="34" charset="-128"/>
              </a:rPr>
              <a:t>millora</a:t>
            </a:r>
            <a:r>
              <a:rPr lang="es-ES_tradnl" altLang="ca-ES">
                <a:ea typeface="ＭＳ Ｐゴシック" panose="020B0600070205080204" pitchFamily="34" charset="-128"/>
              </a:rPr>
              <a:t> de </a:t>
            </a:r>
            <a:r>
              <a:rPr lang="es-ES_tradnl" altLang="ca-ES" err="1">
                <a:ea typeface="ＭＳ Ｐゴシック" panose="020B0600070205080204" pitchFamily="34" charset="-128"/>
              </a:rPr>
              <a:t>l’accessibilitat</a:t>
            </a:r>
            <a:r>
              <a:rPr lang="es-ES_tradnl" altLang="ca-ES">
                <a:ea typeface="ＭＳ Ｐゴシック" panose="020B0600070205080204" pitchFamily="34" charset="-128"/>
              </a:rPr>
              <a:t> de la </a:t>
            </a:r>
            <a:r>
              <a:rPr lang="es-ES_tradnl" altLang="ca-ES" err="1">
                <a:ea typeface="ＭＳ Ｐゴシック" panose="020B0600070205080204" pitchFamily="34" charset="-128"/>
              </a:rPr>
              <a:t>ciutadania</a:t>
            </a:r>
            <a:r>
              <a:rPr lang="es-ES_tradnl" altLang="ca-ES">
                <a:ea typeface="ＭＳ Ｐゴシック" panose="020B0600070205080204" pitchFamily="34" charset="-128"/>
              </a:rPr>
              <a:t> a </a:t>
            </a:r>
            <a:r>
              <a:rPr lang="es-ES_tradnl" altLang="ca-ES" err="1">
                <a:ea typeface="ＭＳ Ｐゴシック" panose="020B0600070205080204" pitchFamily="34" charset="-128"/>
              </a:rPr>
              <a:t>l’atenció</a:t>
            </a:r>
            <a:r>
              <a:rPr lang="es-ES_tradnl" altLang="ca-ES">
                <a:ea typeface="ＭＳ Ｐゴシック" panose="020B0600070205080204" pitchFamily="34" charset="-128"/>
              </a:rPr>
              <a:t> </a:t>
            </a:r>
            <a:r>
              <a:rPr lang="es-ES_tradnl" altLang="ca-ES" err="1">
                <a:ea typeface="ＭＳ Ｐゴシック" panose="020B0600070205080204" pitchFamily="34" charset="-128"/>
              </a:rPr>
              <a:t>sanitària</a:t>
            </a:r>
            <a:r>
              <a:rPr lang="es-ES_tradnl" altLang="ca-ES">
                <a:ea typeface="ＭＳ Ｐゴシック" panose="020B0600070205080204" pitchFamily="34" charset="-128"/>
              </a:rPr>
              <a:t> (I)</a:t>
            </a: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BD8FCC8D-50C8-42F0-9E8D-DBAB0E0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F55F-1F8F-4EA4-B2BE-86D00EF5B199}" type="slidenum">
              <a:rPr lang="ca-ES" altLang="ca-ES" sz="1400" b="0"/>
              <a:pPr eaLnBrk="1" hangingPunct="1"/>
              <a:t>15</a:t>
            </a:fld>
            <a:endParaRPr lang="ca-ES" altLang="ca-ES" sz="1400" b="0"/>
          </a:p>
        </p:txBody>
      </p:sp>
      <p:sp>
        <p:nvSpPr>
          <p:cNvPr id="2" name="QuadreDeText 1"/>
          <p:cNvSpPr txBox="1"/>
          <p:nvPr/>
        </p:nvSpPr>
        <p:spPr>
          <a:xfrm>
            <a:off x="682625" y="1718797"/>
            <a:ext cx="26196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Àmbits d’actuació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771664" y="2225269"/>
            <a:ext cx="7838057" cy="369332"/>
          </a:xfrm>
          <a:prstGeom prst="rect">
            <a:avLst/>
          </a:prstGeom>
          <a:noFill/>
          <a:ln w="57150">
            <a:noFill/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ca-ES" sz="1800" b="1"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M</a:t>
            </a:r>
            <a:r>
              <a:rPr kumimoji="0" lang="ca-ES" altLang="ca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illorar l’accessibilitat </a:t>
            </a:r>
            <a:r>
              <a:rPr lang="ca-ES" altLang="ca-ES" sz="1800" b="1"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de la ciutadania </a:t>
            </a:r>
            <a:r>
              <a:rPr kumimoji="0" lang="ca-ES" altLang="ca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a l’atenció sanitària </a:t>
            </a:r>
            <a:endParaRPr kumimoji="0" lang="ca-ES" altLang="ca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cs typeface="Helvetica" panose="020B0604020202020204" pitchFamily="34" charset="0"/>
            </a:endParaRPr>
          </a:p>
        </p:txBody>
      </p:sp>
      <p:grpSp>
        <p:nvGrpSpPr>
          <p:cNvPr id="32" name="Agrupa 31"/>
          <p:cNvGrpSpPr/>
          <p:nvPr/>
        </p:nvGrpSpPr>
        <p:grpSpPr>
          <a:xfrm>
            <a:off x="340898" y="2766463"/>
            <a:ext cx="8761780" cy="3330310"/>
            <a:chOff x="0" y="889688"/>
            <a:chExt cx="9527931" cy="3619561"/>
          </a:xfrm>
        </p:grpSpPr>
        <p:grpSp>
          <p:nvGrpSpPr>
            <p:cNvPr id="33" name="Agrupa 32"/>
            <p:cNvGrpSpPr/>
            <p:nvPr/>
          </p:nvGrpSpPr>
          <p:grpSpPr>
            <a:xfrm>
              <a:off x="2829709" y="1124596"/>
              <a:ext cx="3429355" cy="3289205"/>
              <a:chOff x="2011729" y="608413"/>
              <a:chExt cx="5853308" cy="5392775"/>
            </a:xfrm>
          </p:grpSpPr>
          <p:grpSp>
            <p:nvGrpSpPr>
              <p:cNvPr id="51" name="Group 13"/>
              <p:cNvGrpSpPr/>
              <p:nvPr/>
            </p:nvGrpSpPr>
            <p:grpSpPr>
              <a:xfrm>
                <a:off x="2011729" y="608413"/>
                <a:ext cx="5853308" cy="5392775"/>
                <a:chOff x="9845047" y="2845716"/>
                <a:chExt cx="5853308" cy="5392775"/>
              </a:xfrm>
            </p:grpSpPr>
            <p:grpSp>
              <p:nvGrpSpPr>
                <p:cNvPr id="54" name="Group 3"/>
                <p:cNvGrpSpPr/>
                <p:nvPr/>
              </p:nvGrpSpPr>
              <p:grpSpPr>
                <a:xfrm>
                  <a:off x="9845047" y="2845716"/>
                  <a:ext cx="5853308" cy="5392775"/>
                  <a:chOff x="4204647" y="2215982"/>
                  <a:chExt cx="3516691" cy="3240000"/>
                </a:xfrm>
                <a:effectLst/>
              </p:grpSpPr>
              <p:sp>
                <p:nvSpPr>
                  <p:cNvPr id="56" name="Овал 26"/>
                  <p:cNvSpPr/>
                  <p:nvPr/>
                </p:nvSpPr>
                <p:spPr>
                  <a:xfrm>
                    <a:off x="4481338" y="2215982"/>
                    <a:ext cx="3240000" cy="324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5393F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661">
                      <a:latin typeface="+mj-lt"/>
                    </a:endParaRPr>
                  </a:p>
                </p:txBody>
              </p:sp>
              <p:sp>
                <p:nvSpPr>
                  <p:cNvPr id="57" name="Овал 25"/>
                  <p:cNvSpPr/>
                  <p:nvPr/>
                </p:nvSpPr>
                <p:spPr>
                  <a:xfrm>
                    <a:off x="5207536" y="2957989"/>
                    <a:ext cx="1800000" cy="180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rgbClr val="5393F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661">
                      <a:latin typeface="+mj-lt"/>
                    </a:endParaRPr>
                  </a:p>
                </p:txBody>
              </p:sp>
              <p:grpSp>
                <p:nvGrpSpPr>
                  <p:cNvPr id="84" name="Группа 10"/>
                  <p:cNvGrpSpPr/>
                  <p:nvPr/>
                </p:nvGrpSpPr>
                <p:grpSpPr>
                  <a:xfrm>
                    <a:off x="6024280" y="2368365"/>
                    <a:ext cx="258418" cy="2873862"/>
                    <a:chOff x="8954095" y="2069962"/>
                    <a:chExt cx="258418" cy="2873862"/>
                  </a:xfrm>
                  <a:solidFill>
                    <a:srgbClr val="556371"/>
                  </a:solidFill>
                </p:grpSpPr>
                <p:sp>
                  <p:nvSpPr>
                    <p:cNvPr id="86" name="Скругленный прямоугольник 9"/>
                    <p:cNvSpPr/>
                    <p:nvPr/>
                  </p:nvSpPr>
                  <p:spPr>
                    <a:xfrm>
                      <a:off x="8954096" y="2069962"/>
                      <a:ext cx="258417" cy="819871"/>
                    </a:xfrm>
                    <a:prstGeom prst="roundRect">
                      <a:avLst/>
                    </a:prstGeom>
                    <a:solidFill>
                      <a:srgbClr val="FF555C"/>
                    </a:solidFill>
                    <a:ln w="1905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1661">
                        <a:latin typeface="+mj-lt"/>
                      </a:endParaRPr>
                    </a:p>
                  </p:txBody>
                </p:sp>
                <p:sp>
                  <p:nvSpPr>
                    <p:cNvPr id="87" name="Скругленный прямоугольник 41"/>
                    <p:cNvSpPr/>
                    <p:nvPr/>
                  </p:nvSpPr>
                  <p:spPr>
                    <a:xfrm>
                      <a:off x="8954095" y="4123323"/>
                      <a:ext cx="258418" cy="820501"/>
                    </a:xfrm>
                    <a:prstGeom prst="roundRect">
                      <a:avLst/>
                    </a:prstGeom>
                    <a:solidFill>
                      <a:srgbClr val="FF555C"/>
                    </a:solidFill>
                    <a:ln w="1905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1661">
                        <a:latin typeface="+mj-lt"/>
                      </a:endParaRPr>
                    </a:p>
                  </p:txBody>
                </p:sp>
              </p:grpSp>
              <p:sp>
                <p:nvSpPr>
                  <p:cNvPr id="85" name="Скругленный прямоугольник 44"/>
                  <p:cNvSpPr/>
                  <p:nvPr/>
                </p:nvSpPr>
                <p:spPr>
                  <a:xfrm rot="5400000">
                    <a:off x="4715417" y="3264322"/>
                    <a:ext cx="248230" cy="1269769"/>
                  </a:xfrm>
                  <a:prstGeom prst="roundRect">
                    <a:avLst/>
                  </a:prstGeom>
                  <a:solidFill>
                    <a:srgbClr val="FF555C"/>
                  </a:solidFill>
                  <a:ln w="190500" cap="rnd">
                    <a:solidFill>
                      <a:schemeClr val="bg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661">
                      <a:latin typeface="+mj-lt"/>
                    </a:endParaRPr>
                  </a:p>
                </p:txBody>
              </p:sp>
            </p:grpSp>
            <p:sp>
              <p:nvSpPr>
                <p:cNvPr id="55" name="Freeform 122"/>
                <p:cNvSpPr>
                  <a:spLocks noEditPoints="1"/>
                </p:cNvSpPr>
                <p:nvPr/>
              </p:nvSpPr>
              <p:spPr bwMode="auto">
                <a:xfrm>
                  <a:off x="12752707" y="5346028"/>
                  <a:ext cx="495673" cy="495673"/>
                </a:xfrm>
                <a:custGeom>
                  <a:avLst/>
                  <a:gdLst>
                    <a:gd name="T0" fmla="*/ 176 w 176"/>
                    <a:gd name="T1" fmla="*/ 52 h 176"/>
                    <a:gd name="T2" fmla="*/ 175 w 176"/>
                    <a:gd name="T3" fmla="*/ 50 h 176"/>
                    <a:gd name="T4" fmla="*/ 175 w 176"/>
                    <a:gd name="T5" fmla="*/ 50 h 176"/>
                    <a:gd name="T6" fmla="*/ 175 w 176"/>
                    <a:gd name="T7" fmla="*/ 49 h 176"/>
                    <a:gd name="T8" fmla="*/ 175 w 176"/>
                    <a:gd name="T9" fmla="*/ 49 h 176"/>
                    <a:gd name="T10" fmla="*/ 127 w 176"/>
                    <a:gd name="T11" fmla="*/ 2 h 176"/>
                    <a:gd name="T12" fmla="*/ 127 w 176"/>
                    <a:gd name="T13" fmla="*/ 2 h 176"/>
                    <a:gd name="T14" fmla="*/ 124 w 176"/>
                    <a:gd name="T15" fmla="*/ 0 h 176"/>
                    <a:gd name="T16" fmla="*/ 52 w 176"/>
                    <a:gd name="T17" fmla="*/ 0 h 176"/>
                    <a:gd name="T18" fmla="*/ 49 w 176"/>
                    <a:gd name="T19" fmla="*/ 2 h 176"/>
                    <a:gd name="T20" fmla="*/ 49 w 176"/>
                    <a:gd name="T21" fmla="*/ 2 h 176"/>
                    <a:gd name="T22" fmla="*/ 1 w 176"/>
                    <a:gd name="T23" fmla="*/ 49 h 176"/>
                    <a:gd name="T24" fmla="*/ 1 w 176"/>
                    <a:gd name="T25" fmla="*/ 49 h 176"/>
                    <a:gd name="T26" fmla="*/ 1 w 176"/>
                    <a:gd name="T27" fmla="*/ 50 h 176"/>
                    <a:gd name="T28" fmla="*/ 1 w 176"/>
                    <a:gd name="T29" fmla="*/ 50 h 176"/>
                    <a:gd name="T30" fmla="*/ 0 w 176"/>
                    <a:gd name="T31" fmla="*/ 52 h 176"/>
                    <a:gd name="T32" fmla="*/ 1 w 176"/>
                    <a:gd name="T33" fmla="*/ 54 h 176"/>
                    <a:gd name="T34" fmla="*/ 1 w 176"/>
                    <a:gd name="T35" fmla="*/ 55 h 176"/>
                    <a:gd name="T36" fmla="*/ 85 w 176"/>
                    <a:gd name="T37" fmla="*/ 175 h 176"/>
                    <a:gd name="T38" fmla="*/ 85 w 176"/>
                    <a:gd name="T39" fmla="*/ 174 h 176"/>
                    <a:gd name="T40" fmla="*/ 88 w 176"/>
                    <a:gd name="T41" fmla="*/ 176 h 176"/>
                    <a:gd name="T42" fmla="*/ 91 w 176"/>
                    <a:gd name="T43" fmla="*/ 174 h 176"/>
                    <a:gd name="T44" fmla="*/ 91 w 176"/>
                    <a:gd name="T45" fmla="*/ 175 h 176"/>
                    <a:gd name="T46" fmla="*/ 175 w 176"/>
                    <a:gd name="T47" fmla="*/ 55 h 176"/>
                    <a:gd name="T48" fmla="*/ 175 w 176"/>
                    <a:gd name="T49" fmla="*/ 54 h 176"/>
                    <a:gd name="T50" fmla="*/ 176 w 176"/>
                    <a:gd name="T51" fmla="*/ 52 h 176"/>
                    <a:gd name="T52" fmla="*/ 122 w 176"/>
                    <a:gd name="T53" fmla="*/ 8 h 176"/>
                    <a:gd name="T54" fmla="*/ 162 w 176"/>
                    <a:gd name="T55" fmla="*/ 48 h 176"/>
                    <a:gd name="T56" fmla="*/ 126 w 176"/>
                    <a:gd name="T57" fmla="*/ 48 h 176"/>
                    <a:gd name="T58" fmla="*/ 106 w 176"/>
                    <a:gd name="T59" fmla="*/ 8 h 176"/>
                    <a:gd name="T60" fmla="*/ 122 w 176"/>
                    <a:gd name="T61" fmla="*/ 8 h 176"/>
                    <a:gd name="T62" fmla="*/ 98 w 176"/>
                    <a:gd name="T63" fmla="*/ 8 h 176"/>
                    <a:gd name="T64" fmla="*/ 118 w 176"/>
                    <a:gd name="T65" fmla="*/ 48 h 176"/>
                    <a:gd name="T66" fmla="*/ 58 w 176"/>
                    <a:gd name="T67" fmla="*/ 48 h 176"/>
                    <a:gd name="T68" fmla="*/ 78 w 176"/>
                    <a:gd name="T69" fmla="*/ 8 h 176"/>
                    <a:gd name="T70" fmla="*/ 98 w 176"/>
                    <a:gd name="T71" fmla="*/ 8 h 176"/>
                    <a:gd name="T72" fmla="*/ 54 w 176"/>
                    <a:gd name="T73" fmla="*/ 8 h 176"/>
                    <a:gd name="T74" fmla="*/ 70 w 176"/>
                    <a:gd name="T75" fmla="*/ 8 h 176"/>
                    <a:gd name="T76" fmla="*/ 50 w 176"/>
                    <a:gd name="T77" fmla="*/ 48 h 176"/>
                    <a:gd name="T78" fmla="*/ 14 w 176"/>
                    <a:gd name="T79" fmla="*/ 48 h 176"/>
                    <a:gd name="T80" fmla="*/ 54 w 176"/>
                    <a:gd name="T81" fmla="*/ 8 h 176"/>
                    <a:gd name="T82" fmla="*/ 12 w 176"/>
                    <a:gd name="T83" fmla="*/ 56 h 176"/>
                    <a:gd name="T84" fmla="*/ 49 w 176"/>
                    <a:gd name="T85" fmla="*/ 56 h 176"/>
                    <a:gd name="T86" fmla="*/ 77 w 176"/>
                    <a:gd name="T87" fmla="*/ 149 h 176"/>
                    <a:gd name="T88" fmla="*/ 12 w 176"/>
                    <a:gd name="T89" fmla="*/ 56 h 176"/>
                    <a:gd name="T90" fmla="*/ 88 w 176"/>
                    <a:gd name="T91" fmla="*/ 158 h 176"/>
                    <a:gd name="T92" fmla="*/ 57 w 176"/>
                    <a:gd name="T93" fmla="*/ 56 h 176"/>
                    <a:gd name="T94" fmla="*/ 119 w 176"/>
                    <a:gd name="T95" fmla="*/ 56 h 176"/>
                    <a:gd name="T96" fmla="*/ 88 w 176"/>
                    <a:gd name="T97" fmla="*/ 158 h 176"/>
                    <a:gd name="T98" fmla="*/ 99 w 176"/>
                    <a:gd name="T99" fmla="*/ 149 h 176"/>
                    <a:gd name="T100" fmla="*/ 127 w 176"/>
                    <a:gd name="T101" fmla="*/ 56 h 176"/>
                    <a:gd name="T102" fmla="*/ 164 w 176"/>
                    <a:gd name="T103" fmla="*/ 56 h 176"/>
                    <a:gd name="T104" fmla="*/ 99 w 176"/>
                    <a:gd name="T105" fmla="*/ 149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6" h="176">
                      <a:moveTo>
                        <a:pt x="176" y="52"/>
                      </a:moveTo>
                      <a:cubicBezTo>
                        <a:pt x="176" y="51"/>
                        <a:pt x="176" y="50"/>
                        <a:pt x="175" y="50"/>
                      </a:cubicBezTo>
                      <a:cubicBezTo>
                        <a:pt x="175" y="50"/>
                        <a:pt x="175" y="50"/>
                        <a:pt x="175" y="50"/>
                      </a:cubicBezTo>
                      <a:cubicBezTo>
                        <a:pt x="175" y="49"/>
                        <a:pt x="175" y="49"/>
                        <a:pt x="175" y="49"/>
                      </a:cubicBezTo>
                      <a:cubicBezTo>
                        <a:pt x="175" y="49"/>
                        <a:pt x="175" y="49"/>
                        <a:pt x="175" y="49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6" y="1"/>
                        <a:pt x="125" y="0"/>
                        <a:pt x="124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1" y="0"/>
                        <a:pt x="50" y="1"/>
                        <a:pt x="49" y="2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0" y="50"/>
                        <a:pt x="0" y="51"/>
                        <a:pt x="0" y="52"/>
                      </a:cubicBezTo>
                      <a:cubicBezTo>
                        <a:pt x="0" y="53"/>
                        <a:pt x="0" y="54"/>
                        <a:pt x="1" y="54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85" y="175"/>
                        <a:pt x="85" y="175"/>
                        <a:pt x="85" y="175"/>
                      </a:cubicBezTo>
                      <a:cubicBezTo>
                        <a:pt x="85" y="174"/>
                        <a:pt x="85" y="174"/>
                        <a:pt x="85" y="174"/>
                      </a:cubicBezTo>
                      <a:cubicBezTo>
                        <a:pt x="86" y="175"/>
                        <a:pt x="87" y="176"/>
                        <a:pt x="88" y="176"/>
                      </a:cubicBezTo>
                      <a:cubicBezTo>
                        <a:pt x="89" y="176"/>
                        <a:pt x="90" y="175"/>
                        <a:pt x="91" y="174"/>
                      </a:cubicBezTo>
                      <a:cubicBezTo>
                        <a:pt x="91" y="175"/>
                        <a:pt x="91" y="175"/>
                        <a:pt x="91" y="175"/>
                      </a:cubicBez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5" y="54"/>
                        <a:pt x="175" y="54"/>
                        <a:pt x="175" y="54"/>
                      </a:cubicBezTo>
                      <a:cubicBezTo>
                        <a:pt x="176" y="54"/>
                        <a:pt x="176" y="53"/>
                        <a:pt x="176" y="52"/>
                      </a:cubicBezTo>
                      <a:moveTo>
                        <a:pt x="122" y="8"/>
                      </a:moveTo>
                      <a:cubicBezTo>
                        <a:pt x="162" y="48"/>
                        <a:pt x="162" y="48"/>
                        <a:pt x="162" y="48"/>
                      </a:cubicBezTo>
                      <a:cubicBezTo>
                        <a:pt x="126" y="48"/>
                        <a:pt x="126" y="48"/>
                        <a:pt x="126" y="48"/>
                      </a:cubicBezTo>
                      <a:cubicBezTo>
                        <a:pt x="106" y="8"/>
                        <a:pt x="106" y="8"/>
                        <a:pt x="106" y="8"/>
                      </a:cubicBezTo>
                      <a:lnTo>
                        <a:pt x="122" y="8"/>
                      </a:lnTo>
                      <a:close/>
                      <a:moveTo>
                        <a:pt x="98" y="8"/>
                      </a:moveTo>
                      <a:cubicBezTo>
                        <a:pt x="118" y="48"/>
                        <a:pt x="118" y="48"/>
                        <a:pt x="118" y="48"/>
                      </a:cubicBezTo>
                      <a:cubicBezTo>
                        <a:pt x="58" y="48"/>
                        <a:pt x="58" y="48"/>
                        <a:pt x="58" y="48"/>
                      </a:cubicBezTo>
                      <a:cubicBezTo>
                        <a:pt x="78" y="8"/>
                        <a:pt x="78" y="8"/>
                        <a:pt x="78" y="8"/>
                      </a:cubicBezTo>
                      <a:lnTo>
                        <a:pt x="98" y="8"/>
                      </a:lnTo>
                      <a:close/>
                      <a:moveTo>
                        <a:pt x="54" y="8"/>
                      </a:move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lnTo>
                        <a:pt x="54" y="8"/>
                      </a:lnTo>
                      <a:close/>
                      <a:moveTo>
                        <a:pt x="12" y="56"/>
                      </a:moveTo>
                      <a:cubicBezTo>
                        <a:pt x="49" y="56"/>
                        <a:pt x="49" y="56"/>
                        <a:pt x="49" y="56"/>
                      </a:cubicBezTo>
                      <a:cubicBezTo>
                        <a:pt x="77" y="149"/>
                        <a:pt x="77" y="149"/>
                        <a:pt x="77" y="149"/>
                      </a:cubicBezTo>
                      <a:lnTo>
                        <a:pt x="12" y="56"/>
                      </a:lnTo>
                      <a:close/>
                      <a:moveTo>
                        <a:pt x="88" y="158"/>
                      </a:moveTo>
                      <a:cubicBezTo>
                        <a:pt x="57" y="56"/>
                        <a:pt x="57" y="56"/>
                        <a:pt x="57" y="56"/>
                      </a:cubicBezTo>
                      <a:cubicBezTo>
                        <a:pt x="119" y="56"/>
                        <a:pt x="119" y="56"/>
                        <a:pt x="119" y="56"/>
                      </a:cubicBezTo>
                      <a:lnTo>
                        <a:pt x="88" y="158"/>
                      </a:lnTo>
                      <a:close/>
                      <a:moveTo>
                        <a:pt x="99" y="149"/>
                      </a:move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64" y="56"/>
                        <a:pt x="164" y="56"/>
                        <a:pt x="164" y="56"/>
                      </a:cubicBezTo>
                      <a:lnTo>
                        <a:pt x="99" y="1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>
                    <a:latin typeface="+mj-lt"/>
                  </a:endParaRPr>
                </a:p>
              </p:txBody>
            </p:sp>
          </p:grpSp>
          <p:sp>
            <p:nvSpPr>
              <p:cNvPr id="52" name="Скругленный прямоугольник 44"/>
              <p:cNvSpPr/>
              <p:nvPr/>
            </p:nvSpPr>
            <p:spPr>
              <a:xfrm rot="3060000">
                <a:off x="3353884" y="3809239"/>
                <a:ext cx="413163" cy="2088639"/>
              </a:xfrm>
              <a:prstGeom prst="roundRect">
                <a:avLst/>
              </a:prstGeom>
              <a:solidFill>
                <a:srgbClr val="FF555C"/>
              </a:solidFill>
              <a:ln w="1905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661">
                  <a:latin typeface="+mj-lt"/>
                </a:endParaRPr>
              </a:p>
            </p:txBody>
          </p:sp>
          <p:sp>
            <p:nvSpPr>
              <p:cNvPr id="53" name="Скругленный прямоугольник 44"/>
              <p:cNvSpPr/>
              <p:nvPr/>
            </p:nvSpPr>
            <p:spPr>
              <a:xfrm rot="7980000">
                <a:off x="3321316" y="890485"/>
                <a:ext cx="413163" cy="2099371"/>
              </a:xfrm>
              <a:prstGeom prst="roundRect">
                <a:avLst/>
              </a:prstGeom>
              <a:solidFill>
                <a:srgbClr val="FF555C"/>
              </a:solidFill>
              <a:ln w="1905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661">
                  <a:latin typeface="+mj-lt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42998" y="3568756"/>
              <a:ext cx="2803895" cy="903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0">
                  <a:latin typeface="+mj-lt"/>
                  <a:cs typeface="Helvetica" panose="020B0604020202020204" pitchFamily="34" charset="0"/>
                </a:rPr>
                <a:t>Maximitzar les </a:t>
              </a:r>
              <a:r>
                <a:rPr lang="ca-ES" sz="1600">
                  <a:latin typeface="+mj-lt"/>
                  <a:cs typeface="Helvetica" panose="020B0604020202020204" pitchFamily="34" charset="0"/>
                </a:rPr>
                <a:t>competències</a:t>
              </a:r>
              <a:r>
                <a:rPr lang="ca-ES" sz="1600" b="0">
                  <a:latin typeface="+mj-lt"/>
                  <a:cs typeface="Helvetica" panose="020B0604020202020204" pitchFamily="34" charset="0"/>
                </a:rPr>
                <a:t> dels professionals de </a:t>
              </a:r>
              <a:r>
                <a:rPr lang="ca-ES" sz="1600" b="0" err="1">
                  <a:latin typeface="+mj-lt"/>
                  <a:cs typeface="Helvetica" panose="020B0604020202020204" pitchFamily="34" charset="0"/>
                </a:rPr>
                <a:t>l’APiC</a:t>
              </a:r>
              <a:endParaRPr lang="ca-ES" sz="1600" b="0">
                <a:latin typeface="+mj-lt"/>
                <a:cs typeface="Helvetica" panose="020B0604020202020204" pitchFamily="34" charset="0"/>
              </a:endParaRPr>
            </a:p>
          </p:txBody>
        </p:sp>
        <p:sp>
          <p:nvSpPr>
            <p:cNvPr id="35" name="TextBox 39"/>
            <p:cNvSpPr txBox="1"/>
            <p:nvPr/>
          </p:nvSpPr>
          <p:spPr>
            <a:xfrm>
              <a:off x="58549" y="2663686"/>
              <a:ext cx="237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0">
                  <a:latin typeface="+mj-lt"/>
                  <a:cs typeface="Helvetica" panose="020B0604020202020204" pitchFamily="34" charset="0"/>
                </a:rPr>
                <a:t>Més accés </a:t>
              </a:r>
              <a:r>
                <a:rPr lang="ca-ES" sz="1600">
                  <a:latin typeface="+mj-lt"/>
                  <a:cs typeface="Helvetica" panose="020B0604020202020204" pitchFamily="34" charset="0"/>
                </a:rPr>
                <a:t>telefònic</a:t>
              </a:r>
            </a:p>
          </p:txBody>
        </p:sp>
        <p:sp>
          <p:nvSpPr>
            <p:cNvPr id="36" name="TextBox 43"/>
            <p:cNvSpPr txBox="1"/>
            <p:nvPr/>
          </p:nvSpPr>
          <p:spPr>
            <a:xfrm>
              <a:off x="0" y="1020796"/>
              <a:ext cx="2403454" cy="63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0">
                  <a:latin typeface="+mj-lt"/>
                  <a:cs typeface="Helvetica" panose="020B0604020202020204" pitchFamily="34" charset="0"/>
                </a:rPr>
                <a:t>Més </a:t>
              </a:r>
              <a:r>
                <a:rPr lang="ca-ES" sz="1600">
                  <a:latin typeface="+mj-lt"/>
                  <a:cs typeface="Helvetica" panose="020B0604020202020204" pitchFamily="34" charset="0"/>
                </a:rPr>
                <a:t>temps</a:t>
              </a:r>
              <a:r>
                <a:rPr lang="ca-ES" sz="1600" b="0">
                  <a:latin typeface="+mj-lt"/>
                  <a:cs typeface="Helvetica" panose="020B0604020202020204" pitchFamily="34" charset="0"/>
                </a:rPr>
                <a:t> i més </a:t>
              </a:r>
              <a:r>
                <a:rPr lang="ca-ES" sz="1600">
                  <a:latin typeface="+mj-lt"/>
                  <a:cs typeface="Helvetica" panose="020B0604020202020204" pitchFamily="34" charset="0"/>
                </a:rPr>
                <a:t>qualitat</a:t>
              </a:r>
              <a:r>
                <a:rPr lang="ca-ES" sz="1600" b="0">
                  <a:latin typeface="+mj-lt"/>
                  <a:cs typeface="Helvetica" panose="020B0604020202020204" pitchFamily="34" charset="0"/>
                </a:rPr>
                <a:t> a la consulta</a:t>
              </a:r>
            </a:p>
          </p:txBody>
        </p:sp>
        <p:sp>
          <p:nvSpPr>
            <p:cNvPr id="37" name="TextBox 55"/>
            <p:cNvSpPr txBox="1"/>
            <p:nvPr/>
          </p:nvSpPr>
          <p:spPr>
            <a:xfrm>
              <a:off x="7260332" y="2666132"/>
              <a:ext cx="2267599" cy="367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>
                  <a:latin typeface="+mj-lt"/>
                  <a:cs typeface="Helvetica" panose="020B0604020202020204" pitchFamily="34" charset="0"/>
                </a:rPr>
                <a:t>La </a:t>
              </a:r>
              <a:r>
                <a:rPr lang="en-US" sz="1600" err="1">
                  <a:latin typeface="+mj-lt"/>
                  <a:cs typeface="Helvetica" panose="020B0604020202020204" pitchFamily="34" charset="0"/>
                </a:rPr>
                <a:t>cirurgia</a:t>
              </a:r>
              <a:r>
                <a:rPr lang="en-US" sz="1600" b="0">
                  <a:latin typeface="+mj-lt"/>
                  <a:cs typeface="Helvetica" panose="020B0604020202020204" pitchFamily="34" charset="0"/>
                </a:rPr>
                <a:t> a termini</a:t>
              </a:r>
              <a:endParaRPr lang="uk-UA" sz="1600" b="0">
                <a:latin typeface="+mj-lt"/>
                <a:cs typeface="Helvetica" panose="020B0604020202020204" pitchFamily="34" charset="0"/>
              </a:endParaRPr>
            </a:p>
          </p:txBody>
        </p:sp>
        <p:pic>
          <p:nvPicPr>
            <p:cNvPr id="38" name="Picture 6" descr="Vector gratuito personas diminutas que escuchan las recomendaciones del médico desde el teléfono móvil. ilustración de dibujos animad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092" y="2410631"/>
              <a:ext cx="744536" cy="712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Vector gratuito equipo de médicos diverso personal de atención médica del hospita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5" t="8457" r="6399" b="5053"/>
            <a:stretch/>
          </p:blipFill>
          <p:spPr bwMode="auto">
            <a:xfrm>
              <a:off x="2783647" y="3816172"/>
              <a:ext cx="492192" cy="693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Vector gratuito ilustración plana del concepto de servicio de hospital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14015" r="12560" b="9878"/>
            <a:stretch/>
          </p:blipFill>
          <p:spPr bwMode="auto">
            <a:xfrm>
              <a:off x="6176837" y="1069729"/>
              <a:ext cx="833826" cy="558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9" descr="Vector gratuito cirujanos profesionales que rodean al paciente en la ilustración plana de la mesa de operacione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7" r="10349"/>
            <a:stretch/>
          </p:blipFill>
          <p:spPr bwMode="auto">
            <a:xfrm>
              <a:off x="6595172" y="2436198"/>
              <a:ext cx="720080" cy="666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3"/>
            <p:cNvSpPr txBox="1"/>
            <p:nvPr/>
          </p:nvSpPr>
          <p:spPr>
            <a:xfrm>
              <a:off x="7062578" y="889688"/>
              <a:ext cx="2295576" cy="117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0">
                  <a:latin typeface="+mj-lt"/>
                  <a:cs typeface="Helvetica" panose="020B0604020202020204" pitchFamily="34" charset="0"/>
                </a:rPr>
                <a:t>Menys demora per </a:t>
              </a:r>
            </a:p>
            <a:p>
              <a:r>
                <a:rPr lang="ca-ES" sz="1600" b="0">
                  <a:latin typeface="+mj-lt"/>
                  <a:cs typeface="Helvetica" panose="020B0604020202020204" pitchFamily="34" charset="0"/>
                </a:rPr>
                <a:t>a l’accés a </a:t>
              </a:r>
            </a:p>
            <a:p>
              <a:r>
                <a:rPr lang="ca-ES" sz="1600" b="1">
                  <a:latin typeface="+mj-lt"/>
                  <a:cs typeface="Helvetica" panose="020B0604020202020204" pitchFamily="34" charset="0"/>
                </a:rPr>
                <a:t>primeres visites hospitalàries</a:t>
              </a:r>
            </a:p>
          </p:txBody>
        </p:sp>
        <p:sp>
          <p:nvSpPr>
            <p:cNvPr id="43" name="Скругленный прямоугольник 44"/>
            <p:cNvSpPr/>
            <p:nvPr/>
          </p:nvSpPr>
          <p:spPr>
            <a:xfrm rot="13620000" flipH="1">
              <a:off x="5436990" y="1307276"/>
              <a:ext cx="252000" cy="1229986"/>
            </a:xfrm>
            <a:prstGeom prst="roundRect">
              <a:avLst/>
            </a:prstGeom>
            <a:solidFill>
              <a:srgbClr val="FF555C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661">
                <a:latin typeface="+mj-lt"/>
              </a:endParaRPr>
            </a:p>
          </p:txBody>
        </p:sp>
        <p:sp>
          <p:nvSpPr>
            <p:cNvPr id="44" name="Скругленный прямоугольник 44"/>
            <p:cNvSpPr/>
            <p:nvPr/>
          </p:nvSpPr>
          <p:spPr>
            <a:xfrm rot="5400000">
              <a:off x="5762847" y="2216564"/>
              <a:ext cx="252000" cy="1238235"/>
            </a:xfrm>
            <a:prstGeom prst="roundRect">
              <a:avLst/>
            </a:prstGeom>
            <a:solidFill>
              <a:srgbClr val="FF555C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661">
                <a:latin typeface="+mj-lt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 rot="18540000" flipH="1">
              <a:off x="5506933" y="3062964"/>
              <a:ext cx="252000" cy="1223698"/>
            </a:xfrm>
            <a:prstGeom prst="roundRect">
              <a:avLst/>
            </a:prstGeom>
            <a:solidFill>
              <a:srgbClr val="FF555C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661">
                <a:latin typeface="+mj-lt"/>
              </a:endParaRPr>
            </a:p>
          </p:txBody>
        </p:sp>
        <p:sp>
          <p:nvSpPr>
            <p:cNvPr id="46" name="TextBox 55"/>
            <p:cNvSpPr txBox="1"/>
            <p:nvPr/>
          </p:nvSpPr>
          <p:spPr>
            <a:xfrm>
              <a:off x="6833346" y="3837589"/>
              <a:ext cx="2676321" cy="635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>
                  <a:latin typeface="+mj-lt"/>
                  <a:cs typeface="Helvetica" panose="020B0604020202020204" pitchFamily="34" charset="0"/>
                </a:rPr>
                <a:t>Les</a:t>
              </a:r>
              <a:r>
                <a:rPr lang="fr-FR" sz="1600">
                  <a:latin typeface="+mj-lt"/>
                  <a:cs typeface="Helvetica" panose="020B0604020202020204" pitchFamily="34" charset="0"/>
                </a:rPr>
                <a:t> </a:t>
              </a:r>
              <a:r>
                <a:rPr lang="fr-FR" sz="1600" b="1">
                  <a:latin typeface="+mj-lt"/>
                  <a:cs typeface="Helvetica" panose="020B0604020202020204" pitchFamily="34" charset="0"/>
                </a:rPr>
                <a:t>proves diagnòstiques </a:t>
              </a:r>
              <a:r>
                <a:rPr lang="fr-FR" sz="1600" b="0">
                  <a:latin typeface="+mj-lt"/>
                  <a:cs typeface="Helvetica" panose="020B0604020202020204" pitchFamily="34" charset="0"/>
                </a:rPr>
                <a:t>a temps</a:t>
              </a:r>
            </a:p>
          </p:txBody>
        </p:sp>
        <p:pic>
          <p:nvPicPr>
            <p:cNvPr id="47" name="Picture 14" descr="Vector gratuito personas conectando rompecabezas en línea ilustración vectorial plana. empleados que se comunican de forma remota construyendo una relación. hombres y mujeres que trabajan usando las redes sociales. concepto de cooperación empresari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77" r="12874"/>
            <a:stretch/>
          </p:blipFill>
          <p:spPr bwMode="auto">
            <a:xfrm>
              <a:off x="4170725" y="2317972"/>
              <a:ext cx="997009" cy="1035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51"/>
            <p:cNvSpPr txBox="1"/>
            <p:nvPr/>
          </p:nvSpPr>
          <p:spPr>
            <a:xfrm>
              <a:off x="3662435" y="2145699"/>
              <a:ext cx="2013587" cy="1438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err="1">
                  <a:latin typeface="+mj-lt"/>
                  <a:cs typeface="Helvetica" panose="020B0604020202020204" pitchFamily="34" charset="0"/>
                </a:rPr>
                <a:t>Més</a:t>
              </a:r>
              <a:r>
                <a:rPr lang="en-US" sz="2000">
                  <a:latin typeface="+mj-lt"/>
                  <a:cs typeface="Helvetica" panose="020B0604020202020204" pitchFamily="34" charset="0"/>
                </a:rPr>
                <a:t> </a:t>
              </a:r>
              <a:r>
                <a:rPr lang="en-US" sz="2000" b="1" err="1">
                  <a:latin typeface="+mj-lt"/>
                  <a:cs typeface="Helvetica" panose="020B0604020202020204" pitchFamily="34" charset="0"/>
                </a:rPr>
                <a:t>treball</a:t>
              </a:r>
              <a:r>
                <a:rPr lang="en-US" sz="2000" b="1">
                  <a:latin typeface="+mj-lt"/>
                  <a:cs typeface="Helvetica" panose="020B0604020202020204" pitchFamily="34" charset="0"/>
                </a:rPr>
                <a:t> </a:t>
              </a:r>
              <a:r>
                <a:rPr lang="en-US" sz="2000" b="1" err="1">
                  <a:latin typeface="+mj-lt"/>
                  <a:cs typeface="Helvetica" panose="020B0604020202020204" pitchFamily="34" charset="0"/>
                </a:rPr>
                <a:t>compartit</a:t>
              </a:r>
              <a:r>
                <a:rPr lang="en-US" sz="2000" b="1">
                  <a:latin typeface="+mj-lt"/>
                  <a:cs typeface="Helvetica" panose="020B0604020202020204" pitchFamily="34" charset="0"/>
                </a:rPr>
                <a:t> i </a:t>
              </a:r>
              <a:r>
                <a:rPr lang="en-US" sz="2000" b="1" err="1">
                  <a:latin typeface="+mj-lt"/>
                  <a:cs typeface="Helvetica" panose="020B0604020202020204" pitchFamily="34" charset="0"/>
                </a:rPr>
                <a:t>col·laboratiu</a:t>
              </a:r>
              <a:r>
                <a:rPr lang="en-US" sz="2000">
                  <a:latin typeface="+mj-lt"/>
                  <a:cs typeface="Helvetica" panose="020B0604020202020204" pitchFamily="34" charset="0"/>
                </a:rPr>
                <a:t> </a:t>
              </a:r>
              <a:r>
                <a:rPr lang="en-US" sz="2000" b="0" err="1">
                  <a:latin typeface="+mj-lt"/>
                  <a:cs typeface="Helvetica" panose="020B0604020202020204" pitchFamily="34" charset="0"/>
                </a:rPr>
                <a:t>APiC</a:t>
              </a:r>
              <a:r>
                <a:rPr lang="en-US" sz="2000" b="0">
                  <a:latin typeface="+mj-lt"/>
                  <a:cs typeface="Helvetica" panose="020B0604020202020204" pitchFamily="34" charset="0"/>
                </a:rPr>
                <a:t>-AH</a:t>
              </a:r>
              <a:endParaRPr lang="uk-UA" sz="2000" b="0">
                <a:latin typeface="+mj-lt"/>
                <a:cs typeface="Helvetica" panose="020B0604020202020204" pitchFamily="34" charset="0"/>
              </a:endParaRPr>
            </a:p>
          </p:txBody>
        </p:sp>
        <p:pic>
          <p:nvPicPr>
            <p:cNvPr id="49" name="Picture 2" descr="Vector gratuito médicos dibujando gráficas y trabajando con tubos.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1" t="4689" r="16271"/>
            <a:stretch/>
          </p:blipFill>
          <p:spPr bwMode="auto">
            <a:xfrm>
              <a:off x="6098700" y="3810330"/>
              <a:ext cx="705547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Vector gratuito enorme cronómetro y equipo de diminutos empresarios caricaturistas. alarma de madrugada para el trabajo o la escuela, cuenta regresiva, ilustración vectorial plana. gestión del tiempo, concepto de tecnología para banner, diseño de sitios web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9" t="6195" r="5402" b="5856"/>
            <a:stretch/>
          </p:blipFill>
          <p:spPr bwMode="auto">
            <a:xfrm>
              <a:off x="2332435" y="1037655"/>
              <a:ext cx="985574" cy="63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088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9">
            <a:extLst>
              <a:ext uri="{FF2B5EF4-FFF2-40B4-BE49-F238E27FC236}">
                <a16:creationId xmlns:a16="http://schemas.microsoft.com/office/drawing/2014/main" id="{1E3CFE05-A2C6-4B67-BEFF-D524B869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8. Pla de </a:t>
            </a:r>
            <a:r>
              <a:rPr lang="es-ES_tradnl" altLang="ca-ES" err="1">
                <a:ea typeface="ＭＳ Ｐゴシック" panose="020B0600070205080204" pitchFamily="34" charset="-128"/>
              </a:rPr>
              <a:t>millora</a:t>
            </a:r>
            <a:r>
              <a:rPr lang="es-ES_tradnl" altLang="ca-ES">
                <a:ea typeface="ＭＳ Ｐゴシック" panose="020B0600070205080204" pitchFamily="34" charset="-128"/>
              </a:rPr>
              <a:t> de </a:t>
            </a:r>
            <a:r>
              <a:rPr lang="es-ES_tradnl" altLang="ca-ES" err="1">
                <a:ea typeface="ＭＳ Ｐゴシック" panose="020B0600070205080204" pitchFamily="34" charset="-128"/>
              </a:rPr>
              <a:t>l’accessibilitat</a:t>
            </a:r>
            <a:r>
              <a:rPr lang="es-ES_tradnl" altLang="ca-ES">
                <a:ea typeface="ＭＳ Ｐゴシック" panose="020B0600070205080204" pitchFamily="34" charset="-128"/>
              </a:rPr>
              <a:t> de la </a:t>
            </a:r>
            <a:r>
              <a:rPr lang="es-ES_tradnl" altLang="ca-ES" err="1">
                <a:ea typeface="ＭＳ Ｐゴシック" panose="020B0600070205080204" pitchFamily="34" charset="-128"/>
              </a:rPr>
              <a:t>ciutadania</a:t>
            </a:r>
            <a:r>
              <a:rPr lang="es-ES_tradnl" altLang="ca-ES">
                <a:ea typeface="ＭＳ Ｐゴシック" panose="020B0600070205080204" pitchFamily="34" charset="-128"/>
              </a:rPr>
              <a:t> a </a:t>
            </a:r>
            <a:r>
              <a:rPr lang="es-ES_tradnl" altLang="ca-ES" err="1">
                <a:ea typeface="ＭＳ Ｐゴシック" panose="020B0600070205080204" pitchFamily="34" charset="-128"/>
              </a:rPr>
              <a:t>l’atenció</a:t>
            </a:r>
            <a:r>
              <a:rPr lang="es-ES_tradnl" altLang="ca-ES">
                <a:ea typeface="ＭＳ Ｐゴシック" panose="020B0600070205080204" pitchFamily="34" charset="-128"/>
              </a:rPr>
              <a:t> </a:t>
            </a:r>
            <a:r>
              <a:rPr lang="es-ES_tradnl" altLang="ca-ES" err="1">
                <a:ea typeface="ＭＳ Ｐゴシック" panose="020B0600070205080204" pitchFamily="34" charset="-128"/>
              </a:rPr>
              <a:t>sanitària</a:t>
            </a:r>
            <a:r>
              <a:rPr lang="es-ES_tradnl" altLang="ca-ES">
                <a:ea typeface="ＭＳ Ｐゴシック" panose="020B0600070205080204" pitchFamily="34" charset="-128"/>
              </a:rPr>
              <a:t> (II)</a:t>
            </a: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BD8FCC8D-50C8-42F0-9E8D-DBAB0E0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F55F-1F8F-4EA4-B2BE-86D00EF5B199}" type="slidenum">
              <a:rPr lang="ca-ES" altLang="ca-ES" sz="1400" b="0"/>
              <a:pPr eaLnBrk="1" hangingPunct="1"/>
              <a:t>16</a:t>
            </a:fld>
            <a:endParaRPr lang="ca-ES" altLang="ca-ES" sz="1400" b="0"/>
          </a:p>
        </p:txBody>
      </p:sp>
      <p:sp>
        <p:nvSpPr>
          <p:cNvPr id="2" name="QuadreDeText 1"/>
          <p:cNvSpPr txBox="1"/>
          <p:nvPr/>
        </p:nvSpPr>
        <p:spPr>
          <a:xfrm>
            <a:off x="682625" y="1718797"/>
            <a:ext cx="53222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Més temps i més qualitat a la consulta</a:t>
            </a:r>
          </a:p>
        </p:txBody>
      </p:sp>
      <p:sp>
        <p:nvSpPr>
          <p:cNvPr id="58" name="TextBox 43"/>
          <p:cNvSpPr txBox="1"/>
          <p:nvPr/>
        </p:nvSpPr>
        <p:spPr>
          <a:xfrm>
            <a:off x="547993" y="2672866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800">
                <a:latin typeface="+mj-lt"/>
                <a:cs typeface="Helvetica" panose="020B0604020202020204" pitchFamily="34" charset="0"/>
              </a:rPr>
              <a:t>Reducció de les visites </a:t>
            </a:r>
            <a:r>
              <a:rPr lang="ca-ES" sz="1800" b="0">
                <a:latin typeface="+mj-lt"/>
                <a:cs typeface="Helvetica" panose="020B0604020202020204" pitchFamily="34" charset="0"/>
              </a:rPr>
              <a:t>de les persones per realitzar tràmits (recepta electrònica, revisió de proves diagnòstiques, gestió IT,...)</a:t>
            </a:r>
            <a:r>
              <a:rPr lang="ca-ES" sz="1800" b="0"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 mitjançant la </a:t>
            </a:r>
            <a:r>
              <a:rPr lang="ca-ES" sz="1800"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proactivitat</a:t>
            </a:r>
            <a:r>
              <a:rPr lang="ca-ES" sz="1800" b="0"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 dels i les </a:t>
            </a:r>
            <a:r>
              <a:rPr lang="ca-ES" sz="1800"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professionals</a:t>
            </a:r>
          </a:p>
          <a:p>
            <a:pPr marL="742950" lvl="1" indent="-285750" algn="just">
              <a:buFont typeface="Wingdings" panose="05000000000000000000" pitchFamily="2" charset="2"/>
              <a:buChar char=""/>
            </a:pPr>
            <a:r>
              <a:rPr lang="ca-ES" sz="1400">
                <a:solidFill>
                  <a:schemeClr val="bg1">
                    <a:lumMod val="65000"/>
                  </a:schemeClr>
                </a:solidFill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Garantir la reserva de temps setmanal per realitzar aquestes tasques</a:t>
            </a:r>
          </a:p>
          <a:p>
            <a:pPr lvl="2" algn="just"/>
            <a:endParaRPr lang="ca-ES" sz="1800">
              <a:solidFill>
                <a:schemeClr val="bg1">
                  <a:lumMod val="6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800">
                <a:latin typeface="+mj-lt"/>
                <a:cs typeface="Helvetica" panose="020B0604020202020204" pitchFamily="34" charset="0"/>
              </a:rPr>
              <a:t>Concentració de proves i visites </a:t>
            </a:r>
            <a:r>
              <a:rPr lang="ca-ES" sz="1800" b="0">
                <a:latin typeface="+mj-lt"/>
                <a:cs typeface="Helvetica" panose="020B0604020202020204" pitchFamily="34" charset="0"/>
              </a:rPr>
              <a:t>reduint les cites de població amb </a:t>
            </a:r>
            <a:r>
              <a:rPr lang="ca-ES" sz="1800">
                <a:latin typeface="+mj-lt"/>
                <a:cs typeface="Helvetica" panose="020B0604020202020204" pitchFamily="34" charset="0"/>
              </a:rPr>
              <a:t>malalties cròniques o factors de risc </a:t>
            </a:r>
            <a:r>
              <a:rPr lang="ca-ES" sz="1800" b="0"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 contacte de forma proactiva des dels EAP </a:t>
            </a:r>
          </a:p>
          <a:p>
            <a:pPr marL="742950" lvl="1" indent="-285750" algn="just">
              <a:buFont typeface="Wingdings" panose="05000000000000000000" pitchFamily="2" charset="2"/>
              <a:buChar char=""/>
            </a:pPr>
            <a:r>
              <a:rPr lang="ca-ES" sz="1400">
                <a:solidFill>
                  <a:schemeClr val="bg1">
                    <a:lumMod val="65000"/>
                  </a:schemeClr>
                </a:solidFill>
                <a:latin typeface="+mj-lt"/>
                <a:cs typeface="Helvetica" panose="020B0604020202020204" pitchFamily="34" charset="0"/>
              </a:rPr>
              <a:t>Desplegar el Projecte PLANIFICAT a tots els centres</a:t>
            </a:r>
          </a:p>
        </p:txBody>
      </p:sp>
      <p:pic>
        <p:nvPicPr>
          <p:cNvPr id="59" name="Picture 4" descr="Vector gratuito enorme cronómetro y equipo de diminutos empresarios caricaturistas. alarma de madrugada para el trabajo o la escuela, cuenta regresiva, ilustración vectorial plana. gestión del tiempo, concepto de tecnología para banner, diseño de sitios we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6195" r="5402" b="5856"/>
          <a:stretch/>
        </p:blipFill>
        <p:spPr bwMode="auto">
          <a:xfrm>
            <a:off x="7236240" y="1400759"/>
            <a:ext cx="1656184" cy="10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Rastreo de finalización">
            <a:extLst>
              <a:ext uri="{FF2B5EF4-FFF2-40B4-BE49-F238E27FC236}">
                <a16:creationId xmlns:a16="http://schemas.microsoft.com/office/drawing/2014/main" id="{8EFBFF87-997A-BC39-8CF4-D96D19AA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14" y="3079496"/>
            <a:ext cx="398171" cy="3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uadroTexto 4">
            <a:extLst>
              <a:ext uri="{FF2B5EF4-FFF2-40B4-BE49-F238E27FC236}">
                <a16:creationId xmlns:a16="http://schemas.microsoft.com/office/drawing/2014/main" id="{2799FCD1-E04E-395B-B553-99BAE0F79740}"/>
              </a:ext>
            </a:extLst>
          </p:cNvPr>
          <p:cNvSpPr txBox="1"/>
          <p:nvPr/>
        </p:nvSpPr>
        <p:spPr>
          <a:xfrm>
            <a:off x="7814355" y="3126943"/>
            <a:ext cx="117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1r T 2023</a:t>
            </a:r>
          </a:p>
        </p:txBody>
      </p:sp>
      <p:pic>
        <p:nvPicPr>
          <p:cNvPr id="62" name="Picture 2" descr="Rastreo de finalización">
            <a:extLst>
              <a:ext uri="{FF2B5EF4-FFF2-40B4-BE49-F238E27FC236}">
                <a16:creationId xmlns:a16="http://schemas.microsoft.com/office/drawing/2014/main" id="{1D282BE0-053E-BF4D-312F-F0DECC25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84" y="4347829"/>
            <a:ext cx="398171" cy="3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uadroTexto 6">
            <a:extLst>
              <a:ext uri="{FF2B5EF4-FFF2-40B4-BE49-F238E27FC236}">
                <a16:creationId xmlns:a16="http://schemas.microsoft.com/office/drawing/2014/main" id="{52339DE7-4B0A-5537-AB43-706D281BD305}"/>
              </a:ext>
            </a:extLst>
          </p:cNvPr>
          <p:cNvSpPr txBox="1"/>
          <p:nvPr/>
        </p:nvSpPr>
        <p:spPr>
          <a:xfrm>
            <a:off x="7779652" y="4371552"/>
            <a:ext cx="1353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Finals 2023</a:t>
            </a:r>
          </a:p>
        </p:txBody>
      </p:sp>
    </p:spTree>
    <p:extLst>
      <p:ext uri="{BB962C8B-B14F-4D97-AF65-F5344CB8AC3E}">
        <p14:creationId xmlns:p14="http://schemas.microsoft.com/office/powerpoint/2010/main" val="3214669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9">
            <a:extLst>
              <a:ext uri="{FF2B5EF4-FFF2-40B4-BE49-F238E27FC236}">
                <a16:creationId xmlns:a16="http://schemas.microsoft.com/office/drawing/2014/main" id="{1E3CFE05-A2C6-4B67-BEFF-D524B869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8. Pla de </a:t>
            </a:r>
            <a:r>
              <a:rPr lang="es-ES_tradnl" altLang="ca-ES" err="1">
                <a:ea typeface="ＭＳ Ｐゴシック" panose="020B0600070205080204" pitchFamily="34" charset="-128"/>
              </a:rPr>
              <a:t>millora</a:t>
            </a:r>
            <a:r>
              <a:rPr lang="es-ES_tradnl" altLang="ca-ES">
                <a:ea typeface="ＭＳ Ｐゴシック" panose="020B0600070205080204" pitchFamily="34" charset="-128"/>
              </a:rPr>
              <a:t> de </a:t>
            </a:r>
            <a:r>
              <a:rPr lang="es-ES_tradnl" altLang="ca-ES" err="1">
                <a:ea typeface="ＭＳ Ｐゴシック" panose="020B0600070205080204" pitchFamily="34" charset="-128"/>
              </a:rPr>
              <a:t>l’accessibilitat</a:t>
            </a:r>
            <a:r>
              <a:rPr lang="es-ES_tradnl" altLang="ca-ES">
                <a:ea typeface="ＭＳ Ｐゴシック" panose="020B0600070205080204" pitchFamily="34" charset="-128"/>
              </a:rPr>
              <a:t> de la </a:t>
            </a:r>
            <a:r>
              <a:rPr lang="es-ES_tradnl" altLang="ca-ES" err="1">
                <a:ea typeface="ＭＳ Ｐゴシック" panose="020B0600070205080204" pitchFamily="34" charset="-128"/>
              </a:rPr>
              <a:t>ciutadania</a:t>
            </a:r>
            <a:r>
              <a:rPr lang="es-ES_tradnl" altLang="ca-ES">
                <a:ea typeface="ＭＳ Ｐゴシック" panose="020B0600070205080204" pitchFamily="34" charset="-128"/>
              </a:rPr>
              <a:t> a </a:t>
            </a:r>
            <a:r>
              <a:rPr lang="es-ES_tradnl" altLang="ca-ES" err="1">
                <a:ea typeface="ＭＳ Ｐゴシック" panose="020B0600070205080204" pitchFamily="34" charset="-128"/>
              </a:rPr>
              <a:t>l’atenció</a:t>
            </a:r>
            <a:r>
              <a:rPr lang="es-ES_tradnl" altLang="ca-ES">
                <a:ea typeface="ＭＳ Ｐゴシック" panose="020B0600070205080204" pitchFamily="34" charset="-128"/>
              </a:rPr>
              <a:t> </a:t>
            </a:r>
            <a:r>
              <a:rPr lang="es-ES_tradnl" altLang="ca-ES" err="1">
                <a:ea typeface="ＭＳ Ｐゴシック" panose="020B0600070205080204" pitchFamily="34" charset="-128"/>
              </a:rPr>
              <a:t>sanitària</a:t>
            </a:r>
            <a:r>
              <a:rPr lang="es-ES_tradnl" altLang="ca-ES">
                <a:ea typeface="ＭＳ Ｐゴシック" panose="020B0600070205080204" pitchFamily="34" charset="-128"/>
              </a:rPr>
              <a:t> (III)</a:t>
            </a: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BD8FCC8D-50C8-42F0-9E8D-DBAB0E0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F55F-1F8F-4EA4-B2BE-86D00EF5B199}" type="slidenum">
              <a:rPr lang="ca-ES" altLang="ca-ES" sz="1400" b="0"/>
              <a:pPr eaLnBrk="1" hangingPunct="1"/>
              <a:t>17</a:t>
            </a:fld>
            <a:endParaRPr lang="ca-ES" altLang="ca-ES" sz="1400" b="0"/>
          </a:p>
        </p:txBody>
      </p:sp>
      <p:sp>
        <p:nvSpPr>
          <p:cNvPr id="2" name="QuadreDeText 1"/>
          <p:cNvSpPr txBox="1"/>
          <p:nvPr/>
        </p:nvSpPr>
        <p:spPr>
          <a:xfrm>
            <a:off x="682625" y="1718797"/>
            <a:ext cx="53222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Més temps i més qualitat a la consulta</a:t>
            </a:r>
          </a:p>
        </p:txBody>
      </p:sp>
      <p:pic>
        <p:nvPicPr>
          <p:cNvPr id="59" name="Picture 4" descr="Vector gratuito enorme cronómetro y equipo de diminutos empresarios caricaturistas. alarma de madrugada para el trabajo o la escuela, cuenta regresiva, ilustración vectorial plana. gestión del tiempo, concepto de tecnología para banner, diseño de sitios we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6195" r="5402" b="5856"/>
          <a:stretch/>
        </p:blipFill>
        <p:spPr bwMode="auto">
          <a:xfrm>
            <a:off x="7236240" y="1400759"/>
            <a:ext cx="1656184" cy="10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Rastreo de finalización">
            <a:extLst>
              <a:ext uri="{FF2B5EF4-FFF2-40B4-BE49-F238E27FC236}">
                <a16:creationId xmlns:a16="http://schemas.microsoft.com/office/drawing/2014/main" id="{8EFBFF87-997A-BC39-8CF4-D96D19AA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36" y="3087361"/>
            <a:ext cx="398171" cy="3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uadroTexto 4">
            <a:extLst>
              <a:ext uri="{FF2B5EF4-FFF2-40B4-BE49-F238E27FC236}">
                <a16:creationId xmlns:a16="http://schemas.microsoft.com/office/drawing/2014/main" id="{2799FCD1-E04E-395B-B553-99BAE0F79740}"/>
              </a:ext>
            </a:extLst>
          </p:cNvPr>
          <p:cNvSpPr txBox="1"/>
          <p:nvPr/>
        </p:nvSpPr>
        <p:spPr>
          <a:xfrm>
            <a:off x="7897807" y="3134808"/>
            <a:ext cx="117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2n T 2023</a:t>
            </a:r>
          </a:p>
        </p:txBody>
      </p:sp>
      <p:sp>
        <p:nvSpPr>
          <p:cNvPr id="11" name="TextBox 43"/>
          <p:cNvSpPr txBox="1"/>
          <p:nvPr/>
        </p:nvSpPr>
        <p:spPr>
          <a:xfrm>
            <a:off x="539053" y="2309971"/>
            <a:ext cx="68407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1600" b="0">
                <a:latin typeface="Helvetica" panose="020B0604020202020204" pitchFamily="34" charset="0"/>
                <a:cs typeface="Helvetica" panose="020B0604020202020204" pitchFamily="34" charset="0"/>
              </a:rPr>
              <a:t>Seguiment dels </a:t>
            </a:r>
            <a:r>
              <a:rPr lang="ca-ES" sz="1600">
                <a:latin typeface="Helvetica" panose="020B0604020202020204" pitchFamily="34" charset="0"/>
                <a:cs typeface="Helvetica" panose="020B0604020202020204" pitchFamily="34" charset="0"/>
              </a:rPr>
              <a:t>CAP amb l’accessibilitat més baixa</a:t>
            </a:r>
            <a:r>
              <a:rPr lang="ca-ES" sz="1600" b="0">
                <a:latin typeface="Helvetica" panose="020B0604020202020204" pitchFamily="34" charset="0"/>
                <a:cs typeface="Helvetica" panose="020B0604020202020204" pitchFamily="34" charset="0"/>
              </a:rPr>
              <a:t>, identificació de les causes que motiven aquesta situació i implementació de les </a:t>
            </a:r>
            <a:r>
              <a:rPr lang="ca-ES" sz="1600">
                <a:latin typeface="Helvetica" panose="020B0604020202020204" pitchFamily="34" charset="0"/>
                <a:cs typeface="Helvetica" panose="020B0604020202020204" pitchFamily="34" charset="0"/>
              </a:rPr>
              <a:t>millores</a:t>
            </a:r>
            <a:r>
              <a:rPr lang="ca-ES" sz="1600" b="0">
                <a:latin typeface="Helvetica" panose="020B0604020202020204" pitchFamily="34" charset="0"/>
                <a:cs typeface="Helvetica" panose="020B0604020202020204" pitchFamily="34" charset="0"/>
              </a:rPr>
              <a:t> possibles i </a:t>
            </a:r>
            <a:r>
              <a:rPr lang="ca-ES" sz="1600">
                <a:latin typeface="Helvetica" panose="020B0604020202020204" pitchFamily="34" charset="0"/>
                <a:cs typeface="Helvetica" panose="020B0604020202020204" pitchFamily="34" charset="0"/>
              </a:rPr>
              <a:t>necessàries</a:t>
            </a:r>
          </a:p>
          <a:p>
            <a:pPr algn="just"/>
            <a:endParaRPr lang="ca-ES" sz="1600" b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"/>
            </a:pPr>
            <a:r>
              <a:rPr lang="ca-ES" sz="160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Desplegament del Pla individual de millora pels EAP que no compleixin els objectius d’accessibilitat </a:t>
            </a:r>
          </a:p>
          <a:p>
            <a:pPr marL="742950" lvl="1" indent="-285750" algn="just">
              <a:buFont typeface="Wingdings" panose="05000000000000000000" pitchFamily="2" charset="2"/>
              <a:buChar char=""/>
            </a:pPr>
            <a:endParaRPr lang="ca-ES" sz="160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b="0">
                <a:latin typeface="Helvetica" panose="020B0604020202020204" pitchFamily="34" charset="0"/>
                <a:cs typeface="Helvetica" panose="020B0604020202020204" pitchFamily="34" charset="0"/>
              </a:rPr>
              <a:t>Visita amb el </a:t>
            </a:r>
            <a:r>
              <a:rPr lang="ca-ES" sz="1600">
                <a:latin typeface="Helvetica" panose="020B0604020202020204" pitchFamily="34" charset="0"/>
                <a:cs typeface="Helvetica" panose="020B0604020202020204" pitchFamily="34" charset="0"/>
              </a:rPr>
              <a:t>professional de referència </a:t>
            </a:r>
            <a:r>
              <a:rPr lang="ca-ES" sz="1600" b="0">
                <a:latin typeface="Helvetica" panose="020B0604020202020204" pitchFamily="34" charset="0"/>
                <a:cs typeface="Helvetica" panose="020B0604020202020204" pitchFamily="34" charset="0"/>
              </a:rPr>
              <a:t>segons necessitat i temps apropiat:</a:t>
            </a:r>
            <a:endParaRPr lang="ca-ES" sz="1600" b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a-ES" b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ca-ES" sz="2000" b="1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endParaRPr lang="ca-E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43"/>
          <p:cNvSpPr txBox="1"/>
          <p:nvPr/>
        </p:nvSpPr>
        <p:spPr>
          <a:xfrm>
            <a:off x="746669" y="4565086"/>
            <a:ext cx="85689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1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		     Desembre 2022	                      Desembre 2023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cita &lt; 5 dies: 		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52%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			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70%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cita &lt; 10 dies:		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70%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			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9119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9">
            <a:extLst>
              <a:ext uri="{FF2B5EF4-FFF2-40B4-BE49-F238E27FC236}">
                <a16:creationId xmlns:a16="http://schemas.microsoft.com/office/drawing/2014/main" id="{1E3CFE05-A2C6-4B67-BEFF-D524B869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8. Pla de </a:t>
            </a:r>
            <a:r>
              <a:rPr lang="es-ES_tradnl" altLang="ca-ES" err="1">
                <a:ea typeface="ＭＳ Ｐゴシック" panose="020B0600070205080204" pitchFamily="34" charset="-128"/>
              </a:rPr>
              <a:t>millora</a:t>
            </a:r>
            <a:r>
              <a:rPr lang="es-ES_tradnl" altLang="ca-ES">
                <a:ea typeface="ＭＳ Ｐゴシック" panose="020B0600070205080204" pitchFamily="34" charset="-128"/>
              </a:rPr>
              <a:t> de </a:t>
            </a:r>
            <a:r>
              <a:rPr lang="es-ES_tradnl" altLang="ca-ES" err="1">
                <a:ea typeface="ＭＳ Ｐゴシック" panose="020B0600070205080204" pitchFamily="34" charset="-128"/>
              </a:rPr>
              <a:t>l’accessibilitat</a:t>
            </a:r>
            <a:r>
              <a:rPr lang="es-ES_tradnl" altLang="ca-ES">
                <a:ea typeface="ＭＳ Ｐゴシック" panose="020B0600070205080204" pitchFamily="34" charset="-128"/>
              </a:rPr>
              <a:t> de la </a:t>
            </a:r>
            <a:r>
              <a:rPr lang="es-ES_tradnl" altLang="ca-ES" err="1">
                <a:ea typeface="ＭＳ Ｐゴシック" panose="020B0600070205080204" pitchFamily="34" charset="-128"/>
              </a:rPr>
              <a:t>ciutadania</a:t>
            </a:r>
            <a:r>
              <a:rPr lang="es-ES_tradnl" altLang="ca-ES">
                <a:ea typeface="ＭＳ Ｐゴシック" panose="020B0600070205080204" pitchFamily="34" charset="-128"/>
              </a:rPr>
              <a:t> a </a:t>
            </a:r>
            <a:r>
              <a:rPr lang="es-ES_tradnl" altLang="ca-ES" err="1">
                <a:ea typeface="ＭＳ Ｐゴシック" panose="020B0600070205080204" pitchFamily="34" charset="-128"/>
              </a:rPr>
              <a:t>l’atenció</a:t>
            </a:r>
            <a:r>
              <a:rPr lang="es-ES_tradnl" altLang="ca-ES">
                <a:ea typeface="ＭＳ Ｐゴシック" panose="020B0600070205080204" pitchFamily="34" charset="-128"/>
              </a:rPr>
              <a:t> </a:t>
            </a:r>
            <a:r>
              <a:rPr lang="es-ES_tradnl" altLang="ca-ES" err="1">
                <a:ea typeface="ＭＳ Ｐゴシック" panose="020B0600070205080204" pitchFamily="34" charset="-128"/>
              </a:rPr>
              <a:t>sanitària</a:t>
            </a:r>
            <a:r>
              <a:rPr lang="es-ES_tradnl" altLang="ca-ES">
                <a:ea typeface="ＭＳ Ｐゴシック" panose="020B0600070205080204" pitchFamily="34" charset="-128"/>
              </a:rPr>
              <a:t> (IV)</a:t>
            </a: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BD8FCC8D-50C8-42F0-9E8D-DBAB0E0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F55F-1F8F-4EA4-B2BE-86D00EF5B199}" type="slidenum">
              <a:rPr lang="ca-ES" altLang="ca-ES" sz="1400" b="0"/>
              <a:pPr eaLnBrk="1" hangingPunct="1"/>
              <a:t>18</a:t>
            </a:fld>
            <a:endParaRPr lang="ca-ES" altLang="ca-ES" sz="1400" b="0"/>
          </a:p>
        </p:txBody>
      </p:sp>
      <p:sp>
        <p:nvSpPr>
          <p:cNvPr id="2" name="QuadreDeText 1"/>
          <p:cNvSpPr txBox="1"/>
          <p:nvPr/>
        </p:nvSpPr>
        <p:spPr>
          <a:xfrm>
            <a:off x="682625" y="1718797"/>
            <a:ext cx="4296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Com aconseguirem la millora?</a:t>
            </a:r>
          </a:p>
        </p:txBody>
      </p:sp>
      <p:pic>
        <p:nvPicPr>
          <p:cNvPr id="59" name="Picture 4" descr="Vector gratuito enorme cronómetro y equipo de diminutos empresarios caricaturistas. alarma de madrugada para el trabajo o la escuela, cuenta regresiva, ilustración vectorial plana. gestión del tiempo, concepto de tecnología para banner, diseño de sitios we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6195" r="5402" b="5856"/>
          <a:stretch/>
        </p:blipFill>
        <p:spPr bwMode="auto">
          <a:xfrm>
            <a:off x="7236240" y="1400759"/>
            <a:ext cx="1656184" cy="10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3"/>
          <p:cNvSpPr txBox="1"/>
          <p:nvPr/>
        </p:nvSpPr>
        <p:spPr>
          <a:xfrm>
            <a:off x="380943" y="2324477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1600">
                <a:latin typeface="+mj-lt"/>
                <a:cs typeface="Helvetica" panose="020B0604020202020204" pitchFamily="34" charset="0"/>
              </a:rPr>
              <a:t>Administratiu de referència </a:t>
            </a:r>
            <a:r>
              <a:rPr lang="ca-ES" sz="1600" b="0">
                <a:latin typeface="+mj-lt"/>
                <a:cs typeface="Helvetica" panose="020B0604020202020204" pitchFamily="34" charset="0"/>
              </a:rPr>
              <a:t>per a tota la ciutadania amb agenda pròpia, per a donar resposta a la demanda administrativa. </a:t>
            </a:r>
          </a:p>
          <a:p>
            <a:pPr marL="742950" lvl="1" indent="-285750" algn="just">
              <a:buFont typeface="Wingdings" panose="05000000000000000000" pitchFamily="2" charset="2"/>
              <a:buChar char=""/>
            </a:pPr>
            <a:r>
              <a:rPr lang="ca-ES" sz="1400" b="0">
                <a:solidFill>
                  <a:schemeClr val="bg1">
                    <a:lumMod val="65000"/>
                  </a:schemeClr>
                </a:solidFill>
                <a:latin typeface="+mj-lt"/>
                <a:cs typeface="Helvetica" panose="020B0604020202020204" pitchFamily="34" charset="0"/>
              </a:rPr>
              <a:t>El 40% de les e-consultes al metge són per motius administratius</a:t>
            </a:r>
          </a:p>
          <a:p>
            <a:pPr lvl="1" algn="just"/>
            <a:endParaRPr lang="ca-ES" sz="1600" b="1">
              <a:solidFill>
                <a:schemeClr val="bg1">
                  <a:lumMod val="6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b="0">
                <a:latin typeface="+mj-lt"/>
                <a:cs typeface="Helvetica" panose="020B0604020202020204" pitchFamily="34" charset="0"/>
              </a:rPr>
              <a:t>Millores </a:t>
            </a:r>
            <a:r>
              <a:rPr lang="ca-ES" sz="1600">
                <a:latin typeface="+mj-lt"/>
                <a:cs typeface="Helvetica" panose="020B0604020202020204" pitchFamily="34" charset="0"/>
              </a:rPr>
              <a:t>e-consulta</a:t>
            </a:r>
            <a:r>
              <a:rPr lang="ca-ES" sz="1600" b="0">
                <a:latin typeface="+mj-lt"/>
                <a:cs typeface="Helvetica" panose="020B0604020202020204" pitchFamily="34" charset="0"/>
              </a:rPr>
              <a:t> </a:t>
            </a:r>
            <a:r>
              <a:rPr lang="ca-ES" sz="1600" b="0"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a-ES" sz="1600" b="0">
                <a:latin typeface="+mj-lt"/>
                <a:cs typeface="Helvetica" panose="020B0604020202020204" pitchFamily="34" charset="0"/>
              </a:rPr>
              <a:t> </a:t>
            </a:r>
            <a:r>
              <a:rPr lang="ca-ES" sz="1600">
                <a:latin typeface="+mj-lt"/>
                <a:cs typeface="Helvetica" panose="020B0604020202020204" pitchFamily="34" charset="0"/>
              </a:rPr>
              <a:t>més accessible </a:t>
            </a:r>
            <a:r>
              <a:rPr lang="ca-ES" sz="1600" b="0">
                <a:latin typeface="+mj-lt"/>
                <a:cs typeface="Helvetica" panose="020B0604020202020204" pitchFamily="34" charset="0"/>
              </a:rPr>
              <a:t>a la ciutadania i </a:t>
            </a:r>
            <a:r>
              <a:rPr lang="ca-ES" sz="1600">
                <a:latin typeface="+mj-lt"/>
                <a:cs typeface="Helvetica" panose="020B0604020202020204" pitchFamily="34" charset="0"/>
              </a:rPr>
              <a:t>simple</a:t>
            </a:r>
            <a:r>
              <a:rPr lang="ca-ES" sz="1600" b="0">
                <a:latin typeface="+mj-lt"/>
                <a:cs typeface="Helvetica" panose="020B0604020202020204" pitchFamily="34" charset="0"/>
              </a:rPr>
              <a:t> pel professional.</a:t>
            </a:r>
          </a:p>
          <a:p>
            <a:pPr marL="742950" lvl="1" indent="-285750">
              <a:buFont typeface="Wingdings" panose="05000000000000000000" pitchFamily="2" charset="2"/>
              <a:buChar char=""/>
            </a:pPr>
            <a:r>
              <a:rPr lang="ca-ES" sz="1400" b="0">
                <a:solidFill>
                  <a:schemeClr val="bg1">
                    <a:lumMod val="65000"/>
                  </a:schemeClr>
                </a:solidFill>
                <a:latin typeface="+mj-lt"/>
                <a:cs typeface="Helvetica" panose="020B0604020202020204" pitchFamily="34" charset="0"/>
              </a:rPr>
              <a:t>Increment a 10 dies d’accés a e-consulta</a:t>
            </a:r>
          </a:p>
          <a:p>
            <a:pPr marL="742950" lvl="1" indent="-285750">
              <a:buFont typeface="Wingdings" panose="05000000000000000000" pitchFamily="2" charset="2"/>
              <a:buChar char=""/>
            </a:pPr>
            <a:r>
              <a:rPr lang="ca-ES" sz="1400" b="0">
                <a:solidFill>
                  <a:schemeClr val="bg1">
                    <a:lumMod val="65000"/>
                  </a:schemeClr>
                </a:solidFill>
                <a:latin typeface="+mj-lt"/>
                <a:cs typeface="Helvetica" panose="020B0604020202020204" pitchFamily="34" charset="0"/>
              </a:rPr>
              <a:t>Evitar duplicitats </a:t>
            </a:r>
          </a:p>
          <a:p>
            <a:pPr marL="742950" lvl="1" indent="-285750">
              <a:buFont typeface="Wingdings" panose="05000000000000000000" pitchFamily="2" charset="2"/>
              <a:buChar char=""/>
            </a:pPr>
            <a:r>
              <a:rPr lang="ca-ES" sz="1400" b="0">
                <a:solidFill>
                  <a:schemeClr val="bg1">
                    <a:lumMod val="65000"/>
                  </a:schemeClr>
                </a:solidFill>
                <a:latin typeface="+mj-lt"/>
                <a:cs typeface="Helvetica" panose="020B0604020202020204" pitchFamily="34" charset="0"/>
              </a:rPr>
              <a:t>Agrupació de les consultes reincidents</a:t>
            </a:r>
          </a:p>
          <a:p>
            <a:pPr lvl="1"/>
            <a:endParaRPr lang="ca-ES" sz="1400" b="0">
              <a:solidFill>
                <a:schemeClr val="bg1">
                  <a:lumMod val="6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1600" b="0">
                <a:latin typeface="Helvetica" panose="020B0604020202020204" pitchFamily="34" charset="0"/>
                <a:cs typeface="Helvetica" panose="020B0604020202020204" pitchFamily="34" charset="0"/>
              </a:rPr>
              <a:t>Implantar un sistema per encaminar i </a:t>
            </a:r>
            <a:r>
              <a:rPr lang="ca-ES" sz="1600">
                <a:latin typeface="Helvetica" panose="020B0604020202020204" pitchFamily="34" charset="0"/>
                <a:cs typeface="Helvetica" panose="020B0604020202020204" pitchFamily="34" charset="0"/>
              </a:rPr>
              <a:t>adequar</a:t>
            </a:r>
            <a:r>
              <a:rPr lang="ca-ES" sz="1600" b="0">
                <a:latin typeface="Helvetica" panose="020B0604020202020204" pitchFamily="34" charset="0"/>
                <a:cs typeface="Helvetica" panose="020B0604020202020204" pitchFamily="34" charset="0"/>
              </a:rPr>
              <a:t> les necessitats freqüents de </a:t>
            </a:r>
            <a:r>
              <a:rPr lang="ca-ES" sz="1600">
                <a:latin typeface="Helvetica" panose="020B0604020202020204" pitchFamily="34" charset="0"/>
                <a:cs typeface="Helvetica" panose="020B0604020202020204" pitchFamily="34" charset="0"/>
              </a:rPr>
              <a:t>consulta amb el perfil professional i la tipologia de visita</a:t>
            </a:r>
            <a:r>
              <a:rPr lang="ca-ES" sz="1600" b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a-ES" sz="1600" b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a-ES" sz="1600" b="0">
                <a:latin typeface="Helvetica" panose="020B0604020202020204" pitchFamily="34" charset="0"/>
                <a:cs typeface="Helvetica" panose="020B0604020202020204" pitchFamily="34" charset="0"/>
              </a:rPr>
              <a:t> atenció </a:t>
            </a:r>
            <a:r>
              <a:rPr lang="ca-ES" sz="1600">
                <a:latin typeface="Helvetica" panose="020B0604020202020204" pitchFamily="34" charset="0"/>
                <a:cs typeface="Helvetica" panose="020B0604020202020204" pitchFamily="34" charset="0"/>
              </a:rPr>
              <a:t>més resolutiva </a:t>
            </a:r>
            <a:r>
              <a:rPr lang="ca-ES" sz="1600" b="0">
                <a:latin typeface="Helvetica" panose="020B0604020202020204" pitchFamily="34" charset="0"/>
                <a:cs typeface="Helvetica" panose="020B0604020202020204" pitchFamily="34" charset="0"/>
              </a:rPr>
              <a:t>per a la ciutadania</a:t>
            </a:r>
            <a:endParaRPr lang="ca-ES" sz="1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æ"/>
            </a:pPr>
            <a:r>
              <a:rPr lang="ca-ES" sz="1400" b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Donar la mateixa resposta a la ciutadania independentment del canal d´</a:t>
            </a:r>
            <a:r>
              <a:rPr lang="ca-ES" sz="1400" b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accés (taulell del CAP, telèfon o web).</a:t>
            </a:r>
          </a:p>
          <a:p>
            <a:pPr marL="742950" lvl="1" indent="-285750" algn="just">
              <a:buFont typeface="Wingdings" panose="05000000000000000000" pitchFamily="2" charset="2"/>
              <a:buChar char="æ"/>
            </a:pPr>
            <a:r>
              <a:rPr lang="ca-ES" sz="1400" b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Generalitzar la Programació per motius a tots els EAP</a:t>
            </a:r>
          </a:p>
          <a:p>
            <a:pPr marL="742950" lvl="1" indent="-285750">
              <a:buFont typeface="Wingdings" panose="05000000000000000000" pitchFamily="2" charset="2"/>
              <a:buChar char=""/>
            </a:pPr>
            <a:endParaRPr lang="ca-ES" sz="1600">
              <a:solidFill>
                <a:schemeClr val="bg1">
                  <a:lumMod val="6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3" name="Picture 2" descr="Rastreo de finalización">
            <a:extLst>
              <a:ext uri="{FF2B5EF4-FFF2-40B4-BE49-F238E27FC236}">
                <a16:creationId xmlns:a16="http://schemas.microsoft.com/office/drawing/2014/main" id="{EA2D63AE-B5E1-A049-2FE0-6AF64CB1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99" y="2632051"/>
            <a:ext cx="386001" cy="3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3">
            <a:extLst>
              <a:ext uri="{FF2B5EF4-FFF2-40B4-BE49-F238E27FC236}">
                <a16:creationId xmlns:a16="http://schemas.microsoft.com/office/drawing/2014/main" id="{308F08DD-D470-2ACB-2D7E-0302F0B91721}"/>
              </a:ext>
            </a:extLst>
          </p:cNvPr>
          <p:cNvSpPr txBox="1"/>
          <p:nvPr/>
        </p:nvSpPr>
        <p:spPr>
          <a:xfrm>
            <a:off x="7650303" y="2674353"/>
            <a:ext cx="1284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a-ES" sz="1600"/>
              <a:t>Estiu 2023</a:t>
            </a:r>
          </a:p>
        </p:txBody>
      </p:sp>
      <p:pic>
        <p:nvPicPr>
          <p:cNvPr id="15" name="Picture 2" descr="Rastreo de finalización">
            <a:extLst>
              <a:ext uri="{FF2B5EF4-FFF2-40B4-BE49-F238E27FC236}">
                <a16:creationId xmlns:a16="http://schemas.microsoft.com/office/drawing/2014/main" id="{13B75B62-FE42-C13A-DF54-FE224876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99" y="3750215"/>
            <a:ext cx="398171" cy="3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5">
            <a:extLst>
              <a:ext uri="{FF2B5EF4-FFF2-40B4-BE49-F238E27FC236}">
                <a16:creationId xmlns:a16="http://schemas.microsoft.com/office/drawing/2014/main" id="{B5FCB08B-6BD4-70E0-FD17-3ACE12FE8838}"/>
              </a:ext>
            </a:extLst>
          </p:cNvPr>
          <p:cNvSpPr txBox="1"/>
          <p:nvPr/>
        </p:nvSpPr>
        <p:spPr>
          <a:xfrm>
            <a:off x="7650303" y="3781264"/>
            <a:ext cx="1281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1r T 2023</a:t>
            </a:r>
          </a:p>
        </p:txBody>
      </p:sp>
      <p:pic>
        <p:nvPicPr>
          <p:cNvPr id="17" name="Picture 2" descr="Rastreo de finalización">
            <a:extLst>
              <a:ext uri="{FF2B5EF4-FFF2-40B4-BE49-F238E27FC236}">
                <a16:creationId xmlns:a16="http://schemas.microsoft.com/office/drawing/2014/main" id="{13B75B62-FE42-C13A-DF54-FE224876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32" y="4860281"/>
            <a:ext cx="398171" cy="3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5">
            <a:extLst>
              <a:ext uri="{FF2B5EF4-FFF2-40B4-BE49-F238E27FC236}">
                <a16:creationId xmlns:a16="http://schemas.microsoft.com/office/drawing/2014/main" id="{B5FCB08B-6BD4-70E0-FD17-3ACE12FE8838}"/>
              </a:ext>
            </a:extLst>
          </p:cNvPr>
          <p:cNvSpPr txBox="1"/>
          <p:nvPr/>
        </p:nvSpPr>
        <p:spPr>
          <a:xfrm>
            <a:off x="7668436" y="4891330"/>
            <a:ext cx="1281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Estiu 2023</a:t>
            </a:r>
          </a:p>
        </p:txBody>
      </p:sp>
    </p:spTree>
    <p:extLst>
      <p:ext uri="{BB962C8B-B14F-4D97-AF65-F5344CB8AC3E}">
        <p14:creationId xmlns:p14="http://schemas.microsoft.com/office/powerpoint/2010/main" val="322552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9">
            <a:extLst>
              <a:ext uri="{FF2B5EF4-FFF2-40B4-BE49-F238E27FC236}">
                <a16:creationId xmlns:a16="http://schemas.microsoft.com/office/drawing/2014/main" id="{1E3CFE05-A2C6-4B67-BEFF-D524B869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Idees </a:t>
            </a:r>
            <a:r>
              <a:rPr lang="es-ES_tradnl" altLang="ca-ES" err="1">
                <a:ea typeface="ＭＳ Ｐゴシック" panose="020B0600070205080204" pitchFamily="34" charset="-128"/>
              </a:rPr>
              <a:t>clau</a:t>
            </a:r>
            <a:endParaRPr lang="es-ES_tradnl" altLang="ca-ES">
              <a:ea typeface="ＭＳ Ｐゴシック" panose="020B0600070205080204" pitchFamily="34" charset="-128"/>
            </a:endParaRP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BD8FCC8D-50C8-42F0-9E8D-DBAB0E0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F55F-1F8F-4EA4-B2BE-86D00EF5B199}" type="slidenum">
              <a:rPr lang="ca-ES" altLang="ca-ES" sz="1400" b="0"/>
              <a:pPr eaLnBrk="1" hangingPunct="1"/>
              <a:t>19</a:t>
            </a:fld>
            <a:endParaRPr lang="ca-ES" altLang="ca-ES" sz="1400" b="0"/>
          </a:p>
        </p:txBody>
      </p:sp>
      <p:grpSp>
        <p:nvGrpSpPr>
          <p:cNvPr id="6" name="Agrupa 5"/>
          <p:cNvGrpSpPr/>
          <p:nvPr/>
        </p:nvGrpSpPr>
        <p:grpSpPr>
          <a:xfrm>
            <a:off x="449580" y="1743127"/>
            <a:ext cx="8237220" cy="4555500"/>
            <a:chOff x="834639" y="1743127"/>
            <a:chExt cx="10868660" cy="4555500"/>
          </a:xfrm>
        </p:grpSpPr>
        <p:sp>
          <p:nvSpPr>
            <p:cNvPr id="7" name="Rectángulo redondeado 5"/>
            <p:cNvSpPr/>
            <p:nvPr/>
          </p:nvSpPr>
          <p:spPr>
            <a:xfrm>
              <a:off x="1477955" y="1743127"/>
              <a:ext cx="10225344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b="0">
                  <a:solidFill>
                    <a:schemeClr val="tx1"/>
                  </a:solidFill>
                </a:rPr>
                <a:t>Cal una planificació estratègica que marqui el camí de </a:t>
              </a:r>
              <a:r>
                <a:rPr lang="ca-ES" sz="1400" b="0" err="1">
                  <a:solidFill>
                    <a:schemeClr val="tx1"/>
                  </a:solidFill>
                </a:rPr>
                <a:t>l’APiC</a:t>
              </a:r>
              <a:r>
                <a:rPr lang="ca-ES" sz="1400" b="0">
                  <a:solidFill>
                    <a:schemeClr val="tx1"/>
                  </a:solidFill>
                </a:rPr>
                <a:t> a Catalunya en el curt termini però sobretot en el llarg termini. </a:t>
              </a:r>
            </a:p>
          </p:txBody>
        </p:sp>
        <p:grpSp>
          <p:nvGrpSpPr>
            <p:cNvPr id="8" name="Grupo 15"/>
            <p:cNvGrpSpPr/>
            <p:nvPr/>
          </p:nvGrpSpPr>
          <p:grpSpPr>
            <a:xfrm>
              <a:off x="834644" y="1916790"/>
              <a:ext cx="446325" cy="446325"/>
              <a:chOff x="946646" y="1980174"/>
              <a:chExt cx="446325" cy="446325"/>
            </a:xfrm>
          </p:grpSpPr>
          <p:sp>
            <p:nvSpPr>
              <p:cNvPr id="25" name="Google Shape;455;p40"/>
              <p:cNvSpPr/>
              <p:nvPr/>
            </p:nvSpPr>
            <p:spPr>
              <a:xfrm rot="8100000">
                <a:off x="946646" y="1980174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rgbClr val="007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ca-ES" sz="1400" b="0"/>
              </a:p>
            </p:txBody>
          </p:sp>
          <p:sp>
            <p:nvSpPr>
              <p:cNvPr id="26" name="CuadroTexto 6"/>
              <p:cNvSpPr txBox="1"/>
              <p:nvPr/>
            </p:nvSpPr>
            <p:spPr>
              <a:xfrm>
                <a:off x="1061793" y="2018670"/>
                <a:ext cx="216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400" b="0"/>
                  <a:t>1</a:t>
                </a:r>
              </a:p>
            </p:txBody>
          </p:sp>
        </p:grpSp>
        <p:sp>
          <p:nvSpPr>
            <p:cNvPr id="9" name="Rectángulo redondeado 10"/>
            <p:cNvSpPr/>
            <p:nvPr/>
          </p:nvSpPr>
          <p:spPr>
            <a:xfrm>
              <a:off x="1460208" y="4490518"/>
              <a:ext cx="10225345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b="0">
                  <a:solidFill>
                    <a:schemeClr val="tx1"/>
                  </a:solidFill>
                </a:rPr>
                <a:t>Tot i que la pandèmia ha obligat a modificar els tempos, tenim definit el camí i hem començat a caminar.</a:t>
              </a:r>
              <a:endParaRPr lang="ca-ES" sz="1400" b="0">
                <a:solidFill>
                  <a:srgbClr val="FF0000"/>
                </a:solidFill>
              </a:endParaRPr>
            </a:p>
          </p:txBody>
        </p:sp>
        <p:grpSp>
          <p:nvGrpSpPr>
            <p:cNvPr id="10" name="Grupo 27"/>
            <p:cNvGrpSpPr/>
            <p:nvPr/>
          </p:nvGrpSpPr>
          <p:grpSpPr>
            <a:xfrm>
              <a:off x="834640" y="4653170"/>
              <a:ext cx="446325" cy="446325"/>
              <a:chOff x="909982" y="1976037"/>
              <a:chExt cx="446325" cy="446325"/>
            </a:xfrm>
          </p:grpSpPr>
          <p:sp>
            <p:nvSpPr>
              <p:cNvPr id="23" name="Google Shape;455;p40"/>
              <p:cNvSpPr/>
              <p:nvPr/>
            </p:nvSpPr>
            <p:spPr>
              <a:xfrm rot="8100000">
                <a:off x="909982" y="1976037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ca-ES" sz="1400" b="0"/>
              </a:p>
            </p:txBody>
          </p:sp>
          <p:sp>
            <p:nvSpPr>
              <p:cNvPr id="24" name="CuadroTexto 29"/>
              <p:cNvSpPr txBox="1"/>
              <p:nvPr/>
            </p:nvSpPr>
            <p:spPr>
              <a:xfrm>
                <a:off x="1025129" y="2014533"/>
                <a:ext cx="216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400" b="0"/>
                  <a:t>4</a:t>
                </a:r>
              </a:p>
            </p:txBody>
          </p:sp>
        </p:grpSp>
        <p:sp>
          <p:nvSpPr>
            <p:cNvPr id="11" name="Rectángulo redondeado 34"/>
            <p:cNvSpPr/>
            <p:nvPr/>
          </p:nvSpPr>
          <p:spPr>
            <a:xfrm>
              <a:off x="1477954" y="3556537"/>
              <a:ext cx="10225345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b="0">
                  <a:solidFill>
                    <a:schemeClr val="tx1"/>
                  </a:solidFill>
                </a:rPr>
                <a:t>La planificació estratègica sempre ha de tenir una base forta, uns principis que estiguin sempre presents a l’hora de definir nous projectes o experiències (Decàleg de </a:t>
              </a:r>
              <a:r>
                <a:rPr lang="ca-ES" sz="1400" b="0" err="1">
                  <a:solidFill>
                    <a:schemeClr val="tx1"/>
                  </a:solidFill>
                </a:rPr>
                <a:t>l’APiC</a:t>
              </a:r>
              <a:r>
                <a:rPr lang="ca-ES" sz="1400" b="0">
                  <a:solidFill>
                    <a:schemeClr val="tx1"/>
                  </a:solidFill>
                </a:rPr>
                <a:t>).</a:t>
              </a:r>
            </a:p>
          </p:txBody>
        </p:sp>
        <p:grpSp>
          <p:nvGrpSpPr>
            <p:cNvPr id="12" name="Grupo 35"/>
            <p:cNvGrpSpPr/>
            <p:nvPr/>
          </p:nvGrpSpPr>
          <p:grpSpPr>
            <a:xfrm>
              <a:off x="834641" y="3774785"/>
              <a:ext cx="446325" cy="446325"/>
              <a:chOff x="923150" y="1982800"/>
              <a:chExt cx="446325" cy="446325"/>
            </a:xfrm>
          </p:grpSpPr>
          <p:sp>
            <p:nvSpPr>
              <p:cNvPr id="21" name="Google Shape;455;p40"/>
              <p:cNvSpPr/>
              <p:nvPr/>
            </p:nvSpPr>
            <p:spPr>
              <a:xfrm rot="8100000">
                <a:off x="923150" y="1982800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ca-ES" sz="1400" b="0"/>
              </a:p>
            </p:txBody>
          </p:sp>
          <p:sp>
            <p:nvSpPr>
              <p:cNvPr id="22" name="CuadroTexto 37"/>
              <p:cNvSpPr txBox="1"/>
              <p:nvPr/>
            </p:nvSpPr>
            <p:spPr>
              <a:xfrm>
                <a:off x="1038297" y="2021296"/>
                <a:ext cx="216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400" b="0"/>
                  <a:t>3</a:t>
                </a:r>
              </a:p>
            </p:txBody>
          </p:sp>
        </p:grpSp>
        <p:sp>
          <p:nvSpPr>
            <p:cNvPr id="13" name="Rectángulo redondeado 39"/>
            <p:cNvSpPr/>
            <p:nvPr/>
          </p:nvSpPr>
          <p:spPr>
            <a:xfrm>
              <a:off x="1477955" y="2642861"/>
              <a:ext cx="10225344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b="0">
                  <a:solidFill>
                    <a:schemeClr val="tx1"/>
                  </a:solidFill>
                </a:rPr>
                <a:t>No podem desaprofitar la feina feta per moltíssims professionals en etapes anteriors, que incorporem a la nova etapa de planificació.</a:t>
              </a:r>
            </a:p>
          </p:txBody>
        </p:sp>
        <p:grpSp>
          <p:nvGrpSpPr>
            <p:cNvPr id="14" name="Grupo 40"/>
            <p:cNvGrpSpPr/>
            <p:nvPr/>
          </p:nvGrpSpPr>
          <p:grpSpPr>
            <a:xfrm>
              <a:off x="834642" y="2852920"/>
              <a:ext cx="446325" cy="446325"/>
              <a:chOff x="919747" y="1980460"/>
              <a:chExt cx="446325" cy="446325"/>
            </a:xfrm>
          </p:grpSpPr>
          <p:sp>
            <p:nvSpPr>
              <p:cNvPr id="19" name="Google Shape;455;p40"/>
              <p:cNvSpPr/>
              <p:nvPr/>
            </p:nvSpPr>
            <p:spPr>
              <a:xfrm rot="8100000">
                <a:off x="919747" y="1980460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ca-ES" sz="1400" b="0"/>
              </a:p>
            </p:txBody>
          </p:sp>
          <p:sp>
            <p:nvSpPr>
              <p:cNvPr id="20" name="CuadroTexto 42"/>
              <p:cNvSpPr txBox="1"/>
              <p:nvPr/>
            </p:nvSpPr>
            <p:spPr>
              <a:xfrm>
                <a:off x="1037593" y="2018956"/>
                <a:ext cx="216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400" b="0"/>
                  <a:t>2</a:t>
                </a:r>
              </a:p>
            </p:txBody>
          </p:sp>
        </p:grpSp>
        <p:sp>
          <p:nvSpPr>
            <p:cNvPr id="15" name="Rectángulo redondeado 44"/>
            <p:cNvSpPr/>
            <p:nvPr/>
          </p:nvSpPr>
          <p:spPr>
            <a:xfrm>
              <a:off x="1477954" y="5390252"/>
              <a:ext cx="10104658" cy="908375"/>
            </a:xfrm>
            <a:prstGeom prst="roundRect">
              <a:avLst/>
            </a:prstGeom>
            <a:no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b="0">
                  <a:solidFill>
                    <a:schemeClr val="tx1"/>
                  </a:solidFill>
                </a:rPr>
                <a:t>Us necessitem a tots per seguir creixent i construint el futur de l’Atenció Primària i Comunitària a Catalunya.</a:t>
              </a:r>
            </a:p>
          </p:txBody>
        </p:sp>
        <p:grpSp>
          <p:nvGrpSpPr>
            <p:cNvPr id="16" name="Grupo 45"/>
            <p:cNvGrpSpPr/>
            <p:nvPr/>
          </p:nvGrpSpPr>
          <p:grpSpPr>
            <a:xfrm>
              <a:off x="834639" y="5575035"/>
              <a:ext cx="446325" cy="446325"/>
              <a:chOff x="946646" y="1980174"/>
              <a:chExt cx="446325" cy="446325"/>
            </a:xfrm>
          </p:grpSpPr>
          <p:sp>
            <p:nvSpPr>
              <p:cNvPr id="17" name="Google Shape;455;p40"/>
              <p:cNvSpPr/>
              <p:nvPr/>
            </p:nvSpPr>
            <p:spPr>
              <a:xfrm rot="8100000">
                <a:off x="946646" y="1980174"/>
                <a:ext cx="446325" cy="446325"/>
              </a:xfrm>
              <a:prstGeom prst="teardrop">
                <a:avLst>
                  <a:gd name="adj" fmla="val 10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lang="ca-ES" sz="1400" b="0"/>
              </a:p>
            </p:txBody>
          </p:sp>
          <p:sp>
            <p:nvSpPr>
              <p:cNvPr id="18" name="CuadroTexto 47"/>
              <p:cNvSpPr txBox="1"/>
              <p:nvPr/>
            </p:nvSpPr>
            <p:spPr>
              <a:xfrm>
                <a:off x="1061793" y="2018670"/>
                <a:ext cx="2160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" sz="1400" b="0"/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263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ol 1">
            <a:extLst>
              <a:ext uri="{FF2B5EF4-FFF2-40B4-BE49-F238E27FC236}">
                <a16:creationId xmlns:a16="http://schemas.microsoft.com/office/drawing/2014/main" id="{BF5D824C-FDC1-4170-839C-0727377AD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60719"/>
            <a:ext cx="7772400" cy="1200329"/>
          </a:xfrm>
        </p:spPr>
        <p:txBody>
          <a:bodyPr/>
          <a:lstStyle/>
          <a:p>
            <a:r>
              <a:rPr lang="ca-ES" altLang="ca-ES">
                <a:ea typeface="ＭＳ Ｐゴシック" panose="020B0600070205080204" pitchFamily="34" charset="-128"/>
              </a:rPr>
              <a:t>Planificació Estratègica d’Atenció Primària i Comunitària</a:t>
            </a:r>
          </a:p>
        </p:txBody>
      </p:sp>
      <p:sp>
        <p:nvSpPr>
          <p:cNvPr id="3075" name="Subtítol 2">
            <a:extLst>
              <a:ext uri="{FF2B5EF4-FFF2-40B4-BE49-F238E27FC236}">
                <a16:creationId xmlns:a16="http://schemas.microsoft.com/office/drawing/2014/main" id="{D9F28910-5CD1-465D-8F8E-987A204A4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89763"/>
            <a:ext cx="6400800" cy="117570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a-ES" altLang="ca-ES">
                <a:ea typeface="ＭＳ Ｐゴシック" panose="020B0600070205080204" pitchFamily="34" charset="-128"/>
              </a:rPr>
              <a:t>Direcció Estratègica d’Atenció Primària i Comunitària</a:t>
            </a:r>
          </a:p>
          <a:p>
            <a:r>
              <a:rPr lang="ca-ES" altLang="ca-ES">
                <a:ea typeface="ＭＳ Ｐゴシック"/>
              </a:rPr>
              <a:t>7 de març del 2023</a:t>
            </a:r>
          </a:p>
        </p:txBody>
      </p:sp>
      <p:pic>
        <p:nvPicPr>
          <p:cNvPr id="3076" name="Imatge 8" descr="Departament de Salut">
            <a:extLst>
              <a:ext uri="{FF2B5EF4-FFF2-40B4-BE49-F238E27FC236}">
                <a16:creationId xmlns:a16="http://schemas.microsoft.com/office/drawing/2014/main" id="{28E78A10-EC3E-4EBA-A961-524CAA5DD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911225"/>
            <a:ext cx="6076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QuadreDeText 3">
            <a:extLst>
              <a:ext uri="{FF2B5EF4-FFF2-40B4-BE49-F238E27FC236}">
                <a16:creationId xmlns:a16="http://schemas.microsoft.com/office/drawing/2014/main" id="{1488C5E7-9685-4EA6-B00D-39A6A045D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3502025"/>
            <a:ext cx="485298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ca-ES" altLang="ca-ES" sz="3600" err="1">
                <a:solidFill>
                  <a:srgbClr val="C00000"/>
                </a:solidFill>
              </a:rPr>
              <a:t>salutweb.gencat.cat</a:t>
            </a:r>
            <a:endParaRPr lang="ca-ES" altLang="ca-ES" sz="3600">
              <a:solidFill>
                <a:srgbClr val="C00000"/>
              </a:solidFill>
            </a:endParaRPr>
          </a:p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ca-ES" altLang="ca-ES" sz="3600" err="1">
                <a:solidFill>
                  <a:srgbClr val="C00000"/>
                </a:solidFill>
              </a:rPr>
              <a:t>canalsalut.gencat.cat</a:t>
            </a:r>
            <a:endParaRPr lang="ca-ES" altLang="ca-ES" sz="3600">
              <a:solidFill>
                <a:srgbClr val="C00000"/>
              </a:solidFill>
            </a:endParaRPr>
          </a:p>
        </p:txBody>
      </p:sp>
      <p:pic>
        <p:nvPicPr>
          <p:cNvPr id="7" name="Imatge 8" descr="Generalitat de Catalunya.">
            <a:extLst>
              <a:ext uri="{FF2B5EF4-FFF2-40B4-BE49-F238E27FC236}">
                <a16:creationId xmlns:a16="http://schemas.microsoft.com/office/drawing/2014/main" id="{B2996708-1218-344A-A644-DCC1CCBE5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911225"/>
            <a:ext cx="6076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9">
            <a:extLst>
              <a:ext uri="{FF2B5EF4-FFF2-40B4-BE49-F238E27FC236}">
                <a16:creationId xmlns:a16="http://schemas.microsoft.com/office/drawing/2014/main" id="{8616BA36-36BF-4E6C-AC79-666B75A35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>
                <a:ea typeface="ＭＳ Ｐゴシック" panose="020B0600070205080204" pitchFamily="34" charset="-128"/>
              </a:rPr>
              <a:t>Objectius</a:t>
            </a:r>
          </a:p>
        </p:txBody>
      </p:sp>
      <p:sp>
        <p:nvSpPr>
          <p:cNvPr id="5125" name="Contenidor de número de diapositiva 4">
            <a:extLst>
              <a:ext uri="{FF2B5EF4-FFF2-40B4-BE49-F238E27FC236}">
                <a16:creationId xmlns:a16="http://schemas.microsoft.com/office/drawing/2014/main" id="{97A2F307-BF59-43FB-BECE-1733A3F3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A5EB47-611F-4ECF-8822-121A6E4ADD04}" type="slidenum">
              <a:rPr lang="ca-ES" altLang="ca-ES" sz="1400" b="0"/>
              <a:pPr eaLnBrk="1" hangingPunct="1"/>
              <a:t>3</a:t>
            </a:fld>
            <a:endParaRPr lang="ca-ES" altLang="ca-ES" sz="1400" b="0"/>
          </a:p>
        </p:txBody>
      </p:sp>
      <p:grpSp>
        <p:nvGrpSpPr>
          <p:cNvPr id="18" name="Grupo 12"/>
          <p:cNvGrpSpPr/>
          <p:nvPr/>
        </p:nvGrpSpPr>
        <p:grpSpPr>
          <a:xfrm>
            <a:off x="1253611" y="1899440"/>
            <a:ext cx="6984970" cy="1070450"/>
            <a:chOff x="5687154" y="1268699"/>
            <a:chExt cx="5207172" cy="1070450"/>
          </a:xfrm>
        </p:grpSpPr>
        <p:sp>
          <p:nvSpPr>
            <p:cNvPr id="19" name="6 Elipse"/>
            <p:cNvSpPr/>
            <p:nvPr/>
          </p:nvSpPr>
          <p:spPr>
            <a:xfrm>
              <a:off x="5687154" y="1268699"/>
              <a:ext cx="467264" cy="468000"/>
            </a:xfrm>
            <a:prstGeom prst="ellipse">
              <a:avLst/>
            </a:prstGeom>
            <a:solidFill>
              <a:srgbClr val="007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0">
                  <a:latin typeface="+mj-lt"/>
                </a:rPr>
                <a:t>1</a:t>
              </a:r>
            </a:p>
          </p:txBody>
        </p:sp>
        <p:cxnSp>
          <p:nvCxnSpPr>
            <p:cNvPr id="20" name="Conector recto 14"/>
            <p:cNvCxnSpPr/>
            <p:nvPr/>
          </p:nvCxnSpPr>
          <p:spPr>
            <a:xfrm flipV="1">
              <a:off x="5933456" y="1736699"/>
              <a:ext cx="0" cy="602450"/>
            </a:xfrm>
            <a:prstGeom prst="line">
              <a:avLst/>
            </a:prstGeom>
            <a:ln w="25400">
              <a:solidFill>
                <a:srgbClr val="0072CE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5 Rectángulo"/>
            <p:cNvSpPr/>
            <p:nvPr/>
          </p:nvSpPr>
          <p:spPr>
            <a:xfrm>
              <a:off x="6179758" y="1474534"/>
              <a:ext cx="47145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ca-ES" sz="1800" b="0"/>
                <a:t>Conèixer la planificació estratègica aplicada a l’Atenció Primària a nivell de </a:t>
              </a:r>
              <a:r>
                <a:rPr lang="ca-ES" sz="1800" b="0" err="1"/>
                <a:t>macrogestió</a:t>
              </a:r>
              <a:r>
                <a:rPr lang="ca-ES" sz="1800" b="0"/>
                <a:t> sanitària.</a:t>
              </a:r>
              <a:endParaRPr lang="ca-ES" sz="1800" b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o 32"/>
          <p:cNvGrpSpPr/>
          <p:nvPr/>
        </p:nvGrpSpPr>
        <p:grpSpPr>
          <a:xfrm>
            <a:off x="1253611" y="3496605"/>
            <a:ext cx="6984970" cy="1070450"/>
            <a:chOff x="5687154" y="1268699"/>
            <a:chExt cx="5207172" cy="1070450"/>
          </a:xfrm>
        </p:grpSpPr>
        <p:sp>
          <p:nvSpPr>
            <p:cNvPr id="23" name="6 Elipse"/>
            <p:cNvSpPr/>
            <p:nvPr/>
          </p:nvSpPr>
          <p:spPr>
            <a:xfrm>
              <a:off x="5687154" y="1268699"/>
              <a:ext cx="467264" cy="46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0">
                  <a:latin typeface="+mj-lt"/>
                </a:rPr>
                <a:t>2</a:t>
              </a:r>
            </a:p>
          </p:txBody>
        </p:sp>
        <p:cxnSp>
          <p:nvCxnSpPr>
            <p:cNvPr id="24" name="Conector recto 34"/>
            <p:cNvCxnSpPr/>
            <p:nvPr/>
          </p:nvCxnSpPr>
          <p:spPr>
            <a:xfrm flipV="1">
              <a:off x="5933456" y="1736699"/>
              <a:ext cx="0" cy="60245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5 Rectángulo"/>
            <p:cNvSpPr/>
            <p:nvPr/>
          </p:nvSpPr>
          <p:spPr>
            <a:xfrm>
              <a:off x="6179758" y="1474534"/>
              <a:ext cx="47145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ca-ES" sz="1800" b="0"/>
                <a:t>Descobrir les línies estratègiques d’Atenció Primària que actualment s’estan treballant al Departament de Salut</a:t>
              </a:r>
              <a:r>
                <a:rPr lang="ca-ES" sz="1800" b="0">
                  <a:latin typeface="+mj-lt"/>
                </a:rPr>
                <a:t>.</a:t>
              </a:r>
              <a:endParaRPr lang="ca-ES" sz="1800" b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o 36"/>
          <p:cNvGrpSpPr/>
          <p:nvPr/>
        </p:nvGrpSpPr>
        <p:grpSpPr>
          <a:xfrm>
            <a:off x="1253610" y="5005710"/>
            <a:ext cx="7040352" cy="1070450"/>
            <a:chOff x="5687154" y="1268699"/>
            <a:chExt cx="5248458" cy="1070450"/>
          </a:xfrm>
        </p:grpSpPr>
        <p:sp>
          <p:nvSpPr>
            <p:cNvPr id="27" name="6 Elipse"/>
            <p:cNvSpPr/>
            <p:nvPr/>
          </p:nvSpPr>
          <p:spPr>
            <a:xfrm>
              <a:off x="5687154" y="1268699"/>
              <a:ext cx="467264" cy="468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800" b="0">
                  <a:latin typeface="+mj-lt"/>
                </a:rPr>
                <a:t>3</a:t>
              </a:r>
            </a:p>
          </p:txBody>
        </p:sp>
        <p:cxnSp>
          <p:nvCxnSpPr>
            <p:cNvPr id="28" name="Conector recto 38"/>
            <p:cNvCxnSpPr/>
            <p:nvPr/>
          </p:nvCxnSpPr>
          <p:spPr>
            <a:xfrm flipV="1">
              <a:off x="5933456" y="1736699"/>
              <a:ext cx="0" cy="602450"/>
            </a:xfrm>
            <a:prstGeom prst="line">
              <a:avLst/>
            </a:prstGeom>
            <a:ln w="25400">
              <a:solidFill>
                <a:srgbClr val="F6B51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5 Rectángulo"/>
            <p:cNvSpPr/>
            <p:nvPr/>
          </p:nvSpPr>
          <p:spPr>
            <a:xfrm>
              <a:off x="6179758" y="1474534"/>
              <a:ext cx="47558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ca-ES" sz="1800" b="0">
                  <a:latin typeface="+mj-lt"/>
                </a:rPr>
                <a:t>Conèixer l’orientació de futur de l’Atenció Primària que està treballant actualment el Departament de Salut.</a:t>
              </a:r>
              <a:endParaRPr lang="ca-ES" sz="1800" b="0">
                <a:latin typeface="+mj-lt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>
            <a:extLst>
              <a:ext uri="{FF2B5EF4-FFF2-40B4-BE49-F238E27FC236}">
                <a16:creationId xmlns:a16="http://schemas.microsoft.com/office/drawing/2014/main" id="{00949B7E-BA25-4050-87FB-8924AEE3F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3. </a:t>
            </a:r>
            <a:r>
              <a:rPr lang="es-ES_tradnl" altLang="ca-ES" err="1">
                <a:ea typeface="ＭＳ Ｐゴシック" panose="020B0600070205080204" pitchFamily="34" charset="-128"/>
              </a:rPr>
              <a:t>Aprofitar</a:t>
            </a:r>
            <a:r>
              <a:rPr lang="es-ES_tradnl" altLang="ca-ES">
                <a:ea typeface="ＭＳ Ｐゴシック" panose="020B0600070205080204" pitchFamily="34" charset="-128"/>
              </a:rPr>
              <a:t> la </a:t>
            </a:r>
            <a:r>
              <a:rPr lang="es-ES_tradnl" altLang="ca-ES" err="1">
                <a:ea typeface="ＭＳ Ｐゴシック" panose="020B0600070205080204" pitchFamily="34" charset="-128"/>
              </a:rPr>
              <a:t>feina</a:t>
            </a:r>
            <a:r>
              <a:rPr lang="es-ES_tradnl" altLang="ca-ES">
                <a:ea typeface="ＭＳ Ｐゴシック" panose="020B0600070205080204" pitchFamily="34" charset="-128"/>
              </a:rPr>
              <a:t> feta</a:t>
            </a:r>
          </a:p>
        </p:txBody>
      </p:sp>
      <p:sp>
        <p:nvSpPr>
          <p:cNvPr id="7174" name="Contenidor de número de diapositiva 4">
            <a:extLst>
              <a:ext uri="{FF2B5EF4-FFF2-40B4-BE49-F238E27FC236}">
                <a16:creationId xmlns:a16="http://schemas.microsoft.com/office/drawing/2014/main" id="{BDD1A698-31D5-430E-BFB8-F7C0E247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567BD3-D758-4862-B47C-B596AE242EF4}" type="slidenum">
              <a:rPr lang="ca-ES" altLang="ca-ES" sz="1400" b="0"/>
              <a:pPr eaLnBrk="1" hangingPunct="1"/>
              <a:t>4</a:t>
            </a:fld>
            <a:endParaRPr lang="ca-ES" altLang="ca-ES" sz="1400" b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73" y="1969647"/>
            <a:ext cx="930873" cy="69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1 CuadroTexto"/>
          <p:cNvSpPr txBox="1"/>
          <p:nvPr/>
        </p:nvSpPr>
        <p:spPr>
          <a:xfrm>
            <a:off x="2632935" y="2051431"/>
            <a:ext cx="4613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ESTRATÈGIA NACIONAL D’ATENCIÓ</a:t>
            </a:r>
          </a:p>
          <a:p>
            <a:r>
              <a:rPr lang="es-ES" sz="1400" b="1"/>
              <a:t>PRIMÀRIA I SALUT COMUNITÀRIA - 2017</a:t>
            </a:r>
          </a:p>
          <a:p>
            <a:endParaRPr lang="es-ES" sz="1400" b="1"/>
          </a:p>
          <a:p>
            <a:r>
              <a:rPr lang="es-ES" sz="1400" i="1"/>
              <a:t>300 PROFESSIONALS I 7 COMISSIONS TÈCNIQUES</a:t>
            </a:r>
            <a:endParaRPr lang="ca-ES" sz="1400" i="1"/>
          </a:p>
        </p:txBody>
      </p:sp>
      <p:sp>
        <p:nvSpPr>
          <p:cNvPr id="9" name="13 CuadroTexto"/>
          <p:cNvSpPr txBox="1"/>
          <p:nvPr/>
        </p:nvSpPr>
        <p:spPr>
          <a:xfrm>
            <a:off x="2867710" y="4680897"/>
            <a:ext cx="3403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DIRECCIÓ ESTRATÈGICA D’ATENCIÓ</a:t>
            </a:r>
          </a:p>
          <a:p>
            <a:r>
              <a:rPr lang="es-ES" sz="1400" b="1"/>
              <a:t>PRIMÀRIA I COMUNITÀRIA - 2019</a:t>
            </a:r>
            <a:endParaRPr lang="ca-ES" sz="1400" b="1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89" y="5321394"/>
            <a:ext cx="2065733" cy="91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5 CuadroTexto"/>
          <p:cNvSpPr txBox="1"/>
          <p:nvPr/>
        </p:nvSpPr>
        <p:spPr>
          <a:xfrm>
            <a:off x="1183499" y="471875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err="1">
                <a:latin typeface="Arial Black" panose="020B0A04020102020204" pitchFamily="34" charset="0"/>
              </a:rPr>
              <a:t>DEAPiC</a:t>
            </a:r>
            <a:endParaRPr lang="ca-ES" sz="2400" b="1">
              <a:latin typeface="Arial Black" panose="020B0A040201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6" y="2061014"/>
            <a:ext cx="1258938" cy="9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7 Flecha abajo"/>
          <p:cNvSpPr/>
          <p:nvPr/>
        </p:nvSpPr>
        <p:spPr>
          <a:xfrm>
            <a:off x="3881058" y="3258252"/>
            <a:ext cx="1179796" cy="969564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>
              <a:solidFill>
                <a:srgbClr val="0072C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>
            <a:extLst>
              <a:ext uri="{FF2B5EF4-FFF2-40B4-BE49-F238E27FC236}">
                <a16:creationId xmlns:a16="http://schemas.microsoft.com/office/drawing/2014/main" id="{00949B7E-BA25-4050-87FB-8924AEE3F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4. </a:t>
            </a:r>
            <a:r>
              <a:rPr lang="es-ES_tradnl" altLang="ca-ES" err="1">
                <a:ea typeface="ＭＳ Ｐゴシック" panose="020B0600070205080204" pitchFamily="34" charset="-128"/>
              </a:rPr>
              <a:t>Decàleg</a:t>
            </a:r>
            <a:r>
              <a:rPr lang="es-ES_tradnl" altLang="ca-ES">
                <a:ea typeface="ＭＳ Ｐゴシック" panose="020B0600070205080204" pitchFamily="34" charset="-128"/>
              </a:rPr>
              <a:t> de </a:t>
            </a:r>
            <a:r>
              <a:rPr lang="es-ES_tradnl" altLang="ca-ES" err="1">
                <a:ea typeface="ＭＳ Ｐゴシック" panose="020B0600070205080204" pitchFamily="34" charset="-128"/>
              </a:rPr>
              <a:t>principis</a:t>
            </a:r>
            <a:r>
              <a:rPr lang="es-ES_tradnl" altLang="ca-ES">
                <a:ea typeface="ＭＳ Ｐゴシック" panose="020B0600070205080204" pitchFamily="34" charset="-128"/>
              </a:rPr>
              <a:t> de </a:t>
            </a:r>
            <a:r>
              <a:rPr lang="es-ES_tradnl" altLang="ca-ES" err="1">
                <a:ea typeface="ＭＳ Ｐゴシック" panose="020B0600070205080204" pitchFamily="34" charset="-128"/>
              </a:rPr>
              <a:t>l’Atenció</a:t>
            </a:r>
            <a:r>
              <a:rPr lang="es-ES_tradnl" altLang="ca-ES">
                <a:ea typeface="ＭＳ Ｐゴシック" panose="020B0600070205080204" pitchFamily="34" charset="-128"/>
              </a:rPr>
              <a:t> Primària</a:t>
            </a:r>
          </a:p>
        </p:txBody>
      </p:sp>
      <p:sp>
        <p:nvSpPr>
          <p:cNvPr id="7174" name="Contenidor de número de diapositiva 4">
            <a:extLst>
              <a:ext uri="{FF2B5EF4-FFF2-40B4-BE49-F238E27FC236}">
                <a16:creationId xmlns:a16="http://schemas.microsoft.com/office/drawing/2014/main" id="{BDD1A698-31D5-430E-BFB8-F7C0E247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567BD3-D758-4862-B47C-B596AE242EF4}" type="slidenum">
              <a:rPr lang="ca-ES" altLang="ca-ES" sz="1400" b="0"/>
              <a:pPr eaLnBrk="1" hangingPunct="1"/>
              <a:t>5</a:t>
            </a:fld>
            <a:endParaRPr lang="ca-ES" altLang="ca-ES" sz="1400" b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3" y="2059177"/>
            <a:ext cx="8182771" cy="437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27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>
            <a:extLst>
              <a:ext uri="{FF2B5EF4-FFF2-40B4-BE49-F238E27FC236}">
                <a16:creationId xmlns:a16="http://schemas.microsoft.com/office/drawing/2014/main" id="{00949B7E-BA25-4050-87FB-8924AEE3F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5. </a:t>
            </a:r>
            <a:r>
              <a:rPr lang="es-ES_tradnl" altLang="ca-ES" u="sng" err="1">
                <a:ea typeface="ＭＳ Ｐゴシック" panose="020B0600070205080204" pitchFamily="34" charset="-128"/>
              </a:rPr>
              <a:t>Línies</a:t>
            </a:r>
            <a:r>
              <a:rPr lang="es-ES_tradnl" altLang="ca-ES" u="sng">
                <a:ea typeface="ＭＳ Ｐゴシック" panose="020B0600070205080204" pitchFamily="34" charset="-128"/>
              </a:rPr>
              <a:t> </a:t>
            </a:r>
            <a:r>
              <a:rPr lang="es-ES_tradnl" altLang="ca-ES" u="sng" err="1">
                <a:ea typeface="ＭＳ Ｐゴシック" panose="020B0600070205080204" pitchFamily="34" charset="-128"/>
              </a:rPr>
              <a:t>estratègiques</a:t>
            </a:r>
            <a:r>
              <a:rPr lang="es-ES_tradnl" altLang="ca-ES">
                <a:ea typeface="ＭＳ Ｐゴシック" panose="020B0600070205080204" pitchFamily="34" charset="-128"/>
              </a:rPr>
              <a:t> i </a:t>
            </a:r>
            <a:r>
              <a:rPr lang="es-ES_tradnl" altLang="ca-ES" err="1">
                <a:ea typeface="ＭＳ Ｐゴシック" panose="020B0600070205080204" pitchFamily="34" charset="-128"/>
              </a:rPr>
              <a:t>accions</a:t>
            </a:r>
            <a:r>
              <a:rPr lang="es-ES_tradnl" altLang="ca-ES">
                <a:ea typeface="ＭＳ Ｐゴシック" panose="020B0600070205080204" pitchFamily="34" charset="-128"/>
              </a:rPr>
              <a:t> </a:t>
            </a:r>
            <a:r>
              <a:rPr lang="es-ES_tradnl" altLang="ca-ES" err="1">
                <a:ea typeface="ＭＳ Ｐゴシック" panose="020B0600070205080204" pitchFamily="34" charset="-128"/>
              </a:rPr>
              <a:t>prioritzades</a:t>
            </a:r>
            <a:r>
              <a:rPr lang="es-ES_tradnl" altLang="ca-E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7174" name="Contenidor de número de diapositiva 4">
            <a:extLst>
              <a:ext uri="{FF2B5EF4-FFF2-40B4-BE49-F238E27FC236}">
                <a16:creationId xmlns:a16="http://schemas.microsoft.com/office/drawing/2014/main" id="{BDD1A698-31D5-430E-BFB8-F7C0E247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567BD3-D758-4862-B47C-B596AE242EF4}" type="slidenum">
              <a:rPr lang="ca-ES" altLang="ca-ES" sz="1400" b="0"/>
              <a:pPr eaLnBrk="1" hangingPunct="1"/>
              <a:t>6</a:t>
            </a:fld>
            <a:endParaRPr lang="ca-ES" altLang="ca-ES" sz="1400" b="0"/>
          </a:p>
        </p:txBody>
      </p:sp>
      <p:grpSp>
        <p:nvGrpSpPr>
          <p:cNvPr id="7" name="Agrupa 6"/>
          <p:cNvGrpSpPr/>
          <p:nvPr/>
        </p:nvGrpSpPr>
        <p:grpSpPr>
          <a:xfrm>
            <a:off x="976277" y="2110683"/>
            <a:ext cx="6859468" cy="3601998"/>
            <a:chOff x="1641425" y="1819522"/>
            <a:chExt cx="8930645" cy="4731932"/>
          </a:xfrm>
        </p:grpSpPr>
        <p:sp>
          <p:nvSpPr>
            <p:cNvPr id="8" name="5 Rectángulo redondeado"/>
            <p:cNvSpPr/>
            <p:nvPr/>
          </p:nvSpPr>
          <p:spPr>
            <a:xfrm>
              <a:off x="2484824" y="1819522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2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Promoure una visió </a:t>
              </a:r>
              <a:r>
                <a:rPr kumimoji="0" lang="ca-ES" sz="1200" b="1" i="0" u="none" strike="noStrike" kern="0" cap="all" spc="0" normalizeH="0" baseline="0" err="1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salutogènica</a:t>
              </a:r>
              <a:r>
                <a:rPr kumimoji="0" lang="ca-ES" sz="12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,</a:t>
              </a:r>
              <a:r>
                <a:rPr kumimoji="0" lang="ca-ES" sz="1200" b="1" i="0" u="none" strike="noStrike" kern="0" cap="all" spc="0" normalizeH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ca-ES" sz="12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comunitària i participativa</a:t>
              </a:r>
            </a:p>
          </p:txBody>
        </p:sp>
        <p:sp>
          <p:nvSpPr>
            <p:cNvPr id="9" name="6 Rectángulo redondeado"/>
            <p:cNvSpPr/>
            <p:nvPr/>
          </p:nvSpPr>
          <p:spPr>
            <a:xfrm>
              <a:off x="2484824" y="5275906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2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Garantir la continuïtat </a:t>
              </a:r>
              <a:r>
                <a:rPr kumimoji="0" lang="ca-ES" sz="1200" b="1" i="0" u="none" strike="noStrike" kern="0" cap="all" spc="0" normalizeH="0" baseline="0" err="1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asistencial</a:t>
              </a:r>
              <a:r>
                <a:rPr kumimoji="0" lang="ca-ES" sz="12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i les</a:t>
              </a:r>
              <a:r>
                <a:rPr kumimoji="0" lang="ca-ES" sz="1200" b="1" i="0" u="none" strike="noStrike" kern="0" cap="all" spc="0" normalizeH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relacions entre àmbits</a:t>
              </a:r>
              <a:endParaRPr kumimoji="0" lang="ca-ES" sz="1200" b="1" i="0" u="none" strike="noStrike" kern="0" cap="all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7 Rectángulo redondeado"/>
            <p:cNvSpPr/>
            <p:nvPr/>
          </p:nvSpPr>
          <p:spPr>
            <a:xfrm>
              <a:off x="2449328" y="4419063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ca-ES" sz="1200" b="1" kern="0" cap="all">
                  <a:latin typeface="+mj-lt"/>
                </a:rPr>
                <a:t>PROMOCIONAR L’Autonomia i prestigi </a:t>
              </a:r>
              <a:r>
                <a:rPr lang="ca-ES" sz="1200" b="1" kern="0" cap="all" err="1">
                  <a:latin typeface="+mj-lt"/>
                </a:rPr>
                <a:t>professionalS</a:t>
              </a:r>
              <a:endParaRPr lang="ca-ES" sz="1200" b="1" kern="0" cap="all">
                <a:latin typeface="+mj-lt"/>
              </a:endParaRPr>
            </a:p>
          </p:txBody>
        </p:sp>
        <p:sp>
          <p:nvSpPr>
            <p:cNvPr id="11" name="8 Rectángulo redondeado"/>
            <p:cNvSpPr/>
            <p:nvPr/>
          </p:nvSpPr>
          <p:spPr>
            <a:xfrm>
              <a:off x="2453255" y="3547714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2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Incorporar</a:t>
              </a:r>
              <a:r>
                <a:rPr kumimoji="0" lang="ca-ES" sz="1200" b="1" i="0" u="none" strike="noStrike" kern="0" cap="all" spc="0" normalizeH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nous rols i noves competències professionals</a:t>
              </a:r>
              <a:endParaRPr kumimoji="0" lang="ca-ES" sz="1200" b="1" i="0" u="none" strike="noStrike" kern="0" cap="all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12 Rectángulo redondeado"/>
            <p:cNvSpPr/>
            <p:nvPr/>
          </p:nvSpPr>
          <p:spPr>
            <a:xfrm>
              <a:off x="2503023" y="6054613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2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Optimitzar</a:t>
              </a:r>
              <a:r>
                <a:rPr kumimoji="0" lang="ca-ES" sz="1200" b="1" i="0" u="none" strike="noStrike" kern="0" cap="all" spc="0" normalizeH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la gestió de la demanda</a:t>
              </a:r>
              <a:endParaRPr kumimoji="0" lang="ca-ES" sz="1200" b="1" i="0" u="none" strike="noStrike" kern="0" cap="all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13 Rectángulo redondeado"/>
            <p:cNvSpPr/>
            <p:nvPr/>
          </p:nvSpPr>
          <p:spPr>
            <a:xfrm>
              <a:off x="2484824" y="2690871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ca-ES" sz="1200" b="1" kern="0" cap="all">
                  <a:latin typeface="+mj-lt"/>
                </a:rPr>
                <a:t>Reforçar la </a:t>
              </a:r>
              <a:r>
                <a:rPr lang="ca-ES" sz="1200" b="1" kern="0" cap="all" err="1">
                  <a:latin typeface="+mj-lt"/>
                </a:rPr>
                <a:t>Desmedicalització</a:t>
              </a:r>
              <a:r>
                <a:rPr lang="ca-ES" sz="1200" b="1" kern="0" cap="all">
                  <a:latin typeface="+mj-lt"/>
                </a:rPr>
                <a:t> i la Prevenció quaternària</a:t>
              </a:r>
            </a:p>
          </p:txBody>
        </p:sp>
        <p:sp>
          <p:nvSpPr>
            <p:cNvPr id="14" name="Google Shape;455;p40"/>
            <p:cNvSpPr/>
            <p:nvPr/>
          </p:nvSpPr>
          <p:spPr>
            <a:xfrm>
              <a:off x="1641425" y="1878626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rgbClr val="007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1200" b="1">
                  <a:latin typeface="+mj-lt"/>
                </a:rPr>
                <a:t>1</a:t>
              </a:r>
            </a:p>
          </p:txBody>
        </p:sp>
        <p:sp>
          <p:nvSpPr>
            <p:cNvPr id="15" name="Google Shape;455;p40"/>
            <p:cNvSpPr/>
            <p:nvPr/>
          </p:nvSpPr>
          <p:spPr>
            <a:xfrm>
              <a:off x="1641425" y="2726442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1200" b="1">
                  <a:latin typeface="+mj-lt"/>
                </a:rPr>
                <a:t>2</a:t>
              </a:r>
            </a:p>
          </p:txBody>
        </p:sp>
        <p:sp>
          <p:nvSpPr>
            <p:cNvPr id="16" name="Google Shape;455;p40"/>
            <p:cNvSpPr/>
            <p:nvPr/>
          </p:nvSpPr>
          <p:spPr>
            <a:xfrm>
              <a:off x="1641427" y="3574259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1200" b="1">
                  <a:latin typeface="+mj-lt"/>
                </a:rPr>
                <a:t>3</a:t>
              </a:r>
            </a:p>
          </p:txBody>
        </p:sp>
        <p:sp>
          <p:nvSpPr>
            <p:cNvPr id="17" name="Google Shape;455;p40"/>
            <p:cNvSpPr/>
            <p:nvPr/>
          </p:nvSpPr>
          <p:spPr>
            <a:xfrm>
              <a:off x="1641427" y="4444320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1200" b="1">
                  <a:latin typeface="+mj-lt"/>
                </a:rPr>
                <a:t>4</a:t>
              </a:r>
            </a:p>
          </p:txBody>
        </p:sp>
        <p:sp>
          <p:nvSpPr>
            <p:cNvPr id="18" name="Google Shape;455;p40"/>
            <p:cNvSpPr/>
            <p:nvPr/>
          </p:nvSpPr>
          <p:spPr>
            <a:xfrm>
              <a:off x="1641426" y="5311244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1200" b="1">
                  <a:latin typeface="+mj-lt"/>
                </a:rPr>
                <a:t>5</a:t>
              </a:r>
            </a:p>
          </p:txBody>
        </p:sp>
        <p:sp>
          <p:nvSpPr>
            <p:cNvPr id="19" name="Google Shape;455;p40"/>
            <p:cNvSpPr/>
            <p:nvPr/>
          </p:nvSpPr>
          <p:spPr>
            <a:xfrm>
              <a:off x="1641426" y="6079870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1200" b="1">
                  <a:latin typeface="+mj-lt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5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>
            <a:extLst>
              <a:ext uri="{FF2B5EF4-FFF2-40B4-BE49-F238E27FC236}">
                <a16:creationId xmlns:a16="http://schemas.microsoft.com/office/drawing/2014/main" id="{00949B7E-BA25-4050-87FB-8924AEE3F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5. </a:t>
            </a:r>
            <a:r>
              <a:rPr lang="es-ES_tradnl" altLang="ca-ES" err="1">
                <a:ea typeface="ＭＳ Ｐゴシック" panose="020B0600070205080204" pitchFamily="34" charset="-128"/>
              </a:rPr>
              <a:t>Línies</a:t>
            </a:r>
            <a:r>
              <a:rPr lang="es-ES_tradnl" altLang="ca-ES">
                <a:ea typeface="ＭＳ Ｐゴシック" panose="020B0600070205080204" pitchFamily="34" charset="-128"/>
              </a:rPr>
              <a:t> </a:t>
            </a:r>
            <a:r>
              <a:rPr lang="es-ES_tradnl" altLang="ca-ES" err="1">
                <a:ea typeface="ＭＳ Ｐゴシック" panose="020B0600070205080204" pitchFamily="34" charset="-128"/>
              </a:rPr>
              <a:t>estratègiques</a:t>
            </a:r>
            <a:r>
              <a:rPr lang="es-ES_tradnl" altLang="ca-ES">
                <a:ea typeface="ＭＳ Ｐゴシック" panose="020B0600070205080204" pitchFamily="34" charset="-128"/>
              </a:rPr>
              <a:t> i </a:t>
            </a:r>
            <a:r>
              <a:rPr lang="es-ES_tradnl" altLang="ca-ES" u="sng" err="1">
                <a:ea typeface="ＭＳ Ｐゴシック" panose="020B0600070205080204" pitchFamily="34" charset="-128"/>
              </a:rPr>
              <a:t>accions</a:t>
            </a:r>
            <a:r>
              <a:rPr lang="es-ES_tradnl" altLang="ca-ES" u="sng">
                <a:ea typeface="ＭＳ Ｐゴシック" panose="020B0600070205080204" pitchFamily="34" charset="-128"/>
              </a:rPr>
              <a:t> </a:t>
            </a:r>
            <a:r>
              <a:rPr lang="es-ES_tradnl" altLang="ca-ES" u="sng" err="1">
                <a:ea typeface="ＭＳ Ｐゴシック" panose="020B0600070205080204" pitchFamily="34" charset="-128"/>
              </a:rPr>
              <a:t>prioritzades</a:t>
            </a:r>
            <a:r>
              <a:rPr lang="es-ES_tradnl" altLang="ca-ES" u="sng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7174" name="Contenidor de número de diapositiva 4">
            <a:extLst>
              <a:ext uri="{FF2B5EF4-FFF2-40B4-BE49-F238E27FC236}">
                <a16:creationId xmlns:a16="http://schemas.microsoft.com/office/drawing/2014/main" id="{BDD1A698-31D5-430E-BFB8-F7C0E247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567BD3-D758-4862-B47C-B596AE242EF4}" type="slidenum">
              <a:rPr lang="ca-ES" altLang="ca-ES" sz="1400" b="0"/>
              <a:pPr eaLnBrk="1" hangingPunct="1"/>
              <a:t>7</a:t>
            </a:fld>
            <a:endParaRPr lang="ca-ES" altLang="ca-ES" sz="1400" b="0"/>
          </a:p>
        </p:txBody>
      </p:sp>
      <p:grpSp>
        <p:nvGrpSpPr>
          <p:cNvPr id="7" name="Agrupa 6"/>
          <p:cNvGrpSpPr/>
          <p:nvPr/>
        </p:nvGrpSpPr>
        <p:grpSpPr>
          <a:xfrm>
            <a:off x="116878" y="4592626"/>
            <a:ext cx="3465095" cy="1533166"/>
            <a:chOff x="1641425" y="1819522"/>
            <a:chExt cx="8930645" cy="4731932"/>
          </a:xfrm>
        </p:grpSpPr>
        <p:sp>
          <p:nvSpPr>
            <p:cNvPr id="8" name="5 Rectángulo redondeado"/>
            <p:cNvSpPr/>
            <p:nvPr/>
          </p:nvSpPr>
          <p:spPr>
            <a:xfrm>
              <a:off x="2484824" y="1819522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6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Promoure una visió </a:t>
              </a:r>
              <a:r>
                <a:rPr kumimoji="0" lang="ca-ES" sz="600" b="1" i="0" u="none" strike="noStrike" kern="0" cap="all" spc="0" normalizeH="0" baseline="0" err="1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salutogènica</a:t>
              </a:r>
              <a:r>
                <a:rPr kumimoji="0" lang="ca-ES" sz="6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,</a:t>
              </a:r>
              <a:r>
                <a:rPr kumimoji="0" lang="ca-ES" sz="600" b="1" i="0" u="none" strike="noStrike" kern="0" cap="all" spc="0" normalizeH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ca-ES" sz="6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comunitària i participativa</a:t>
              </a:r>
            </a:p>
          </p:txBody>
        </p:sp>
        <p:sp>
          <p:nvSpPr>
            <p:cNvPr id="9" name="6 Rectángulo redondeado"/>
            <p:cNvSpPr/>
            <p:nvPr/>
          </p:nvSpPr>
          <p:spPr>
            <a:xfrm>
              <a:off x="2484824" y="5275906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6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Garantir la continuïtat </a:t>
              </a:r>
              <a:r>
                <a:rPr kumimoji="0" lang="ca-ES" sz="600" b="1" i="0" u="none" strike="noStrike" kern="0" cap="all" spc="0" normalizeH="0" baseline="0" err="1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asistencial</a:t>
              </a:r>
              <a:r>
                <a:rPr kumimoji="0" lang="ca-ES" sz="6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i les</a:t>
              </a:r>
              <a:r>
                <a:rPr kumimoji="0" lang="ca-ES" sz="600" b="1" i="0" u="none" strike="noStrike" kern="0" cap="all" spc="0" normalizeH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relacions entre àmbits</a:t>
              </a:r>
              <a:endParaRPr kumimoji="0" lang="ca-ES" sz="600" b="1" i="0" u="none" strike="noStrike" kern="0" cap="all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7 Rectángulo redondeado"/>
            <p:cNvSpPr/>
            <p:nvPr/>
          </p:nvSpPr>
          <p:spPr>
            <a:xfrm>
              <a:off x="2449328" y="4419063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ca-ES" sz="600" b="1" kern="0" cap="all">
                  <a:latin typeface="+mj-lt"/>
                </a:rPr>
                <a:t>PROMOCIONAR L’Autonomia i prestigi </a:t>
              </a:r>
              <a:r>
                <a:rPr lang="ca-ES" sz="600" b="1" kern="0" cap="all" err="1">
                  <a:latin typeface="+mj-lt"/>
                </a:rPr>
                <a:t>professionalS</a:t>
              </a:r>
              <a:endParaRPr lang="ca-ES" sz="600" b="1" kern="0" cap="all">
                <a:latin typeface="+mj-lt"/>
              </a:endParaRPr>
            </a:p>
          </p:txBody>
        </p:sp>
        <p:sp>
          <p:nvSpPr>
            <p:cNvPr id="11" name="8 Rectángulo redondeado"/>
            <p:cNvSpPr/>
            <p:nvPr/>
          </p:nvSpPr>
          <p:spPr>
            <a:xfrm>
              <a:off x="2453255" y="3547714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6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Incorporar</a:t>
              </a:r>
              <a:r>
                <a:rPr kumimoji="0" lang="ca-ES" sz="600" b="1" i="0" u="none" strike="noStrike" kern="0" cap="all" spc="0" normalizeH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nous rols i noves competències professionals</a:t>
              </a:r>
              <a:endParaRPr kumimoji="0" lang="ca-ES" sz="600" b="1" i="0" u="none" strike="noStrike" kern="0" cap="all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12 Rectángulo redondeado"/>
            <p:cNvSpPr/>
            <p:nvPr/>
          </p:nvSpPr>
          <p:spPr>
            <a:xfrm>
              <a:off x="2503023" y="6054613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600" b="1" i="0" u="none" strike="noStrike" kern="0" cap="all" spc="0" normalizeH="0" baseline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Optimitzar</a:t>
              </a:r>
              <a:r>
                <a:rPr kumimoji="0" lang="ca-ES" sz="600" b="1" i="0" u="none" strike="noStrike" kern="0" cap="all" spc="0" normalizeH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 la gestió de la demanda</a:t>
              </a:r>
              <a:endParaRPr kumimoji="0" lang="ca-ES" sz="600" b="1" i="0" u="none" strike="noStrike" kern="0" cap="all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13 Rectángulo redondeado"/>
            <p:cNvSpPr/>
            <p:nvPr/>
          </p:nvSpPr>
          <p:spPr>
            <a:xfrm>
              <a:off x="2484824" y="2690871"/>
              <a:ext cx="8069047" cy="496841"/>
            </a:xfrm>
            <a:prstGeom prst="roundRect">
              <a:avLst/>
            </a:prstGeom>
            <a:solidFill>
              <a:srgbClr val="CCE3F5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ca-ES" sz="600" b="1" kern="0" cap="all">
                  <a:latin typeface="+mj-lt"/>
                </a:rPr>
                <a:t>Reforçar la </a:t>
              </a:r>
              <a:r>
                <a:rPr lang="ca-ES" sz="600" b="1" kern="0" cap="all" err="1">
                  <a:latin typeface="+mj-lt"/>
                </a:rPr>
                <a:t>Desmedicalització</a:t>
              </a:r>
              <a:r>
                <a:rPr lang="ca-ES" sz="600" b="1" kern="0" cap="all">
                  <a:latin typeface="+mj-lt"/>
                </a:rPr>
                <a:t> i la Prevenció quaternària</a:t>
              </a:r>
            </a:p>
          </p:txBody>
        </p:sp>
        <p:sp>
          <p:nvSpPr>
            <p:cNvPr id="14" name="Google Shape;455;p40"/>
            <p:cNvSpPr/>
            <p:nvPr/>
          </p:nvSpPr>
          <p:spPr>
            <a:xfrm>
              <a:off x="1641425" y="1878626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rgbClr val="007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600" b="1">
                  <a:latin typeface="+mj-lt"/>
                </a:rPr>
                <a:t>1</a:t>
              </a:r>
            </a:p>
          </p:txBody>
        </p:sp>
        <p:sp>
          <p:nvSpPr>
            <p:cNvPr id="15" name="Google Shape;455;p40"/>
            <p:cNvSpPr/>
            <p:nvPr/>
          </p:nvSpPr>
          <p:spPr>
            <a:xfrm>
              <a:off x="1641425" y="2726442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600" b="1">
                  <a:latin typeface="+mj-lt"/>
                </a:rPr>
                <a:t>2</a:t>
              </a:r>
            </a:p>
          </p:txBody>
        </p:sp>
        <p:sp>
          <p:nvSpPr>
            <p:cNvPr id="16" name="Google Shape;455;p40"/>
            <p:cNvSpPr/>
            <p:nvPr/>
          </p:nvSpPr>
          <p:spPr>
            <a:xfrm>
              <a:off x="1641427" y="3574259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600" b="1">
                  <a:latin typeface="+mj-lt"/>
                </a:rPr>
                <a:t>3</a:t>
              </a:r>
            </a:p>
          </p:txBody>
        </p:sp>
        <p:sp>
          <p:nvSpPr>
            <p:cNvPr id="17" name="Google Shape;455;p40"/>
            <p:cNvSpPr/>
            <p:nvPr/>
          </p:nvSpPr>
          <p:spPr>
            <a:xfrm>
              <a:off x="1641427" y="4444320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600" b="1">
                  <a:latin typeface="+mj-lt"/>
                </a:rPr>
                <a:t>4</a:t>
              </a:r>
            </a:p>
          </p:txBody>
        </p:sp>
        <p:sp>
          <p:nvSpPr>
            <p:cNvPr id="18" name="Google Shape;455;p40"/>
            <p:cNvSpPr/>
            <p:nvPr/>
          </p:nvSpPr>
          <p:spPr>
            <a:xfrm>
              <a:off x="1641426" y="5311244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600" b="1">
                  <a:latin typeface="+mj-lt"/>
                </a:rPr>
                <a:t>5</a:t>
              </a:r>
            </a:p>
          </p:txBody>
        </p:sp>
        <p:sp>
          <p:nvSpPr>
            <p:cNvPr id="19" name="Google Shape;455;p40"/>
            <p:cNvSpPr/>
            <p:nvPr/>
          </p:nvSpPr>
          <p:spPr>
            <a:xfrm>
              <a:off x="1641426" y="6079870"/>
              <a:ext cx="446325" cy="446325"/>
            </a:xfrm>
            <a:prstGeom prst="teardrop">
              <a:avLst>
                <a:gd name="adj" fmla="val 10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S" sz="600" b="1">
                  <a:latin typeface="+mj-lt"/>
                </a:rPr>
                <a:t>6</a:t>
              </a:r>
            </a:p>
          </p:txBody>
        </p:sp>
      </p:grpSp>
      <p:graphicFrame>
        <p:nvGraphicFramePr>
          <p:cNvPr id="33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3324"/>
              </p:ext>
            </p:extLst>
          </p:nvPr>
        </p:nvGraphicFramePr>
        <p:xfrm>
          <a:off x="4130344" y="1898835"/>
          <a:ext cx="4446949" cy="4587418"/>
        </p:xfrm>
        <a:graphic>
          <a:graphicData uri="http://schemas.openxmlformats.org/drawingml/2006/table">
            <a:tbl>
              <a:tblPr firstRow="1" bandRow="1"/>
              <a:tblGrid>
                <a:gridCol w="444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200" b="0" u="none" strike="noStrike" baseline="0">
                          <a:effectLst/>
                          <a:latin typeface="+mj-lt"/>
                        </a:rPr>
                        <a:t>Reforçar l’activitat comunitària i d</a:t>
                      </a:r>
                      <a:r>
                        <a:rPr lang="ca-ES" sz="1200" b="0" u="none" strike="noStrike">
                          <a:effectLst/>
                          <a:latin typeface="+mj-lt"/>
                        </a:rPr>
                        <a:t>etecció d’actius de salut tots EAP</a:t>
                      </a:r>
                      <a:endParaRPr lang="ca-ES" sz="1200" b="0">
                        <a:latin typeface="+mj-lt"/>
                      </a:endParaRP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12">
                <a:tc>
                  <a:txBody>
                    <a:bodyPr/>
                    <a:lstStyle/>
                    <a:p>
                      <a:r>
                        <a:rPr lang="ca-ES" sz="1200" b="0">
                          <a:latin typeface="+mj-lt"/>
                        </a:rPr>
                        <a:t>La nova cartera de serveis de l’atenció primària i comunitària</a:t>
                      </a: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934620"/>
                  </a:ext>
                </a:extLst>
              </a:tr>
              <a:tr h="293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u="none" strike="noStrike">
                          <a:effectLst/>
                          <a:latin typeface="+mj-lt"/>
                        </a:rPr>
                        <a:t>Aplicar i ampliar instrucció </a:t>
                      </a:r>
                      <a:r>
                        <a:rPr lang="ca-ES" sz="1200" b="0" u="none" strike="noStrike" err="1">
                          <a:effectLst/>
                          <a:latin typeface="+mj-lt"/>
                        </a:rPr>
                        <a:t>desburocratització</a:t>
                      </a:r>
                      <a:r>
                        <a:rPr lang="ca-ES" sz="1200" b="0" u="none" strike="noStrike">
                          <a:effectLst/>
                          <a:latin typeface="+mj-lt"/>
                        </a:rPr>
                        <a:t> </a:t>
                      </a:r>
                      <a:endParaRPr lang="ca-ES" sz="1200" b="0">
                        <a:latin typeface="+mj-lt"/>
                      </a:endParaRP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baseline="0">
                          <a:latin typeface="+mj-lt"/>
                        </a:rPr>
                        <a:t>Pla de Salut 21/25 amb visió marcadament </a:t>
                      </a:r>
                      <a:r>
                        <a:rPr lang="ca-ES" sz="1200" b="0" baseline="0" err="1">
                          <a:latin typeface="+mj-lt"/>
                        </a:rPr>
                        <a:t>salutogènica</a:t>
                      </a:r>
                      <a:endParaRPr lang="ca-ES" sz="1200" b="0">
                        <a:latin typeface="+mj-lt"/>
                      </a:endParaRP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200" b="0">
                          <a:latin typeface="+mj-lt"/>
                        </a:rPr>
                        <a:t>Model d’atenció sanitària</a:t>
                      </a:r>
                      <a:r>
                        <a:rPr lang="ca-ES" sz="1200" b="0" baseline="0">
                          <a:latin typeface="+mj-lt"/>
                        </a:rPr>
                        <a:t> a residències de gent gran</a:t>
                      </a:r>
                      <a:endParaRPr lang="ca-ES" sz="1200" b="0">
                        <a:latin typeface="+mj-lt"/>
                      </a:endParaRP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Implantar</a:t>
                      </a:r>
                      <a:r>
                        <a:rPr lang="es-ES" sz="1200" b="0" u="none" strike="noStrike" baseline="0">
                          <a:effectLst/>
                          <a:latin typeface="+mj-lt"/>
                        </a:rPr>
                        <a:t> </a:t>
                      </a:r>
                      <a:r>
                        <a:rPr lang="es-ES" sz="1200" b="0" u="none" strike="noStrike" baseline="0" err="1">
                          <a:effectLst/>
                          <a:latin typeface="+mj-lt"/>
                        </a:rPr>
                        <a:t>els</a:t>
                      </a:r>
                      <a:r>
                        <a:rPr lang="es-ES" sz="1200" b="0" u="none" strike="noStrike" baseline="0">
                          <a:effectLst/>
                          <a:latin typeface="+mj-lt"/>
                        </a:rPr>
                        <a:t> programes de RBEC, DN, FisioAPiC i </a:t>
                      </a:r>
                      <a:r>
                        <a:rPr lang="es-ES" sz="1200" b="0" u="none" strike="noStrike" baseline="0" err="1">
                          <a:effectLst/>
                          <a:latin typeface="+mj-lt"/>
                        </a:rPr>
                        <a:t>Higienistes</a:t>
                      </a:r>
                      <a:r>
                        <a:rPr lang="es-ES" sz="1200" b="0" u="none" strike="noStrike" baseline="0">
                          <a:effectLst/>
                          <a:latin typeface="+mj-lt"/>
                        </a:rPr>
                        <a:t> </a:t>
                      </a:r>
                      <a:r>
                        <a:rPr lang="es-ES" sz="1200" b="0" u="none" strike="noStrike" baseline="0" err="1">
                          <a:effectLst/>
                          <a:latin typeface="+mj-lt"/>
                        </a:rPr>
                        <a:t>dentals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055387"/>
                  </a:ext>
                </a:extLst>
              </a:tr>
              <a:tr h="293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200" b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Reforçar </a:t>
                      </a:r>
                      <a:r>
                        <a:rPr lang="pt-BR" sz="1200" b="0" u="none" strike="noStrike" kern="1200" baseline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</a:t>
                      </a:r>
                      <a:r>
                        <a:rPr lang="pt-BR" sz="1200" b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figura de </a:t>
                      </a:r>
                      <a:r>
                        <a:rPr lang="pt-BR" sz="1200" b="0" u="none" strike="noStrike" kern="1200" baseline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l’administratiu</a:t>
                      </a:r>
                      <a:r>
                        <a:rPr lang="pt-BR" sz="1200" b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gestor de </a:t>
                      </a:r>
                      <a:r>
                        <a:rPr lang="pt-BR" sz="1200" b="0" u="none" strike="noStrike" kern="1200" baseline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salut</a:t>
                      </a:r>
                      <a:endParaRPr lang="pt-BR" sz="1200" b="0" u="none" strike="noStrike" kern="1200" baseline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200" b="0">
                          <a:latin typeface="+mj-lt"/>
                        </a:rPr>
                        <a:t>Campanya de comunicació a la ciutadania</a:t>
                      </a: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>
                          <a:latin typeface="+mj-lt"/>
                        </a:rPr>
                        <a:t>Participar en el </a:t>
                      </a:r>
                      <a:r>
                        <a:rPr lang="es-ES" sz="1200" b="0" err="1">
                          <a:latin typeface="+mj-lt"/>
                        </a:rPr>
                        <a:t>desenvolupament</a:t>
                      </a:r>
                      <a:r>
                        <a:rPr lang="es-ES" sz="1200" b="0">
                          <a:latin typeface="+mj-lt"/>
                        </a:rPr>
                        <a:t> del </a:t>
                      </a:r>
                      <a:r>
                        <a:rPr lang="es-ES" sz="1200" b="0" err="1">
                          <a:latin typeface="+mj-lt"/>
                        </a:rPr>
                        <a:t>nou</a:t>
                      </a:r>
                      <a:r>
                        <a:rPr lang="es-ES" sz="1200" b="0">
                          <a:latin typeface="+mj-lt"/>
                        </a:rPr>
                        <a:t> historial </a:t>
                      </a:r>
                      <a:r>
                        <a:rPr lang="es-ES" sz="1200" b="0" err="1">
                          <a:latin typeface="+mj-lt"/>
                        </a:rPr>
                        <a:t>electrònic</a:t>
                      </a:r>
                      <a:r>
                        <a:rPr lang="es-ES" sz="1200" b="0">
                          <a:latin typeface="+mj-lt"/>
                        </a:rPr>
                        <a:t> de </a:t>
                      </a:r>
                      <a:r>
                        <a:rPr lang="es-ES" sz="1200" b="0" err="1">
                          <a:latin typeface="+mj-lt"/>
                        </a:rPr>
                        <a:t>salut</a:t>
                      </a:r>
                      <a:r>
                        <a:rPr lang="es-ES" sz="1200" b="0">
                          <a:latin typeface="+mj-lt"/>
                        </a:rPr>
                        <a:t> (HES)</a:t>
                      </a:r>
                      <a:endParaRPr lang="ca-ES" sz="1200" b="0">
                        <a:latin typeface="+mj-lt"/>
                      </a:endParaRP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2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Relacions</a:t>
                      </a:r>
                      <a:r>
                        <a:rPr lang="es-ES" sz="12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entre APiC</a:t>
                      </a:r>
                      <a:r>
                        <a:rPr lang="es-ES" sz="1200" b="0" i="0" kern="1200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 AEH</a:t>
                      </a:r>
                      <a:endParaRPr lang="es-ES" sz="1200" b="0" i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baseline="0">
                          <a:latin typeface="+mj-lt"/>
                        </a:rPr>
                        <a:t>Definir el model de fluxos directes de l’atenció primària i comunitària a l’atenció sociosanitària</a:t>
                      </a:r>
                      <a:endParaRPr lang="ca-ES" sz="1200" b="0">
                        <a:latin typeface="+mj-lt"/>
                      </a:endParaRP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12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Implementar la programació per motius als EAP</a:t>
                      </a: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2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Generalitzar</a:t>
                      </a:r>
                      <a:r>
                        <a:rPr lang="es-ES" sz="12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el </a:t>
                      </a:r>
                      <a:r>
                        <a:rPr lang="es-ES" sz="12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model</a:t>
                      </a:r>
                      <a:r>
                        <a:rPr lang="es-ES" sz="12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12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gestió</a:t>
                      </a:r>
                      <a:r>
                        <a:rPr lang="es-ES" sz="12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infermera</a:t>
                      </a:r>
                      <a:r>
                        <a:rPr lang="es-ES" sz="12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 la demanda (GID)</a:t>
                      </a:r>
                    </a:p>
                  </a:txBody>
                  <a:tcPr marL="65615" marR="65615" marT="32807" marB="32807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4" name="Google Shape;455;p40"/>
          <p:cNvSpPr/>
          <p:nvPr/>
        </p:nvSpPr>
        <p:spPr>
          <a:xfrm>
            <a:off x="3722660" y="1898835"/>
            <a:ext cx="341776" cy="362777"/>
          </a:xfrm>
          <a:prstGeom prst="teardrop">
            <a:avLst>
              <a:gd name="adj" fmla="val 100000"/>
            </a:avLst>
          </a:prstGeom>
          <a:solidFill>
            <a:srgbClr val="0072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200" b="1">
                <a:latin typeface="+mj-lt"/>
              </a:rPr>
              <a:t>1</a:t>
            </a:r>
          </a:p>
        </p:txBody>
      </p:sp>
      <p:sp>
        <p:nvSpPr>
          <p:cNvPr id="35" name="Google Shape;455;p40"/>
          <p:cNvSpPr/>
          <p:nvPr/>
        </p:nvSpPr>
        <p:spPr>
          <a:xfrm>
            <a:off x="3722660" y="2651111"/>
            <a:ext cx="341776" cy="362777"/>
          </a:xfrm>
          <a:prstGeom prst="teardrop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200" b="1">
                <a:latin typeface="+mj-lt"/>
              </a:rPr>
              <a:t>2</a:t>
            </a:r>
          </a:p>
        </p:txBody>
      </p:sp>
      <p:sp>
        <p:nvSpPr>
          <p:cNvPr id="36" name="Google Shape;455;p40"/>
          <p:cNvSpPr/>
          <p:nvPr/>
        </p:nvSpPr>
        <p:spPr>
          <a:xfrm>
            <a:off x="3723501" y="3314823"/>
            <a:ext cx="341776" cy="362777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200" b="1">
                <a:latin typeface="+mj-lt"/>
              </a:rPr>
              <a:t>3</a:t>
            </a:r>
          </a:p>
        </p:txBody>
      </p:sp>
      <p:sp>
        <p:nvSpPr>
          <p:cNvPr id="37" name="Google Shape;455;p40"/>
          <p:cNvSpPr/>
          <p:nvPr/>
        </p:nvSpPr>
        <p:spPr>
          <a:xfrm>
            <a:off x="3722660" y="4394822"/>
            <a:ext cx="341776" cy="362777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200" b="1">
                <a:latin typeface="+mj-lt"/>
              </a:rPr>
              <a:t>4</a:t>
            </a:r>
          </a:p>
        </p:txBody>
      </p:sp>
      <p:sp>
        <p:nvSpPr>
          <p:cNvPr id="38" name="Google Shape;455;p40"/>
          <p:cNvSpPr/>
          <p:nvPr/>
        </p:nvSpPr>
        <p:spPr>
          <a:xfrm>
            <a:off x="3722660" y="5113118"/>
            <a:ext cx="341776" cy="362777"/>
          </a:xfrm>
          <a:prstGeom prst="teardrop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200" b="1">
                <a:latin typeface="+mj-lt"/>
              </a:rPr>
              <a:t>5</a:t>
            </a:r>
          </a:p>
        </p:txBody>
      </p:sp>
      <p:sp>
        <p:nvSpPr>
          <p:cNvPr id="39" name="Google Shape;455;p40"/>
          <p:cNvSpPr/>
          <p:nvPr/>
        </p:nvSpPr>
        <p:spPr>
          <a:xfrm>
            <a:off x="3722660" y="6045092"/>
            <a:ext cx="341776" cy="362777"/>
          </a:xfrm>
          <a:prstGeom prst="teardrop">
            <a:avLst>
              <a:gd name="adj" fmla="val 10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200" b="1"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5974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">
            <a:extLst>
              <a:ext uri="{FF2B5EF4-FFF2-40B4-BE49-F238E27FC236}">
                <a16:creationId xmlns:a16="http://schemas.microsoft.com/office/drawing/2014/main" id="{00949B7E-BA25-4050-87FB-8924AEE3F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ca-ES">
                <a:ea typeface="ＭＳ Ｐゴシック" panose="020B0600070205080204" pitchFamily="34" charset="-128"/>
              </a:rPr>
              <a:t>6. Cartera de </a:t>
            </a:r>
            <a:r>
              <a:rPr lang="es-ES_tradnl" altLang="ca-ES" err="1">
                <a:ea typeface="ＭＳ Ｐゴシック" panose="020B0600070205080204" pitchFamily="34" charset="-128"/>
              </a:rPr>
              <a:t>serveis</a:t>
            </a:r>
            <a:r>
              <a:rPr lang="es-ES_tradnl" altLang="ca-ES">
                <a:ea typeface="ＭＳ Ｐゴシック" panose="020B0600070205080204" pitchFamily="34" charset="-128"/>
              </a:rPr>
              <a:t> de </a:t>
            </a:r>
            <a:r>
              <a:rPr lang="es-ES_tradnl" altLang="ca-ES" err="1">
                <a:ea typeface="ＭＳ Ｐゴシック" panose="020B0600070205080204" pitchFamily="34" charset="-128"/>
              </a:rPr>
              <a:t>l’APiC</a:t>
            </a:r>
            <a:endParaRPr lang="es-ES_tradnl" altLang="ca-ES">
              <a:ea typeface="ＭＳ Ｐゴシック" panose="020B0600070205080204" pitchFamily="34" charset="-128"/>
            </a:endParaRPr>
          </a:p>
        </p:txBody>
      </p:sp>
      <p:sp>
        <p:nvSpPr>
          <p:cNvPr id="7174" name="Contenidor de número de diapositiva 4">
            <a:extLst>
              <a:ext uri="{FF2B5EF4-FFF2-40B4-BE49-F238E27FC236}">
                <a16:creationId xmlns:a16="http://schemas.microsoft.com/office/drawing/2014/main" id="{BDD1A698-31D5-430E-BFB8-F7C0E247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567BD3-D758-4862-B47C-B596AE242EF4}" type="slidenum">
              <a:rPr lang="ca-ES" altLang="ca-ES" sz="1400" b="0"/>
              <a:pPr eaLnBrk="1" hangingPunct="1"/>
              <a:t>8</a:t>
            </a:fld>
            <a:endParaRPr lang="ca-ES" altLang="ca-ES" sz="1400" b="0"/>
          </a:p>
        </p:txBody>
      </p:sp>
      <p:graphicFrame>
        <p:nvGraphicFramePr>
          <p:cNvPr id="7" name="Diagrama 17">
            <a:extLst>
              <a:ext uri="{FF2B5EF4-FFF2-40B4-BE49-F238E27FC236}">
                <a16:creationId xmlns:a16="http://schemas.microsoft.com/office/drawing/2014/main" id="{C248B997-C182-4D70-B554-43AE0CF4A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432008"/>
              </p:ext>
            </p:extLst>
          </p:nvPr>
        </p:nvGraphicFramePr>
        <p:xfrm>
          <a:off x="458876" y="2057846"/>
          <a:ext cx="8221485" cy="408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tge 4" descr="Imatge que conté text&#10;&#10;Descripció generada automàticament">
            <a:extLst>
              <a:ext uri="{FF2B5EF4-FFF2-40B4-BE49-F238E27FC236}">
                <a16:creationId xmlns:a16="http://schemas.microsoft.com/office/drawing/2014/main" id="{602C4344-8015-F2F7-BCA2-1BFB403D8E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682"/>
          <a:stretch/>
        </p:blipFill>
        <p:spPr>
          <a:xfrm>
            <a:off x="7255982" y="1043824"/>
            <a:ext cx="1633636" cy="2415951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67633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BD8FCC8D-50C8-42F0-9E8D-DBAB0E0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B1F55F-1F8F-4EA4-B2BE-86D00EF5B199}" type="slidenum">
              <a:rPr lang="ca-ES" altLang="ca-ES" sz="1400" b="0"/>
              <a:pPr eaLnBrk="1" hangingPunct="1"/>
              <a:t>9</a:t>
            </a:fld>
            <a:endParaRPr lang="ca-ES" altLang="ca-ES" sz="14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5648F-D338-43A3-82AD-A36C2A3AFBD4}"/>
              </a:ext>
            </a:extLst>
          </p:cNvPr>
          <p:cNvSpPr/>
          <p:nvPr/>
        </p:nvSpPr>
        <p:spPr>
          <a:xfrm>
            <a:off x="-240879" y="3176600"/>
            <a:ext cx="9647346" cy="1342237"/>
          </a:xfrm>
          <a:prstGeom prst="rect">
            <a:avLst/>
          </a:prstGeom>
          <a:solidFill>
            <a:srgbClr val="78B3DF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34668" y="3250352"/>
            <a:ext cx="7772400" cy="616823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b="1"/>
              <a:t>Nous perfils professionals</a:t>
            </a: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2169813"/>
            <a:ext cx="2830752" cy="1007261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15" y="2339014"/>
            <a:ext cx="1204285" cy="1275061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8" y="4154192"/>
            <a:ext cx="1306565" cy="1027414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5" y="2094889"/>
            <a:ext cx="1396534" cy="1396534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32" y="4210538"/>
            <a:ext cx="1411848" cy="1411848"/>
          </a:xfrm>
          <a:prstGeom prst="rect">
            <a:avLst/>
          </a:prstGeom>
        </p:spPr>
      </p:pic>
      <p:grpSp>
        <p:nvGrpSpPr>
          <p:cNvPr id="13" name="Agrupa 12"/>
          <p:cNvGrpSpPr/>
          <p:nvPr/>
        </p:nvGrpSpPr>
        <p:grpSpPr>
          <a:xfrm>
            <a:off x="7077253" y="4258310"/>
            <a:ext cx="926326" cy="2011310"/>
            <a:chOff x="7282649" y="4284243"/>
            <a:chExt cx="926326" cy="2011310"/>
          </a:xfrm>
        </p:grpSpPr>
        <p:pic>
          <p:nvPicPr>
            <p:cNvPr id="14" name="Imatg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249" y="4284243"/>
              <a:ext cx="776726" cy="2011310"/>
            </a:xfrm>
            <a:prstGeom prst="rect">
              <a:avLst/>
            </a:prstGeom>
          </p:spPr>
        </p:pic>
        <p:pic>
          <p:nvPicPr>
            <p:cNvPr id="15" name="Gràfic 7" descr="Dental Care with solid fill">
              <a:extLst>
                <a:ext uri="{FF2B5EF4-FFF2-40B4-BE49-F238E27FC236}">
                  <a16:creationId xmlns:a16="http://schemas.microsoft.com/office/drawing/2014/main" id="{FB4A61B7-86C8-4A86-B7D6-E6EE3AF2A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82649" y="4325769"/>
              <a:ext cx="324183" cy="324183"/>
            </a:xfrm>
            <a:prstGeom prst="rect">
              <a:avLst/>
            </a:prstGeom>
          </p:spPr>
        </p:pic>
      </p:grpSp>
      <p:sp>
        <p:nvSpPr>
          <p:cNvPr id="16" name="8 Rectángulo redondeado"/>
          <p:cNvSpPr/>
          <p:nvPr/>
        </p:nvSpPr>
        <p:spPr>
          <a:xfrm>
            <a:off x="2485812" y="852225"/>
            <a:ext cx="5337599" cy="453483"/>
          </a:xfrm>
          <a:prstGeom prst="roundRect">
            <a:avLst/>
          </a:prstGeom>
          <a:solidFill>
            <a:srgbClr val="CCE3F5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all" spc="0" normalizeH="0" baseline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Incorporar</a:t>
            </a:r>
            <a:r>
              <a:rPr kumimoji="0" lang="ca-ES" sz="1400" b="1" i="0" u="none" strike="noStrike" kern="0" cap="all" spc="0" normalizeH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nous rols i noves competències professionals</a:t>
            </a:r>
            <a:endParaRPr kumimoji="0" lang="ca-ES" sz="1400" b="1" i="0" u="none" strike="noStrike" kern="0" cap="all" spc="0" normalizeH="0" baseline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Google Shape;455;p40"/>
          <p:cNvSpPr/>
          <p:nvPr/>
        </p:nvSpPr>
        <p:spPr>
          <a:xfrm>
            <a:off x="1891863" y="861996"/>
            <a:ext cx="373133" cy="446325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200" b="1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28862" y="3740872"/>
            <a:ext cx="5307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/>
              <a:t>Per </a:t>
            </a:r>
            <a:r>
              <a:rPr lang="ca-ES" sz="2000"/>
              <a:t>reforçar l’atenció comunitària</a:t>
            </a:r>
            <a:r>
              <a:rPr lang="es-ES" sz="2000"/>
              <a:t> a </a:t>
            </a:r>
            <a:r>
              <a:rPr lang="es-ES" sz="2000" err="1"/>
              <a:t>l’APiC</a:t>
            </a:r>
            <a:endParaRPr lang="es-ES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cio_departament">
  <a:themeElements>
    <a:clrScheme name="presentacio_departamen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presentacio_departa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5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54" charset="0"/>
          </a:defRPr>
        </a:defPPr>
      </a:lstStyle>
    </a:lnDef>
  </a:objectDefaults>
  <a:extraClrSchemeLst>
    <a:extraClrScheme>
      <a:clrScheme name="presentacio_departa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8A002D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C8C81BDD82E44821AE51E933C46B0" ma:contentTypeVersion="10" ma:contentTypeDescription="Crea un document nou" ma:contentTypeScope="" ma:versionID="35e58a01dddf2f076464fee2034171f6">
  <xsd:schema xmlns:xsd="http://www.w3.org/2001/XMLSchema" xmlns:xs="http://www.w3.org/2001/XMLSchema" xmlns:p="http://schemas.microsoft.com/office/2006/metadata/properties" xmlns:ns2="7a5ed9f2-f8f7-4364-b7cd-6e5fcb6e2a0f" xmlns:ns3="9b6b4cc5-b2fb-4b12-bd28-dbbb4c193fdb" targetNamespace="http://schemas.microsoft.com/office/2006/metadata/properties" ma:root="true" ma:fieldsID="12ac10cc944b38fabe73b37cf81c99f5" ns2:_="" ns3:_="">
    <xsd:import namespace="7a5ed9f2-f8f7-4364-b7cd-6e5fcb6e2a0f"/>
    <xsd:import namespace="9b6b4cc5-b2fb-4b12-bd28-dbbb4c193f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ed9f2-f8f7-4364-b7cd-6e5fcb6e2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b4cc5-b2fb-4b12-bd28-dbbb4c193f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9f301ca-38a1-4ba1-96ba-d378e2579a81}" ma:internalName="TaxCatchAll" ma:showField="CatchAllData" ma:web="9b6b4cc5-b2fb-4b12-bd28-dbbb4c193f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5ed9f2-f8f7-4364-b7cd-6e5fcb6e2a0f">
      <Terms xmlns="http://schemas.microsoft.com/office/infopath/2007/PartnerControls"/>
    </lcf76f155ced4ddcb4097134ff3c332f>
    <TaxCatchAll xmlns="9b6b4cc5-b2fb-4b12-bd28-dbbb4c193fdb" xsi:nil="true"/>
  </documentManagement>
</p:properties>
</file>

<file path=customXml/itemProps1.xml><?xml version="1.0" encoding="utf-8"?>
<ds:datastoreItem xmlns:ds="http://schemas.openxmlformats.org/officeDocument/2006/customXml" ds:itemID="{0DF88B8C-C607-4162-B5B0-5407CC94D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6B5959-03DA-4F79-9F66-9580CBF9230A}">
  <ds:schemaRefs>
    <ds:schemaRef ds:uri="7a5ed9f2-f8f7-4364-b7cd-6e5fcb6e2a0f"/>
    <ds:schemaRef ds:uri="9b6b4cc5-b2fb-4b12-bd28-dbbb4c193f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4865A1-2FFA-4DF1-A72D-B6F9A363E22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A680E3B-0724-40D5-AD6A-2D38D64EDE0A}">
  <ds:schemaRefs>
    <ds:schemaRef ds:uri="7a5ed9f2-f8f7-4364-b7cd-6e5fcb6e2a0f"/>
    <ds:schemaRef ds:uri="90a937bc-aa2c-4a6c-b2ef-13ca22a29e87"/>
    <ds:schemaRef ds:uri="9b6b4cc5-b2fb-4b12-bd28-dbbb4c193fdb"/>
    <ds:schemaRef ds:uri="d58594e5-26a9-4422-980a-a2a5086bb0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20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presentacio_departament</vt:lpstr>
      <vt:lpstr>1. Què entenem per Direcció Estratègica</vt:lpstr>
      <vt:lpstr>Planificació Estratègica d’Atenció Primària i Comunitària</vt:lpstr>
      <vt:lpstr>Objectius</vt:lpstr>
      <vt:lpstr>3. Aprofitar la feina feta</vt:lpstr>
      <vt:lpstr>4. Decàleg de principis de l’Atenció Primària</vt:lpstr>
      <vt:lpstr>5. Línies estratègiques i accions prioritzades </vt:lpstr>
      <vt:lpstr>5. Línies estratègiques i accions prioritzades </vt:lpstr>
      <vt:lpstr>6. Cartera de serveis de l’APiC</vt:lpstr>
      <vt:lpstr>PowerPoint Presentation</vt:lpstr>
      <vt:lpstr>Referents de benestar emocional comunitari (RBEC)</vt:lpstr>
      <vt:lpstr>Dietistes nutricionistes (DN)</vt:lpstr>
      <vt:lpstr>Fisioterapeuta AP</vt:lpstr>
      <vt:lpstr>Higienistes dentals</vt:lpstr>
      <vt:lpstr>7. Projectes immediats</vt:lpstr>
      <vt:lpstr>8. Pla de millora de l’accessibilitat de la ciutadania a l’atenció sanitària (I)</vt:lpstr>
      <vt:lpstr>8. Pla de millora de l’accessibilitat de la ciutadania a l’atenció sanitària (II)</vt:lpstr>
      <vt:lpstr>8. Pla de millora de l’accessibilitat de la ciutadania a l’atenció sanitària (III)</vt:lpstr>
      <vt:lpstr>8. Pla de millora de l’accessibilitat de la ciutadania a l’atenció sanitària (IV)</vt:lpstr>
      <vt:lpstr>Idees clau</vt:lpstr>
      <vt:lpstr>PowerPoint Presentation</vt:lpstr>
    </vt:vector>
  </TitlesOfParts>
  <Company>argus disseny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 de Salut</dc:title>
  <dc:creator>argus disseny</dc:creator>
  <cp:revision>1</cp:revision>
  <dcterms:created xsi:type="dcterms:W3CDTF">2009-01-27T13:55:52Z</dcterms:created>
  <dcterms:modified xsi:type="dcterms:W3CDTF">2023-03-07T15:16:24Z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cio">
    <vt:lpwstr>30</vt:lpwstr>
  </property>
  <property fmtid="{D5CDD505-2E9C-101B-9397-08002B2CF9AE}" pid="3" name="Agrupacio">
    <vt:lpwstr/>
  </property>
  <property fmtid="{D5CDD505-2E9C-101B-9397-08002B2CF9AE}" pid="4" name="Actiu">
    <vt:bool>true</vt:bool>
  </property>
  <property fmtid="{D5CDD505-2E9C-101B-9397-08002B2CF9AE}" pid="5" name="Extern">
    <vt:lpwstr>No</vt:lpwstr>
  </property>
  <property fmtid="{D5CDD505-2E9C-101B-9397-08002B2CF9AE}" pid="6" name="URL">
    <vt:lpwstr/>
  </property>
  <property fmtid="{D5CDD505-2E9C-101B-9397-08002B2CF9AE}" pid="7" name="SubSeccio">
    <vt:lpwstr>84</vt:lpwstr>
  </property>
  <property fmtid="{D5CDD505-2E9C-101B-9397-08002B2CF9AE}" pid="8" name="Agrupacio2">
    <vt:lpwstr/>
  </property>
  <property fmtid="{D5CDD505-2E9C-101B-9397-08002B2CF9AE}" pid="9" name="ContentTypeId">
    <vt:lpwstr>0x01010040EC8C81BDD82E44821AE51E933C46B0</vt:lpwstr>
  </property>
  <property fmtid="{D5CDD505-2E9C-101B-9397-08002B2CF9AE}" pid="10" name="MediaServiceImageTags">
    <vt:lpwstr/>
  </property>
</Properties>
</file>