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8.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69.xml" ContentType="application/vnd.openxmlformats-officedocument.presentationml.tags+xml"/>
  <Override PartName="/ppt/notesSlides/notesSlide23.xml" ContentType="application/vnd.openxmlformats-officedocument.presentationml.notesSlide+xml"/>
  <Override PartName="/ppt/tags/tag70.xml" ContentType="application/vnd.openxmlformats-officedocument.presentationml.tags+xml"/>
  <Override PartName="/ppt/notesSlides/notesSlide2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tags/tag71.xml" ContentType="application/vnd.openxmlformats-officedocument.presentationml.tags+xml"/>
  <Override PartName="/ppt/notesSlides/notesSlide2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tags/tag72.xml" ContentType="application/vnd.openxmlformats-officedocument.presentationml.tags+xml"/>
  <Override PartName="/ppt/notesSlides/notesSlide2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24" r:id="rId4"/>
    <p:sldMasterId id="2147484605" r:id="rId5"/>
    <p:sldMasterId id="2147484618" r:id="rId6"/>
    <p:sldMasterId id="2147484624" r:id="rId7"/>
    <p:sldMasterId id="2147484630" r:id="rId8"/>
    <p:sldMasterId id="2147484636" r:id="rId9"/>
    <p:sldMasterId id="2147484642" r:id="rId10"/>
  </p:sldMasterIdLst>
  <p:notesMasterIdLst>
    <p:notesMasterId r:id="rId81"/>
  </p:notesMasterIdLst>
  <p:sldIdLst>
    <p:sldId id="1238" r:id="rId11"/>
    <p:sldId id="1265" r:id="rId12"/>
    <p:sldId id="1291" r:id="rId13"/>
    <p:sldId id="1241" r:id="rId14"/>
    <p:sldId id="1328" r:id="rId15"/>
    <p:sldId id="1391" r:id="rId16"/>
    <p:sldId id="1395" r:id="rId17"/>
    <p:sldId id="1292" r:id="rId18"/>
    <p:sldId id="1294" r:id="rId19"/>
    <p:sldId id="1336" r:id="rId20"/>
    <p:sldId id="1290" r:id="rId21"/>
    <p:sldId id="1295" r:id="rId22"/>
    <p:sldId id="1330" r:id="rId23"/>
    <p:sldId id="1289" r:id="rId24"/>
    <p:sldId id="1333" r:id="rId25"/>
    <p:sldId id="1331" r:id="rId26"/>
    <p:sldId id="1288" r:id="rId27"/>
    <p:sldId id="1389" r:id="rId28"/>
    <p:sldId id="1360" r:id="rId29"/>
    <p:sldId id="1361" r:id="rId30"/>
    <p:sldId id="1387" r:id="rId31"/>
    <p:sldId id="1388" r:id="rId32"/>
    <p:sldId id="1362" r:id="rId33"/>
    <p:sldId id="1385" r:id="rId34"/>
    <p:sldId id="1363" r:id="rId35"/>
    <p:sldId id="1372" r:id="rId36"/>
    <p:sldId id="1364" r:id="rId37"/>
    <p:sldId id="1373" r:id="rId38"/>
    <p:sldId id="1386" r:id="rId39"/>
    <p:sldId id="1390" r:id="rId40"/>
    <p:sldId id="1339" r:id="rId41"/>
    <p:sldId id="1394" r:id="rId42"/>
    <p:sldId id="1393" r:id="rId43"/>
    <p:sldId id="1392" r:id="rId44"/>
    <p:sldId id="1338" r:id="rId45"/>
    <p:sldId id="1377" r:id="rId46"/>
    <p:sldId id="1396" r:id="rId47"/>
    <p:sldId id="1344" r:id="rId48"/>
    <p:sldId id="1345" r:id="rId49"/>
    <p:sldId id="1346" r:id="rId50"/>
    <p:sldId id="1347" r:id="rId51"/>
    <p:sldId id="1348" r:id="rId52"/>
    <p:sldId id="1349" r:id="rId53"/>
    <p:sldId id="1350" r:id="rId54"/>
    <p:sldId id="1351" r:id="rId55"/>
    <p:sldId id="1352" r:id="rId56"/>
    <p:sldId id="1353" r:id="rId57"/>
    <p:sldId id="1354" r:id="rId58"/>
    <p:sldId id="1355" r:id="rId59"/>
    <p:sldId id="1356" r:id="rId60"/>
    <p:sldId id="1357" r:id="rId61"/>
    <p:sldId id="1358" r:id="rId62"/>
    <p:sldId id="1359" r:id="rId63"/>
    <p:sldId id="1326" r:id="rId64"/>
    <p:sldId id="1397" r:id="rId65"/>
    <p:sldId id="1398" r:id="rId66"/>
    <p:sldId id="1399" r:id="rId67"/>
    <p:sldId id="1400" r:id="rId68"/>
    <p:sldId id="1401" r:id="rId69"/>
    <p:sldId id="1402" r:id="rId70"/>
    <p:sldId id="1403" r:id="rId71"/>
    <p:sldId id="1404" r:id="rId72"/>
    <p:sldId id="1405" r:id="rId73"/>
    <p:sldId id="1375" r:id="rId74"/>
    <p:sldId id="1379" r:id="rId75"/>
    <p:sldId id="1380" r:id="rId76"/>
    <p:sldId id="1382" r:id="rId77"/>
    <p:sldId id="1383" r:id="rId78"/>
    <p:sldId id="1384" r:id="rId79"/>
    <p:sldId id="1239" r:id="rId80"/>
  </p:sldIdLst>
  <p:sldSz cx="9906000" cy="6858000" type="A4"/>
  <p:notesSz cx="6797675" cy="9926638"/>
  <p:custDataLst>
    <p:tags r:id="rId82"/>
  </p:custDataLst>
  <p:defaultTextStyle>
    <a:defPPr>
      <a:defRPr lang="es-ES"/>
    </a:defPPr>
    <a:lvl1pPr marL="0" algn="l" defTabSz="914241" rtl="0" eaLnBrk="1" latinLnBrk="0" hangingPunct="1">
      <a:defRPr sz="1800" kern="1200">
        <a:solidFill>
          <a:schemeClr val="tx1"/>
        </a:solidFill>
        <a:latin typeface="+mn-lt"/>
        <a:ea typeface="+mn-ea"/>
        <a:cs typeface="+mn-cs"/>
      </a:defRPr>
    </a:lvl1pPr>
    <a:lvl2pPr marL="457121"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2" algn="l" defTabSz="914241" rtl="0" eaLnBrk="1" latinLnBrk="0" hangingPunct="1">
      <a:defRPr sz="1800" kern="1200">
        <a:solidFill>
          <a:schemeClr val="tx1"/>
        </a:solidFill>
        <a:latin typeface="+mn-lt"/>
        <a:ea typeface="+mn-ea"/>
        <a:cs typeface="+mn-cs"/>
      </a:defRPr>
    </a:lvl5pPr>
    <a:lvl6pPr marL="2285603" algn="l" defTabSz="914241" rtl="0" eaLnBrk="1" latinLnBrk="0" hangingPunct="1">
      <a:defRPr sz="1800" kern="1200">
        <a:solidFill>
          <a:schemeClr val="tx1"/>
        </a:solidFill>
        <a:latin typeface="+mn-lt"/>
        <a:ea typeface="+mn-ea"/>
        <a:cs typeface="+mn-cs"/>
      </a:defRPr>
    </a:lvl6pPr>
    <a:lvl7pPr marL="2742723" algn="l" defTabSz="914241" rtl="0" eaLnBrk="1" latinLnBrk="0" hangingPunct="1">
      <a:defRPr sz="1800" kern="1200">
        <a:solidFill>
          <a:schemeClr val="tx1"/>
        </a:solidFill>
        <a:latin typeface="+mn-lt"/>
        <a:ea typeface="+mn-ea"/>
        <a:cs typeface="+mn-cs"/>
      </a:defRPr>
    </a:lvl7pPr>
    <a:lvl8pPr marL="3199844" algn="l" defTabSz="914241" rtl="0" eaLnBrk="1" latinLnBrk="0" hangingPunct="1">
      <a:defRPr sz="1800" kern="1200">
        <a:solidFill>
          <a:schemeClr val="tx1"/>
        </a:solidFill>
        <a:latin typeface="+mn-lt"/>
        <a:ea typeface="+mn-ea"/>
        <a:cs typeface="+mn-cs"/>
      </a:defRPr>
    </a:lvl8pPr>
    <a:lvl9pPr marL="3656964" algn="l" defTabSz="9142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7" pos="5978" userDrawn="1">
          <p15:clr>
            <a:srgbClr val="A4A3A4"/>
          </p15:clr>
        </p15:guide>
        <p15:guide id="10" pos="172" userDrawn="1">
          <p15:clr>
            <a:srgbClr val="A4A3A4"/>
          </p15:clr>
        </p15:guide>
        <p15:guide id="11" orient="horz" pos="4133" userDrawn="1">
          <p15:clr>
            <a:srgbClr val="A4A3A4"/>
          </p15:clr>
        </p15:guide>
        <p15:guide id="12" orient="horz" pos="9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Forment Garcia" initials="AFG" lastIdx="32" clrIdx="0">
    <p:extLst/>
  </p:cmAuthor>
  <p:cmAuthor id="2" name="Liliana Ramalho" initials="LR" lastIdx="43" clrIdx="1">
    <p:extLst/>
  </p:cmAuthor>
  <p:cmAuthor id="3" name="Silvia Vinyes Roca" initials="SVR" lastIdx="62" clrIdx="2">
    <p:extLst/>
  </p:cmAuthor>
  <p:cmAuthor id="4" name="Alvaro Iranzo Martinez" initials="AIM" lastIdx="3" clrIdx="3">
    <p:extLst/>
  </p:cmAuthor>
  <p:cmAuthor id="5" name="Judit Baijet I Lopez" initials="JBIL" lastIdx="9" clrIdx="4">
    <p:extLst/>
  </p:cmAuthor>
  <p:cmAuthor id="6" name="Jesus Berdún" initials="JBP"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66"/>
    <a:srgbClr val="996633"/>
    <a:srgbClr val="BCCA90"/>
    <a:srgbClr val="F8F200"/>
    <a:srgbClr val="CCCC00"/>
    <a:srgbClr val="669900"/>
    <a:srgbClr val="D7D200"/>
    <a:srgbClr val="FF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2" autoAdjust="0"/>
    <p:restoredTop sz="81258" autoAdjust="0"/>
  </p:normalViewPr>
  <p:slideViewPr>
    <p:cSldViewPr snapToGrid="0">
      <p:cViewPr>
        <p:scale>
          <a:sx n="50" d="100"/>
          <a:sy n="50" d="100"/>
        </p:scale>
        <p:origin x="-1512" y="-174"/>
      </p:cViewPr>
      <p:guideLst>
        <p:guide orient="horz" pos="4133"/>
        <p:guide orient="horz" pos="958"/>
        <p:guide pos="5978"/>
        <p:guide pos="17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tags" Target="tags/tag1.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baijeti\everis\Silvia%20Vinyes%20Roca%20-%20LATITUD\Fase%20I%20-%20An&#224;lisi%20de%20l'estat%20actual\01.%20Producci&#243;\00.%20Enquestes\Enquesta%20ciutadania\Resultats%20enquesta\C&#242;pia%20de%20survey_user_answers-10-02-2020-48698-BCN-CGXH3Z2.xls"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jbaijeti\everis\Silvia%20Vinyes%20Roca%20-%20LATITUD\Fase%20I%20-%20An&#224;lisi%20de%20l'estat%20actual\01.%20Producci&#243;\00.%20Enquestes\Enquesta%20ciutadania\Resultats%20enquesta\C&#242;pia%20de%20survey_user_answers-10-02-2020-48698-BCN-CGXH3Z2.xls" TargetMode="External"/><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jbaijeti\everis\Silvia%20Vinyes%20Roca%20-%20LATITUD\Fase%20I%20-%20An&#224;lisi%20de%20l'estat%20actual\01.%20Producci&#243;\00.%20Enquestes\Enquesta%20ciutadania\Resultats%20enquesta\C&#242;pia%20de%20survey_user_answers-10-02-2020-48698-BCN-CGXH3Z2.xls" TargetMode="External"/><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C:\Users\jbaijeti\everis\Silvia%20Vinyes%20Roca%20-%20LATITUD\Fase%20I%20-%20An&#224;lisi%20de%20l'estat%20actual\01.%20Producci&#243;\00.%20Enquestes\Enquesta%20ciutadania\Resultats%20enquesta\C&#242;pia%20de%20survey_user_answers-10-02-2020-48698-BCN-CGXH3Z2.xls" TargetMode="External"/><Relationship Id="rId1" Type="http://schemas.openxmlformats.org/officeDocument/2006/relationships/themeOverride" Target="../theme/themeOverride3.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40000"/>
                  <a:lumOff val="60000"/>
                </a:schemeClr>
              </a:solidFill>
              <a:ln w="19050">
                <a:solidFill>
                  <a:schemeClr val="lt1"/>
                </a:solidFill>
              </a:ln>
              <a:effectLst/>
            </c:spPr>
          </c:dPt>
          <c:dPt>
            <c:idx val="1"/>
            <c:bubble3D val="0"/>
            <c:spPr>
              <a:solidFill>
                <a:schemeClr val="accent1">
                  <a:lumMod val="75000"/>
                </a:schemeClr>
              </a:solidFill>
              <a:ln w="19050">
                <a:solidFill>
                  <a:schemeClr val="lt1"/>
                </a:solidFill>
              </a:ln>
              <a:effectLst/>
            </c:spPr>
          </c:dPt>
          <c:dPt>
            <c:idx val="2"/>
            <c:bubble3D val="0"/>
            <c:spPr>
              <a:solidFill>
                <a:schemeClr val="accent2">
                  <a:lumMod val="60000"/>
                  <a:lumOff val="40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2738092210495319"/>
                  <c:y val="7.0965530957744924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8.4806684558188711E-2"/>
                  <c:y val="-0.14309004867833591"/>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1050877063827225"/>
                  <c:y val="-0.15739187398215188"/>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7.47379516661201E-2"/>
                  <c:y val="0.1644753388665029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Hoja3!$G$224:$J$224</c:f>
              <c:strCache>
                <c:ptCount val="4"/>
                <c:pt idx="0">
                  <c:v>No en faig ús, però sóc conscient que existeixen</c:v>
                </c:pt>
                <c:pt idx="1">
                  <c:v>No, desconec aquestes tecnologies per la salut</c:v>
                </c:pt>
                <c:pt idx="2">
                  <c:v>Sí, de tant en tant</c:v>
                </c:pt>
                <c:pt idx="3">
                  <c:v>Sí, en faig ús amb regularitat</c:v>
                </c:pt>
              </c:strCache>
            </c:strRef>
          </c:cat>
          <c:val>
            <c:numRef>
              <c:f>Hoja3!$G$226:$J$226</c:f>
              <c:numCache>
                <c:formatCode>0.00%</c:formatCode>
                <c:ptCount val="4"/>
                <c:pt idx="0">
                  <c:v>0.34615384615384615</c:v>
                </c:pt>
                <c:pt idx="1">
                  <c:v>7.6923076923076927E-2</c:v>
                </c:pt>
                <c:pt idx="2">
                  <c:v>0.42307692307692307</c:v>
                </c:pt>
                <c:pt idx="3">
                  <c:v>0.15384615384615385</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673726566889316"/>
          <c:y val="0.20565838831719935"/>
          <c:w val="0.41306326866525567"/>
          <c:h val="0.554702926586505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D4D2E">
                <a:lumMod val="60000"/>
                <a:lumOff val="40000"/>
              </a:srgbClr>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Lbl>
              <c:idx val="0"/>
              <c:showLegendKey val="0"/>
              <c:showVal val="1"/>
              <c:showCatName val="0"/>
              <c:showSerName val="0"/>
              <c:showPercent val="0"/>
              <c:showBubbleSize val="0"/>
              <c:extLst>
                <c:ext xmlns:c15="http://schemas.microsoft.com/office/drawing/2012/chart" uri="{CE6537A1-D6FC-4f65-9D91-7224C49458BB}">
                  <c15:layout/>
                </c:ext>
              </c:extLst>
            </c:dLbl>
            <c:dLbl>
              <c:idx val="1"/>
              <c:showLegendKey val="0"/>
              <c:showVal val="1"/>
              <c:showCatName val="0"/>
              <c:showSerName val="0"/>
              <c:showPercent val="0"/>
              <c:showBubbleSize val="0"/>
              <c:extLst>
                <c:ext xmlns:c15="http://schemas.microsoft.com/office/drawing/2012/chart" uri="{CE6537A1-D6FC-4f65-9D91-7224C49458BB}">
                  <c15:layout/>
                </c:ext>
              </c:extLst>
            </c:dLbl>
            <c:dLbl>
              <c:idx val="3"/>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s-ES"/>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Hoja3!$E$22:$I$22</c:f>
              <c:strCache>
                <c:ptCount val="5"/>
                <c:pt idx="0">
                  <c:v>Transf. Digital proves/analítiques</c:v>
                </c:pt>
                <c:pt idx="1">
                  <c:v>Trucada telefònica</c:v>
                </c:pt>
                <c:pt idx="2">
                  <c:v>Monitoratge via dispositius o apps</c:v>
                </c:pt>
                <c:pt idx="3">
                  <c:v>Correu</c:v>
                </c:pt>
                <c:pt idx="4">
                  <c:v>Portal LMS</c:v>
                </c:pt>
              </c:strCache>
            </c:strRef>
          </c:cat>
          <c:val>
            <c:numRef>
              <c:f>Hoja3!$E$40:$I$40</c:f>
              <c:numCache>
                <c:formatCode>0.00%</c:formatCode>
                <c:ptCount val="5"/>
                <c:pt idx="0">
                  <c:v>0.375</c:v>
                </c:pt>
                <c:pt idx="1">
                  <c:v>0.5</c:v>
                </c:pt>
                <c:pt idx="2">
                  <c:v>6.25E-2</c:v>
                </c:pt>
                <c:pt idx="3">
                  <c:v>0.625</c:v>
                </c:pt>
                <c:pt idx="4">
                  <c:v>6.25E-2</c:v>
                </c:pt>
              </c:numCache>
            </c:numRef>
          </c:val>
        </c:ser>
        <c:dLbls>
          <c:showLegendKey val="0"/>
          <c:showVal val="0"/>
          <c:showCatName val="0"/>
          <c:showSerName val="0"/>
          <c:showPercent val="0"/>
          <c:showBubbleSize val="0"/>
        </c:dLbls>
        <c:gapWidth val="100"/>
        <c:axId val="135685632"/>
        <c:axId val="135684096"/>
      </c:barChart>
      <c:valAx>
        <c:axId val="1356840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5685632"/>
        <c:crosses val="autoZero"/>
        <c:crossBetween val="between"/>
      </c:valAx>
      <c:catAx>
        <c:axId val="135685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1356840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D4D2E">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Hoja3!$F$97:$Q$97</c:f>
              <c:strCache>
                <c:ptCount val="12"/>
                <c:pt idx="0">
                  <c:v>Visites presentació de resultats</c:v>
                </c:pt>
                <c:pt idx="1">
                  <c:v>Monitoratge senyals vitals</c:v>
                </c:pt>
                <c:pt idx="2">
                  <c:v>Monitoratge de tractament/efectes adversos</c:v>
                </c:pt>
                <c:pt idx="3">
                  <c:v>Tractament de rehab.</c:v>
                </c:pt>
                <c:pt idx="4">
                  <c:v>Visita infermeria CAP/Hosp</c:v>
                </c:pt>
                <c:pt idx="5">
                  <c:v>Visita esp CAP/Hosp.</c:v>
                </c:pt>
                <c:pt idx="6">
                  <c:v>Visita metge/essa CAP</c:v>
                </c:pt>
                <c:pt idx="7">
                  <c:v>Urgències Hosp.</c:v>
                </c:pt>
                <c:pt idx="8">
                  <c:v>Urgències CAP</c:v>
                </c:pt>
                <c:pt idx="9">
                  <c:v>Visita en domicili</c:v>
                </c:pt>
                <c:pt idx="10">
                  <c:v>Petició hora</c:v>
                </c:pt>
                <c:pt idx="11">
                  <c:v>Videoconf</c:v>
                </c:pt>
              </c:strCache>
            </c:strRef>
          </c:cat>
          <c:val>
            <c:numRef>
              <c:f>Hoja3!$F$125:$Q$125</c:f>
              <c:numCache>
                <c:formatCode>0%</c:formatCode>
                <c:ptCount val="12"/>
                <c:pt idx="0">
                  <c:v>0.68</c:v>
                </c:pt>
                <c:pt idx="1">
                  <c:v>0.44</c:v>
                </c:pt>
                <c:pt idx="2">
                  <c:v>0.56000000000000005</c:v>
                </c:pt>
                <c:pt idx="3">
                  <c:v>0.28000000000000003</c:v>
                </c:pt>
                <c:pt idx="4">
                  <c:v>0.44</c:v>
                </c:pt>
                <c:pt idx="5">
                  <c:v>0.56000000000000005</c:v>
                </c:pt>
                <c:pt idx="6">
                  <c:v>0.64</c:v>
                </c:pt>
                <c:pt idx="7">
                  <c:v>0.2</c:v>
                </c:pt>
                <c:pt idx="8">
                  <c:v>0.32</c:v>
                </c:pt>
                <c:pt idx="9">
                  <c:v>0.08</c:v>
                </c:pt>
                <c:pt idx="10">
                  <c:v>0.04</c:v>
                </c:pt>
                <c:pt idx="11">
                  <c:v>0.04</c:v>
                </c:pt>
              </c:numCache>
            </c:numRef>
          </c:val>
        </c:ser>
        <c:dLbls>
          <c:showLegendKey val="0"/>
          <c:showVal val="0"/>
          <c:showCatName val="0"/>
          <c:showSerName val="0"/>
          <c:showPercent val="0"/>
          <c:showBubbleSize val="0"/>
        </c:dLbls>
        <c:gapWidth val="219"/>
        <c:axId val="135751168"/>
        <c:axId val="135752704"/>
      </c:barChart>
      <c:catAx>
        <c:axId val="13575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135752704"/>
        <c:crosses val="autoZero"/>
        <c:auto val="1"/>
        <c:lblAlgn val="ctr"/>
        <c:lblOffset val="100"/>
        <c:noMultiLvlLbl val="0"/>
      </c:catAx>
      <c:valAx>
        <c:axId val="135752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5751168"/>
        <c:crosses val="autoZero"/>
        <c:crossBetween val="between"/>
      </c:valAx>
      <c:spPr>
        <a:solidFill>
          <a:srgbClr val="FFFFFF"/>
        </a:solid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D4D2E">
                <a:lumMod val="60000"/>
                <a:lumOff val="40000"/>
              </a:srgbClr>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Hoja4!$C$48:$K$48</c:f>
              <c:strCache>
                <c:ptCount val="9"/>
                <c:pt idx="0">
                  <c:v>Plataformes en app</c:v>
                </c:pt>
                <c:pt idx="1">
                  <c:v>Plataformes en internet</c:v>
                </c:pt>
                <c:pt idx="2">
                  <c:v>Transferència digital d'informació relacionada amb proves, analítiques</c:v>
                </c:pt>
                <c:pt idx="3">
                  <c:v>Monitorització remota</c:v>
                </c:pt>
                <c:pt idx="4">
                  <c:v>Videotrucada a través d'eines del SS</c:v>
                </c:pt>
                <c:pt idx="5">
                  <c:v>Videotrucades a través d'skype, whatsapp o altres</c:v>
                </c:pt>
                <c:pt idx="6">
                  <c:v>Trucada telefònica</c:v>
                </c:pt>
                <c:pt idx="7">
                  <c:v>Correu electrònic</c:v>
                </c:pt>
                <c:pt idx="8">
                  <c:v>Portal LMS</c:v>
                </c:pt>
              </c:strCache>
            </c:strRef>
          </c:cat>
          <c:val>
            <c:numRef>
              <c:f>Hoja4!$C$76:$K$76</c:f>
              <c:numCache>
                <c:formatCode>0.00%</c:formatCode>
                <c:ptCount val="9"/>
                <c:pt idx="0">
                  <c:v>0.53846153846153844</c:v>
                </c:pt>
                <c:pt idx="1">
                  <c:v>0.46153846153846156</c:v>
                </c:pt>
                <c:pt idx="2">
                  <c:v>0.76923076923076927</c:v>
                </c:pt>
                <c:pt idx="3">
                  <c:v>0.5</c:v>
                </c:pt>
                <c:pt idx="4">
                  <c:v>0.5</c:v>
                </c:pt>
                <c:pt idx="5">
                  <c:v>0.57692307692307687</c:v>
                </c:pt>
                <c:pt idx="6">
                  <c:v>0.65384615384615385</c:v>
                </c:pt>
                <c:pt idx="7">
                  <c:v>0.61538461538461542</c:v>
                </c:pt>
                <c:pt idx="8">
                  <c:v>3.8461538461538464E-2</c:v>
                </c:pt>
              </c:numCache>
            </c:numRef>
          </c:val>
        </c:ser>
        <c:dLbls>
          <c:showLegendKey val="0"/>
          <c:showVal val="0"/>
          <c:showCatName val="0"/>
          <c:showSerName val="0"/>
          <c:showPercent val="0"/>
          <c:showBubbleSize val="0"/>
        </c:dLbls>
        <c:gapWidth val="100"/>
        <c:axId val="135994752"/>
        <c:axId val="135993216"/>
      </c:barChart>
      <c:valAx>
        <c:axId val="13599321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5994752"/>
        <c:crosses val="autoZero"/>
        <c:crossBetween val="between"/>
      </c:valAx>
      <c:catAx>
        <c:axId val="1359947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1359932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63CFEF-9660-434A-AF97-994B3864A7FF}" type="datetimeFigureOut">
              <a:rPr lang="es-ES" smtClean="0"/>
              <a:t>02/07/2020</a:t>
            </a:fld>
            <a:endParaRPr lang="es-ES" dirty="0"/>
          </a:p>
        </p:txBody>
      </p:sp>
      <p:sp>
        <p:nvSpPr>
          <p:cNvPr id="4" name="Marcador de imagen de diapositiva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81A117-E8C0-4BCB-B68A-B346F8003EE0}" type="slidenum">
              <a:rPr lang="es-ES" smtClean="0"/>
              <a:t>‹#›</a:t>
            </a:fld>
            <a:endParaRPr lang="es-ES" dirty="0"/>
          </a:p>
        </p:txBody>
      </p:sp>
    </p:spTree>
    <p:extLst>
      <p:ext uri="{BB962C8B-B14F-4D97-AF65-F5344CB8AC3E}">
        <p14:creationId xmlns:p14="http://schemas.microsoft.com/office/powerpoint/2010/main" val="796395427"/>
      </p:ext>
    </p:extLst>
  </p:cSld>
  <p:clrMap bg1="lt1" tx1="dk1" bg2="lt2" tx2="dk2" accent1="accent1" accent2="accent2" accent3="accent3" accent4="accent4" accent5="accent5" accent6="accent6" hlink="hlink" folHlink="folHlink"/>
  <p:notesStyle>
    <a:lvl1pPr marL="0" algn="l" defTabSz="914241" rtl="0" eaLnBrk="1" latinLnBrk="0" hangingPunct="1">
      <a:defRPr sz="1200" kern="1200">
        <a:solidFill>
          <a:schemeClr val="tx1"/>
        </a:solidFill>
        <a:latin typeface="+mn-lt"/>
        <a:ea typeface="+mn-ea"/>
        <a:cs typeface="+mn-cs"/>
      </a:defRPr>
    </a:lvl1pPr>
    <a:lvl2pPr marL="457121" algn="l" defTabSz="914241" rtl="0" eaLnBrk="1" latinLnBrk="0" hangingPunct="1">
      <a:defRPr sz="1200" kern="1200">
        <a:solidFill>
          <a:schemeClr val="tx1"/>
        </a:solidFill>
        <a:latin typeface="+mn-lt"/>
        <a:ea typeface="+mn-ea"/>
        <a:cs typeface="+mn-cs"/>
      </a:defRPr>
    </a:lvl2pPr>
    <a:lvl3pPr marL="914241" algn="l" defTabSz="914241" rtl="0" eaLnBrk="1" latinLnBrk="0" hangingPunct="1">
      <a:defRPr sz="1200" kern="1200">
        <a:solidFill>
          <a:schemeClr val="tx1"/>
        </a:solidFill>
        <a:latin typeface="+mn-lt"/>
        <a:ea typeface="+mn-ea"/>
        <a:cs typeface="+mn-cs"/>
      </a:defRPr>
    </a:lvl3pPr>
    <a:lvl4pPr marL="1371362" algn="l" defTabSz="914241" rtl="0" eaLnBrk="1" latinLnBrk="0" hangingPunct="1">
      <a:defRPr sz="1200" kern="1200">
        <a:solidFill>
          <a:schemeClr val="tx1"/>
        </a:solidFill>
        <a:latin typeface="+mn-lt"/>
        <a:ea typeface="+mn-ea"/>
        <a:cs typeface="+mn-cs"/>
      </a:defRPr>
    </a:lvl4pPr>
    <a:lvl5pPr marL="1828482" algn="l" defTabSz="914241" rtl="0" eaLnBrk="1" latinLnBrk="0" hangingPunct="1">
      <a:defRPr sz="1200" kern="1200">
        <a:solidFill>
          <a:schemeClr val="tx1"/>
        </a:solidFill>
        <a:latin typeface="+mn-lt"/>
        <a:ea typeface="+mn-ea"/>
        <a:cs typeface="+mn-cs"/>
      </a:defRPr>
    </a:lvl5pPr>
    <a:lvl6pPr marL="2285603" algn="l" defTabSz="914241" rtl="0" eaLnBrk="1" latinLnBrk="0" hangingPunct="1">
      <a:defRPr sz="1200" kern="1200">
        <a:solidFill>
          <a:schemeClr val="tx1"/>
        </a:solidFill>
        <a:latin typeface="+mn-lt"/>
        <a:ea typeface="+mn-ea"/>
        <a:cs typeface="+mn-cs"/>
      </a:defRPr>
    </a:lvl6pPr>
    <a:lvl7pPr marL="2742723" algn="l" defTabSz="914241" rtl="0" eaLnBrk="1" latinLnBrk="0" hangingPunct="1">
      <a:defRPr sz="1200" kern="1200">
        <a:solidFill>
          <a:schemeClr val="tx1"/>
        </a:solidFill>
        <a:latin typeface="+mn-lt"/>
        <a:ea typeface="+mn-ea"/>
        <a:cs typeface="+mn-cs"/>
      </a:defRPr>
    </a:lvl7pPr>
    <a:lvl8pPr marL="3199844" algn="l" defTabSz="914241" rtl="0" eaLnBrk="1" latinLnBrk="0" hangingPunct="1">
      <a:defRPr sz="1200" kern="1200">
        <a:solidFill>
          <a:schemeClr val="tx1"/>
        </a:solidFill>
        <a:latin typeface="+mn-lt"/>
        <a:ea typeface="+mn-ea"/>
        <a:cs typeface="+mn-cs"/>
      </a:defRPr>
    </a:lvl8pPr>
    <a:lvl9pPr marL="3656964"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FE417B9-08C3-5D43-AFCE-ED37DCC1E46D}" type="slidenum">
              <a:rPr lang="ca-ES" smtClean="0"/>
              <a:t>1</a:t>
            </a:fld>
            <a:endParaRPr lang="ca-ES" dirty="0"/>
          </a:p>
        </p:txBody>
      </p:sp>
    </p:spTree>
    <p:extLst>
      <p:ext uri="{BB962C8B-B14F-4D97-AF65-F5344CB8AC3E}">
        <p14:creationId xmlns:p14="http://schemas.microsoft.com/office/powerpoint/2010/main" val="1756523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7138B0A-E144-474A-89CE-88A32E84F3C4}" type="slidenum">
              <a:rPr lang="es-ES" smtClean="0"/>
              <a:t>12</a:t>
            </a:fld>
            <a:endParaRPr lang="es-ES" dirty="0"/>
          </a:p>
        </p:txBody>
      </p:sp>
    </p:spTree>
    <p:extLst>
      <p:ext uri="{BB962C8B-B14F-4D97-AF65-F5344CB8AC3E}">
        <p14:creationId xmlns:p14="http://schemas.microsoft.com/office/powerpoint/2010/main" val="325784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7138B0A-E144-474A-89CE-88A32E84F3C4}" type="slidenum">
              <a:rPr lang="es-ES" smtClean="0"/>
              <a:t>13</a:t>
            </a:fld>
            <a:endParaRPr lang="es-ES" dirty="0"/>
          </a:p>
        </p:txBody>
      </p:sp>
    </p:spTree>
    <p:extLst>
      <p:ext uri="{BB962C8B-B14F-4D97-AF65-F5344CB8AC3E}">
        <p14:creationId xmlns:p14="http://schemas.microsoft.com/office/powerpoint/2010/main" val="388074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FE417B9-08C3-5D43-AFCE-ED37DCC1E46D}" type="slidenum">
              <a:rPr lang="ca-ES" smtClean="0"/>
              <a:t>14</a:t>
            </a:fld>
            <a:endParaRPr lang="ca-ES" dirty="0"/>
          </a:p>
        </p:txBody>
      </p:sp>
    </p:spTree>
    <p:extLst>
      <p:ext uri="{BB962C8B-B14F-4D97-AF65-F5344CB8AC3E}">
        <p14:creationId xmlns:p14="http://schemas.microsoft.com/office/powerpoint/2010/main" val="318449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1181A117-E8C0-4BCB-B68A-B346F8003EE0}" type="slidenum">
              <a:rPr lang="ca-ES" smtClean="0"/>
              <a:t>15</a:t>
            </a:fld>
            <a:endParaRPr lang="ca-ES" dirty="0"/>
          </a:p>
        </p:txBody>
      </p:sp>
    </p:spTree>
    <p:extLst>
      <p:ext uri="{BB962C8B-B14F-4D97-AF65-F5344CB8AC3E}">
        <p14:creationId xmlns:p14="http://schemas.microsoft.com/office/powerpoint/2010/main" val="253532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241" rtl="0" eaLnBrk="1" fontAlgn="auto" latinLnBrk="0" hangingPunct="1">
              <a:lnSpc>
                <a:spcPct val="100000"/>
              </a:lnSpc>
              <a:spcBef>
                <a:spcPts val="0"/>
              </a:spcBef>
              <a:spcAft>
                <a:spcPts val="0"/>
              </a:spcAft>
              <a:buClrTx/>
              <a:buSzTx/>
              <a:buFontTx/>
              <a:buNone/>
              <a:tabLst/>
              <a:defRPr/>
            </a:pPr>
            <a:endParaRPr lang="ca-ES" dirty="0"/>
          </a:p>
        </p:txBody>
      </p:sp>
      <p:sp>
        <p:nvSpPr>
          <p:cNvPr id="4" name="Marcador de número de diapositiva 3"/>
          <p:cNvSpPr>
            <a:spLocks noGrp="1"/>
          </p:cNvSpPr>
          <p:nvPr>
            <p:ph type="sldNum" sz="quarter" idx="10"/>
          </p:nvPr>
        </p:nvSpPr>
        <p:spPr/>
        <p:txBody>
          <a:bodyPr/>
          <a:lstStyle/>
          <a:p>
            <a:fld id="{1181A117-E8C0-4BCB-B68A-B346F8003EE0}" type="slidenum">
              <a:rPr lang="ca-ES" smtClean="0"/>
              <a:t>16</a:t>
            </a:fld>
            <a:endParaRPr lang="ca-ES" dirty="0"/>
          </a:p>
        </p:txBody>
      </p:sp>
    </p:spTree>
    <p:extLst>
      <p:ext uri="{BB962C8B-B14F-4D97-AF65-F5344CB8AC3E}">
        <p14:creationId xmlns:p14="http://schemas.microsoft.com/office/powerpoint/2010/main" val="418189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FE417B9-08C3-5D43-AFCE-ED37DCC1E46D}" type="slidenum">
              <a:rPr lang="ca-ES" smtClean="0"/>
              <a:t>17</a:t>
            </a:fld>
            <a:endParaRPr lang="ca-ES" dirty="0"/>
          </a:p>
        </p:txBody>
      </p:sp>
    </p:spTree>
    <p:extLst>
      <p:ext uri="{BB962C8B-B14F-4D97-AF65-F5344CB8AC3E}">
        <p14:creationId xmlns:p14="http://schemas.microsoft.com/office/powerpoint/2010/main" val="231586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1181A117-E8C0-4BCB-B68A-B346F8003EE0}" type="slidenum">
              <a:rPr lang="ca-ES" smtClean="0"/>
              <a:t>19</a:t>
            </a:fld>
            <a:endParaRPr lang="ca-ES" dirty="0"/>
          </a:p>
        </p:txBody>
      </p:sp>
    </p:spTree>
    <p:extLst>
      <p:ext uri="{BB962C8B-B14F-4D97-AF65-F5344CB8AC3E}">
        <p14:creationId xmlns:p14="http://schemas.microsoft.com/office/powerpoint/2010/main" val="1706498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1181A117-E8C0-4BCB-B68A-B346F8003EE0}" type="slidenum">
              <a:rPr lang="ca-ES" smtClean="0"/>
              <a:t>20</a:t>
            </a:fld>
            <a:endParaRPr lang="ca-ES" dirty="0"/>
          </a:p>
        </p:txBody>
      </p:sp>
    </p:spTree>
    <p:extLst>
      <p:ext uri="{BB962C8B-B14F-4D97-AF65-F5344CB8AC3E}">
        <p14:creationId xmlns:p14="http://schemas.microsoft.com/office/powerpoint/2010/main" val="125197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solidFill>
                  <a:prstClr val="black"/>
                </a:solidFill>
              </a:rPr>
              <a:pPr/>
              <a:t>21</a:t>
            </a:fld>
            <a:endParaRPr lang="es-ES" dirty="0">
              <a:solidFill>
                <a:prstClr val="black"/>
              </a:solidFill>
            </a:endParaRPr>
          </a:p>
        </p:txBody>
      </p:sp>
    </p:spTree>
    <p:extLst>
      <p:ext uri="{BB962C8B-B14F-4D97-AF65-F5344CB8AC3E}">
        <p14:creationId xmlns:p14="http://schemas.microsoft.com/office/powerpoint/2010/main" val="44235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GB" sz="1200" dirty="0" smtClean="0">
              <a:solidFill>
                <a:srgbClr val="000000"/>
              </a:solidFill>
            </a:endParaRPr>
          </a:p>
        </p:txBody>
      </p:sp>
      <p:sp>
        <p:nvSpPr>
          <p:cNvPr id="4" name="Marcador de número de diapositiva 3"/>
          <p:cNvSpPr>
            <a:spLocks noGrp="1"/>
          </p:cNvSpPr>
          <p:nvPr>
            <p:ph type="sldNum" sz="quarter" idx="10"/>
          </p:nvPr>
        </p:nvSpPr>
        <p:spPr/>
        <p:txBody>
          <a:bodyPr/>
          <a:lstStyle/>
          <a:p>
            <a:fld id="{1181A117-E8C0-4BCB-B68A-B346F8003EE0}"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243006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a:t>
            </a:fld>
            <a:endParaRPr lang="es-ES" dirty="0"/>
          </a:p>
        </p:txBody>
      </p:sp>
    </p:spTree>
    <p:extLst>
      <p:ext uri="{BB962C8B-B14F-4D97-AF65-F5344CB8AC3E}">
        <p14:creationId xmlns:p14="http://schemas.microsoft.com/office/powerpoint/2010/main" val="345458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23</a:t>
            </a:fld>
            <a:endParaRPr lang="es-ES" dirty="0"/>
          </a:p>
        </p:txBody>
      </p:sp>
    </p:spTree>
    <p:extLst>
      <p:ext uri="{BB962C8B-B14F-4D97-AF65-F5344CB8AC3E}">
        <p14:creationId xmlns:p14="http://schemas.microsoft.com/office/powerpoint/2010/main" val="6510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24</a:t>
            </a:fld>
            <a:endParaRPr lang="es-ES" dirty="0"/>
          </a:p>
        </p:txBody>
      </p:sp>
    </p:spTree>
    <p:extLst>
      <p:ext uri="{BB962C8B-B14F-4D97-AF65-F5344CB8AC3E}">
        <p14:creationId xmlns:p14="http://schemas.microsoft.com/office/powerpoint/2010/main" val="416192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25</a:t>
            </a:fld>
            <a:endParaRPr lang="es-ES" dirty="0"/>
          </a:p>
        </p:txBody>
      </p:sp>
    </p:spTree>
    <p:extLst>
      <p:ext uri="{BB962C8B-B14F-4D97-AF65-F5344CB8AC3E}">
        <p14:creationId xmlns:p14="http://schemas.microsoft.com/office/powerpoint/2010/main" val="2999914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26</a:t>
            </a:fld>
            <a:endParaRPr lang="es-ES" dirty="0"/>
          </a:p>
        </p:txBody>
      </p:sp>
    </p:spTree>
    <p:extLst>
      <p:ext uri="{BB962C8B-B14F-4D97-AF65-F5344CB8AC3E}">
        <p14:creationId xmlns:p14="http://schemas.microsoft.com/office/powerpoint/2010/main" val="176928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27</a:t>
            </a:fld>
            <a:endParaRPr lang="es-ES" dirty="0"/>
          </a:p>
        </p:txBody>
      </p:sp>
    </p:spTree>
    <p:extLst>
      <p:ext uri="{BB962C8B-B14F-4D97-AF65-F5344CB8AC3E}">
        <p14:creationId xmlns:p14="http://schemas.microsoft.com/office/powerpoint/2010/main" val="750137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28</a:t>
            </a:fld>
            <a:endParaRPr lang="es-ES" dirty="0"/>
          </a:p>
        </p:txBody>
      </p:sp>
    </p:spTree>
    <p:extLst>
      <p:ext uri="{BB962C8B-B14F-4D97-AF65-F5344CB8AC3E}">
        <p14:creationId xmlns:p14="http://schemas.microsoft.com/office/powerpoint/2010/main" val="3928578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29</a:t>
            </a:fld>
            <a:endParaRPr lang="es-ES" dirty="0"/>
          </a:p>
        </p:txBody>
      </p:sp>
    </p:spTree>
    <p:extLst>
      <p:ext uri="{BB962C8B-B14F-4D97-AF65-F5344CB8AC3E}">
        <p14:creationId xmlns:p14="http://schemas.microsoft.com/office/powerpoint/2010/main" val="3777309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FE417B9-08C3-5D43-AFCE-ED37DCC1E46D}" type="slidenum">
              <a:rPr lang="ca-ES" smtClean="0"/>
              <a:t>54</a:t>
            </a:fld>
            <a:endParaRPr lang="ca-ES" dirty="0"/>
          </a:p>
        </p:txBody>
      </p:sp>
    </p:spTree>
    <p:extLst>
      <p:ext uri="{BB962C8B-B14F-4D97-AF65-F5344CB8AC3E}">
        <p14:creationId xmlns:p14="http://schemas.microsoft.com/office/powerpoint/2010/main" val="357766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FE417B9-08C3-5D43-AFCE-ED37DCC1E46D}" type="slidenum">
              <a:rPr lang="ca-ES" smtClean="0"/>
              <a:t>3</a:t>
            </a:fld>
            <a:endParaRPr lang="ca-ES" dirty="0"/>
          </a:p>
        </p:txBody>
      </p:sp>
    </p:spTree>
    <p:extLst>
      <p:ext uri="{BB962C8B-B14F-4D97-AF65-F5344CB8AC3E}">
        <p14:creationId xmlns:p14="http://schemas.microsoft.com/office/powerpoint/2010/main" val="348680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4</a:t>
            </a:fld>
            <a:endParaRPr lang="es-ES" dirty="0"/>
          </a:p>
        </p:txBody>
      </p:sp>
    </p:spTree>
    <p:extLst>
      <p:ext uri="{BB962C8B-B14F-4D97-AF65-F5344CB8AC3E}">
        <p14:creationId xmlns:p14="http://schemas.microsoft.com/office/powerpoint/2010/main" val="405527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t>5</a:t>
            </a:fld>
            <a:endParaRPr lang="es-ES" dirty="0"/>
          </a:p>
        </p:txBody>
      </p:sp>
    </p:spTree>
    <p:extLst>
      <p:ext uri="{BB962C8B-B14F-4D97-AF65-F5344CB8AC3E}">
        <p14:creationId xmlns:p14="http://schemas.microsoft.com/office/powerpoint/2010/main" val="212656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FE417B9-08C3-5D43-AFCE-ED37DCC1E46D}" type="slidenum">
              <a:rPr lang="ca-ES" smtClean="0"/>
              <a:t>8</a:t>
            </a:fld>
            <a:endParaRPr lang="ca-ES" dirty="0"/>
          </a:p>
        </p:txBody>
      </p:sp>
    </p:spTree>
    <p:extLst>
      <p:ext uri="{BB962C8B-B14F-4D97-AF65-F5344CB8AC3E}">
        <p14:creationId xmlns:p14="http://schemas.microsoft.com/office/powerpoint/2010/main" val="376119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358977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S" dirty="0"/>
          </a:p>
        </p:txBody>
      </p:sp>
      <p:sp>
        <p:nvSpPr>
          <p:cNvPr id="4" name="Marcador de número de diapositiva 3"/>
          <p:cNvSpPr>
            <a:spLocks noGrp="1"/>
          </p:cNvSpPr>
          <p:nvPr>
            <p:ph type="sldNum" sz="quarter" idx="10"/>
          </p:nvPr>
        </p:nvSpPr>
        <p:spPr/>
        <p:txBody>
          <a:bodyPr/>
          <a:lstStyle/>
          <a:p>
            <a:fld id="{1181A117-E8C0-4BCB-B68A-B346F8003EE0}" type="slidenum">
              <a:rPr lang="es-ES" smtClean="0">
                <a:solidFill>
                  <a:prstClr val="black"/>
                </a:solidFill>
              </a:rPr>
              <a:pPr/>
              <a:t>10</a:t>
            </a:fld>
            <a:endParaRPr lang="es-ES" dirty="0">
              <a:solidFill>
                <a:prstClr val="black"/>
              </a:solidFill>
            </a:endParaRPr>
          </a:p>
        </p:txBody>
      </p:sp>
    </p:spTree>
    <p:extLst>
      <p:ext uri="{BB962C8B-B14F-4D97-AF65-F5344CB8AC3E}">
        <p14:creationId xmlns:p14="http://schemas.microsoft.com/office/powerpoint/2010/main" val="260986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FE417B9-08C3-5D43-AFCE-ED37DCC1E46D}" type="slidenum">
              <a:rPr lang="ca-ES" smtClean="0"/>
              <a:t>11</a:t>
            </a:fld>
            <a:endParaRPr lang="ca-ES" dirty="0"/>
          </a:p>
        </p:txBody>
      </p:sp>
    </p:spTree>
    <p:extLst>
      <p:ext uri="{BB962C8B-B14F-4D97-AF65-F5344CB8AC3E}">
        <p14:creationId xmlns:p14="http://schemas.microsoft.com/office/powerpoint/2010/main" val="4176120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userDrawn="1">
            <p:custDataLst>
              <p:tags r:id="rId2"/>
            </p:custDataLst>
            <p:extLst>
              <p:ext uri="{D42A27DB-BD31-4B8C-83A1-F6EECF244321}">
                <p14:modId xmlns:p14="http://schemas.microsoft.com/office/powerpoint/2010/main" val="306772450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0746"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AutoShape 461" descr="Resultado de imagen de soulsigh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p>
        </p:txBody>
      </p:sp>
      <p:pic>
        <p:nvPicPr>
          <p:cNvPr id="6"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36475015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328" y="365129"/>
            <a:ext cx="8543925" cy="1325563"/>
          </a:xfrm>
        </p:spPr>
        <p:txBody>
          <a:bodyPr/>
          <a:lstStyle/>
          <a:p>
            <a:r>
              <a:rPr lang="ca-ES" dirty="0"/>
              <a:t>Clic para editar </a:t>
            </a:r>
            <a:r>
              <a:rPr lang="ca-ES" dirty="0" err="1"/>
              <a:t>título</a:t>
            </a:r>
            <a:endParaRPr lang="ca-ES" dirty="0"/>
          </a:p>
        </p:txBody>
      </p:sp>
      <p:sp>
        <p:nvSpPr>
          <p:cNvPr id="3" name="Text Placeholder 2"/>
          <p:cNvSpPr>
            <a:spLocks noGrp="1"/>
          </p:cNvSpPr>
          <p:nvPr>
            <p:ph type="body" idx="1" hasCustomPrompt="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p:txBody>
      </p:sp>
      <p:sp>
        <p:nvSpPr>
          <p:cNvPr id="4" name="Content Placeholder 3"/>
          <p:cNvSpPr>
            <a:spLocks noGrp="1"/>
          </p:cNvSpPr>
          <p:nvPr>
            <p:ph sz="half" idx="2" hasCustomPrompt="1"/>
          </p:nvPr>
        </p:nvSpPr>
        <p:spPr>
          <a:xfrm>
            <a:off x="682329" y="2505075"/>
            <a:ext cx="4190702" cy="3684588"/>
          </a:xfrm>
        </p:spPr>
        <p:txBody>
          <a:body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5" name="Text Placeholder 4"/>
          <p:cNvSpPr>
            <a:spLocks noGrp="1"/>
          </p:cNvSpPr>
          <p:nvPr>
            <p:ph type="body" sz="quarter" idx="3" hasCustomPrompt="1"/>
          </p:nvPr>
        </p:nvSpPr>
        <p:spPr>
          <a:xfrm>
            <a:off x="5014914"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p:txBody>
      </p:sp>
      <p:sp>
        <p:nvSpPr>
          <p:cNvPr id="6" name="Content Placeholder 5"/>
          <p:cNvSpPr>
            <a:spLocks noGrp="1"/>
          </p:cNvSpPr>
          <p:nvPr>
            <p:ph sz="quarter" idx="4" hasCustomPrompt="1"/>
          </p:nvPr>
        </p:nvSpPr>
        <p:spPr>
          <a:xfrm>
            <a:off x="5014914" y="2505075"/>
            <a:ext cx="4211340" cy="3684588"/>
          </a:xfrm>
        </p:spPr>
        <p:txBody>
          <a:body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7" name="Date Placeholder 6"/>
          <p:cNvSpPr>
            <a:spLocks noGrp="1"/>
          </p:cNvSpPr>
          <p:nvPr>
            <p:ph type="dt" sz="half" idx="10"/>
          </p:nvPr>
        </p:nvSpPr>
        <p:spPr/>
        <p:txBody>
          <a:bodyPr/>
          <a:lstStyle/>
          <a:p>
            <a:fld id="{4C33B0E7-C616-4883-B123-6A996F1C7038}" type="datetime1">
              <a:rPr lang="ca-ES" smtClean="0">
                <a:solidFill>
                  <a:srgbClr val="000000">
                    <a:tint val="75000"/>
                  </a:srgbClr>
                </a:solidFill>
              </a:rPr>
              <a:pPr/>
              <a:t>02/07/2020</a:t>
            </a:fld>
            <a:endParaRPr lang="ca-E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ca-ES" dirty="0">
              <a:solidFill>
                <a:srgbClr val="000000">
                  <a:tint val="75000"/>
                </a:srgbClr>
              </a:solidFill>
            </a:endParaRPr>
          </a:p>
        </p:txBody>
      </p:sp>
      <p:sp>
        <p:nvSpPr>
          <p:cNvPr id="9" name="Slide Number Placeholder 8"/>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289557771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548FE-CA40-411E-B65A-670855C30F12}" type="datetime1">
              <a:rPr lang="ca-ES" smtClean="0">
                <a:solidFill>
                  <a:srgbClr val="000000">
                    <a:tint val="75000"/>
                  </a:srgbClr>
                </a:solidFill>
              </a:rPr>
              <a:pPr/>
              <a:t>02/07/2020</a:t>
            </a:fld>
            <a:endParaRPr lang="ca-E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ca-ES" dirty="0">
              <a:solidFill>
                <a:srgbClr val="000000">
                  <a:tint val="75000"/>
                </a:srgbClr>
              </a:solidFill>
            </a:endParaRPr>
          </a:p>
        </p:txBody>
      </p:sp>
      <p:sp>
        <p:nvSpPr>
          <p:cNvPr id="5" name="Slide Number Placeholder 4"/>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703615315"/>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1019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E875EADB-CA27-4F92-A6B0-4181E385A6AE}" type="datetime1">
              <a:rPr lang="ca-ES" smtClean="0">
                <a:solidFill>
                  <a:srgbClr val="000000">
                    <a:tint val="75000"/>
                  </a:srgbClr>
                </a:solidFill>
              </a:rPr>
              <a:pPr/>
              <a:t>02/07/2020</a:t>
            </a:fld>
            <a:endParaRPr lang="ca-E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ca-ES" dirty="0">
              <a:solidFill>
                <a:srgbClr val="000000">
                  <a:tint val="75000"/>
                </a:srgbClr>
              </a:solidFill>
            </a:endParaRPr>
          </a:p>
        </p:txBody>
      </p:sp>
      <p:sp>
        <p:nvSpPr>
          <p:cNvPr id="4" name="Slide Number Placeholder 3"/>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3171394763"/>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328" y="457200"/>
            <a:ext cx="3194943" cy="1600200"/>
          </a:xfrm>
        </p:spPr>
        <p:txBody>
          <a:bodyPr anchor="b"/>
          <a:lstStyle>
            <a:lvl1pPr>
              <a:defRPr sz="3200"/>
            </a:lvl1pPr>
          </a:lstStyle>
          <a:p>
            <a:r>
              <a:rPr lang="ca-ES" dirty="0"/>
              <a:t>Clic para editar </a:t>
            </a:r>
            <a:r>
              <a:rPr lang="ca-ES" dirty="0" err="1"/>
              <a:t>título</a:t>
            </a:r>
            <a:endParaRPr lang="ca-ES" dirty="0"/>
          </a:p>
        </p:txBody>
      </p:sp>
      <p:sp>
        <p:nvSpPr>
          <p:cNvPr id="3" name="Content Placeholder 2"/>
          <p:cNvSpPr>
            <a:spLocks noGrp="1"/>
          </p:cNvSpPr>
          <p:nvPr>
            <p:ph idx="1" hasCustomPrompt="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4" name="Text Placeholder 3"/>
          <p:cNvSpPr>
            <a:spLocks noGrp="1"/>
          </p:cNvSpPr>
          <p:nvPr>
            <p:ph type="body" sz="half" idx="2" hasCustomPrompt="1"/>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p:txBody>
      </p:sp>
      <p:sp>
        <p:nvSpPr>
          <p:cNvPr id="5" name="Date Placeholder 4"/>
          <p:cNvSpPr>
            <a:spLocks noGrp="1"/>
          </p:cNvSpPr>
          <p:nvPr>
            <p:ph type="dt" sz="half" idx="10"/>
          </p:nvPr>
        </p:nvSpPr>
        <p:spPr/>
        <p:txBody>
          <a:bodyPr/>
          <a:lstStyle/>
          <a:p>
            <a:fld id="{F59A08C0-9A44-4361-B4C3-57FA80EB24A8}" type="datetime1">
              <a:rPr lang="ca-ES" smtClean="0">
                <a:solidFill>
                  <a:srgbClr val="000000">
                    <a:tint val="75000"/>
                  </a:srgbClr>
                </a:solidFill>
              </a:rPr>
              <a:pPr/>
              <a:t>02/07/2020</a:t>
            </a:fld>
            <a:endParaRPr lang="ca-E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ca-ES" dirty="0">
              <a:solidFill>
                <a:srgbClr val="000000">
                  <a:tint val="75000"/>
                </a:srgbClr>
              </a:solidFill>
            </a:endParaRPr>
          </a:p>
        </p:txBody>
      </p:sp>
      <p:sp>
        <p:nvSpPr>
          <p:cNvPr id="7" name="Slide Number Placeholder 6"/>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3070299646"/>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328" y="457200"/>
            <a:ext cx="3194943" cy="1600200"/>
          </a:xfrm>
        </p:spPr>
        <p:txBody>
          <a:bodyPr anchor="b"/>
          <a:lstStyle>
            <a:lvl1pPr>
              <a:defRPr sz="3200"/>
            </a:lvl1pPr>
          </a:lstStyle>
          <a:p>
            <a:r>
              <a:rPr lang="ca-ES" dirty="0"/>
              <a:t>Clic para editar </a:t>
            </a:r>
            <a:r>
              <a:rPr lang="ca-ES" dirty="0" err="1"/>
              <a:t>título</a:t>
            </a:r>
            <a:endParaRPr lang="ca-ES" dirty="0"/>
          </a:p>
        </p:txBody>
      </p:sp>
      <p:sp>
        <p:nvSpPr>
          <p:cNvPr id="3" name="Picture Placeholder 2"/>
          <p:cNvSpPr>
            <a:spLocks noGrp="1" noChangeAspect="1"/>
          </p:cNvSpPr>
          <p:nvPr>
            <p:ph type="pic" idx="1" hasCustomPrompt="1"/>
          </p:nvPr>
        </p:nvSpPr>
        <p:spPr>
          <a:xfrm>
            <a:off x="4211340"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dirty="0" err="1"/>
              <a:t>Arrastre</a:t>
            </a:r>
            <a:r>
              <a:rPr lang="ca-ES" dirty="0"/>
              <a:t> la </a:t>
            </a:r>
            <a:r>
              <a:rPr lang="ca-ES" dirty="0" err="1"/>
              <a:t>imagen</a:t>
            </a:r>
            <a:r>
              <a:rPr lang="ca-ES" dirty="0"/>
              <a:t> al marcador de </a:t>
            </a:r>
            <a:r>
              <a:rPr lang="ca-ES" dirty="0" err="1"/>
              <a:t>posición</a:t>
            </a:r>
            <a:r>
              <a:rPr lang="ca-ES" dirty="0"/>
              <a:t> o </a:t>
            </a:r>
            <a:r>
              <a:rPr lang="ca-ES" dirty="0" err="1"/>
              <a:t>haga</a:t>
            </a:r>
            <a:r>
              <a:rPr lang="ca-ES" dirty="0"/>
              <a:t> clic en el </a:t>
            </a:r>
            <a:r>
              <a:rPr lang="ca-ES" dirty="0" err="1"/>
              <a:t>icono</a:t>
            </a:r>
            <a:r>
              <a:rPr lang="ca-ES" dirty="0"/>
              <a:t> para agregar</a:t>
            </a:r>
          </a:p>
        </p:txBody>
      </p:sp>
      <p:sp>
        <p:nvSpPr>
          <p:cNvPr id="4" name="Text Placeholder 3"/>
          <p:cNvSpPr>
            <a:spLocks noGrp="1"/>
          </p:cNvSpPr>
          <p:nvPr>
            <p:ph type="body" sz="half" idx="2" hasCustomPrompt="1"/>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p:txBody>
      </p:sp>
      <p:sp>
        <p:nvSpPr>
          <p:cNvPr id="5" name="Date Placeholder 4"/>
          <p:cNvSpPr>
            <a:spLocks noGrp="1"/>
          </p:cNvSpPr>
          <p:nvPr>
            <p:ph type="dt" sz="half" idx="10"/>
          </p:nvPr>
        </p:nvSpPr>
        <p:spPr/>
        <p:txBody>
          <a:bodyPr/>
          <a:lstStyle/>
          <a:p>
            <a:fld id="{24A64461-FFAF-4249-9813-2DAEA0DC9486}" type="datetime1">
              <a:rPr lang="ca-ES" smtClean="0">
                <a:solidFill>
                  <a:srgbClr val="000000">
                    <a:tint val="75000"/>
                  </a:srgbClr>
                </a:solidFill>
              </a:rPr>
              <a:pPr/>
              <a:t>02/07/2020</a:t>
            </a:fld>
            <a:endParaRPr lang="ca-E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ca-ES" dirty="0">
              <a:solidFill>
                <a:srgbClr val="000000">
                  <a:tint val="75000"/>
                </a:srgbClr>
              </a:solidFill>
            </a:endParaRPr>
          </a:p>
        </p:txBody>
      </p:sp>
      <p:sp>
        <p:nvSpPr>
          <p:cNvPr id="7" name="Slide Number Placeholder 6"/>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246758315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a-ES" dirty="0"/>
              <a:t>Clic para editar </a:t>
            </a:r>
            <a:r>
              <a:rPr lang="ca-ES" dirty="0" err="1"/>
              <a:t>título</a:t>
            </a:r>
            <a:endParaRPr lang="ca-ES" dirty="0"/>
          </a:p>
        </p:txBody>
      </p:sp>
      <p:sp>
        <p:nvSpPr>
          <p:cNvPr id="3" name="Vertical Text Placeholder 2"/>
          <p:cNvSpPr>
            <a:spLocks noGrp="1"/>
          </p:cNvSpPr>
          <p:nvPr>
            <p:ph type="body" orient="vert" idx="1" hasCustomPrompt="1"/>
          </p:nvPr>
        </p:nvSpPr>
        <p:spPr/>
        <p:txBody>
          <a:bodyPr vert="eaVert"/>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4" name="Date Placeholder 3"/>
          <p:cNvSpPr>
            <a:spLocks noGrp="1"/>
          </p:cNvSpPr>
          <p:nvPr>
            <p:ph type="dt" sz="half" idx="10"/>
          </p:nvPr>
        </p:nvSpPr>
        <p:spPr/>
        <p:txBody>
          <a:bodyPr/>
          <a:lstStyle/>
          <a:p>
            <a:fld id="{3F5B6F83-6845-4C96-A707-3F2008BA77F6}"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130745882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088983" y="365125"/>
            <a:ext cx="2135981" cy="5811838"/>
          </a:xfrm>
        </p:spPr>
        <p:txBody>
          <a:bodyPr vert="eaVert"/>
          <a:lstStyle/>
          <a:p>
            <a:r>
              <a:rPr lang="ca-ES" dirty="0"/>
              <a:t>Clic para editar </a:t>
            </a:r>
            <a:r>
              <a:rPr lang="ca-ES" dirty="0" err="1"/>
              <a:t>título</a:t>
            </a:r>
            <a:endParaRPr lang="ca-ES" dirty="0"/>
          </a:p>
        </p:txBody>
      </p:sp>
      <p:sp>
        <p:nvSpPr>
          <p:cNvPr id="3" name="Vertical Text Placeholder 2"/>
          <p:cNvSpPr>
            <a:spLocks noGrp="1"/>
          </p:cNvSpPr>
          <p:nvPr>
            <p:ph type="body" orient="vert" idx="1" hasCustomPrompt="1"/>
          </p:nvPr>
        </p:nvSpPr>
        <p:spPr>
          <a:xfrm>
            <a:off x="681039" y="365125"/>
            <a:ext cx="6284119" cy="5811838"/>
          </a:xfrm>
        </p:spPr>
        <p:txBody>
          <a:bodyPr vert="eaVert"/>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4" name="Date Placeholder 3"/>
          <p:cNvSpPr>
            <a:spLocks noGrp="1"/>
          </p:cNvSpPr>
          <p:nvPr>
            <p:ph type="dt" sz="half" idx="10"/>
          </p:nvPr>
        </p:nvSpPr>
        <p:spPr/>
        <p:txBody>
          <a:bodyPr/>
          <a:lstStyle/>
          <a:p>
            <a:fld id="{EBA55635-57B9-4228-9581-A8B6B2D66D0E}"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2992144165"/>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err="1"/>
              <a:t>Haga</a:t>
            </a:r>
            <a:r>
              <a:rPr lang="ca-ES" dirty="0"/>
              <a:t> clic para modificar el estilo de </a:t>
            </a:r>
            <a:r>
              <a:rPr lang="ca-ES" dirty="0" err="1"/>
              <a:t>título</a:t>
            </a:r>
            <a:r>
              <a:rPr lang="ca-ES" dirty="0"/>
              <a:t> del </a:t>
            </a:r>
            <a:r>
              <a:rPr lang="ca-ES" dirty="0" err="1"/>
              <a:t>patrón</a:t>
            </a:r>
            <a:endParaRPr lang="ca-ES" dirty="0"/>
          </a:p>
        </p:txBody>
      </p:sp>
      <p:sp>
        <p:nvSpPr>
          <p:cNvPr id="3" name="2 Marcador de texto"/>
          <p:cNvSpPr>
            <a:spLocks noGrp="1"/>
          </p:cNvSpPr>
          <p:nvPr>
            <p:ph type="body" idx="1" hasCustomPrompt="1"/>
          </p:nvPr>
        </p:nvSpPr>
        <p:spPr/>
        <p:txBody>
          <a:body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4" name="3 Marcador de fecha"/>
          <p:cNvSpPr>
            <a:spLocks noGrp="1"/>
          </p:cNvSpPr>
          <p:nvPr>
            <p:ph type="dt" sz="half" idx="10"/>
          </p:nvPr>
        </p:nvSpPr>
        <p:spPr/>
        <p:txBody>
          <a:bodyPr/>
          <a:lstStyle/>
          <a:p>
            <a:fld id="{F16B8037-B275-470C-83C6-12C40BC4FEBE}" type="datetime1">
              <a:rPr lang="ca-ES" smtClean="0">
                <a:solidFill>
                  <a:srgbClr val="000000">
                    <a:tint val="75000"/>
                  </a:srgbClr>
                </a:solidFill>
              </a:rPr>
              <a:pPr/>
              <a:t>02/07/2020</a:t>
            </a:fld>
            <a:endParaRPr lang="ca-ES" dirty="0">
              <a:solidFill>
                <a:srgbClr val="000000">
                  <a:tint val="75000"/>
                </a:srgbClr>
              </a:solidFill>
            </a:endParaRPr>
          </a:p>
        </p:txBody>
      </p:sp>
      <p:sp>
        <p:nvSpPr>
          <p:cNvPr id="5" name="4 Marcador de pie de página"/>
          <p:cNvSpPr>
            <a:spLocks noGrp="1"/>
          </p:cNvSpPr>
          <p:nvPr>
            <p:ph type="ftr" sz="quarter" idx="11"/>
          </p:nvPr>
        </p:nvSpPr>
        <p:spPr/>
        <p:txBody>
          <a:bodyPr/>
          <a:lstStyle/>
          <a:p>
            <a:endParaRPr lang="ca-ES" dirty="0">
              <a:solidFill>
                <a:srgbClr val="000000">
                  <a:tint val="75000"/>
                </a:srgbClr>
              </a:solidFill>
            </a:endParaRPr>
          </a:p>
        </p:txBody>
      </p:sp>
      <p:sp>
        <p:nvSpPr>
          <p:cNvPr id="6" name="5 Marcador de número de diapositiva"/>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1669878098"/>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83758"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AutoShape 461" descr="Resultado de imagen de soulsigh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solidFill>
                <a:srgbClr val="7F7F7F"/>
              </a:solidFill>
            </a:endParaRPr>
          </a:p>
        </p:txBody>
      </p:sp>
      <p:pic>
        <p:nvPicPr>
          <p:cNvPr id="6"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6873283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84782"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13" name="Picture 218" descr="http://www.everis.com/global/Style%20Library/Images/General/logo_everis.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979211" y="79755"/>
            <a:ext cx="639692" cy="396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24825" y="186992"/>
            <a:ext cx="681038" cy="181526"/>
          </a:xfrm>
          <a:prstGeom prst="rect">
            <a:avLst/>
          </a:prstGeom>
        </p:spPr>
      </p:pic>
    </p:spTree>
    <p:extLst>
      <p:ext uri="{BB962C8B-B14F-4D97-AF65-F5344CB8AC3E}">
        <p14:creationId xmlns:p14="http://schemas.microsoft.com/office/powerpoint/2010/main" val="1015260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ext uri="{D42A27DB-BD31-4B8C-83A1-F6EECF244321}">
                <p14:modId xmlns:p14="http://schemas.microsoft.com/office/powerpoint/2010/main" val="57693808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2782"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p>
        </p:txBody>
      </p:sp>
      <p:pic>
        <p:nvPicPr>
          <p:cNvPr id="9"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7594634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85806"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8217368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186830"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ctrTitle" hasCustomPrompt="1"/>
          </p:nvPr>
        </p:nvSpPr>
        <p:spPr>
          <a:xfrm>
            <a:off x="742950" y="1122363"/>
            <a:ext cx="8420100" cy="2387600"/>
          </a:xfrm>
          <a:prstGeom prst="rect">
            <a:avLst/>
          </a:prstGeom>
        </p:spPr>
        <p:txBody>
          <a:bodyPr anchor="b"/>
          <a:lstStyle>
            <a:lvl1pPr algn="ctr">
              <a:defRPr sz="6000"/>
            </a:lvl1pPr>
          </a:lstStyle>
          <a:p>
            <a:r>
              <a:rPr lang="ca-ES" dirty="0"/>
              <a:t>Clic para editar </a:t>
            </a:r>
            <a:r>
              <a:rPr lang="ca-ES" dirty="0" err="1"/>
              <a:t>título</a:t>
            </a:r>
            <a:endParaRPr lang="ca-ES" dirty="0"/>
          </a:p>
        </p:txBody>
      </p:sp>
      <p:sp>
        <p:nvSpPr>
          <p:cNvPr id="3" name="Subtitle 2"/>
          <p:cNvSpPr>
            <a:spLocks noGrp="1"/>
          </p:cNvSpPr>
          <p:nvPr>
            <p:ph type="subTitle" idx="1" hasCustomPrompt="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dirty="0" err="1"/>
              <a:t>Haga</a:t>
            </a:r>
            <a:r>
              <a:rPr lang="ca-ES" dirty="0"/>
              <a:t> clic para modificar el estilo de </a:t>
            </a:r>
            <a:r>
              <a:rPr lang="ca-ES" dirty="0" err="1"/>
              <a:t>subtítulo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F19F1A48-5D25-4971-9FA7-1244BFC21B43}"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991255221"/>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548FE-CA40-411E-B65A-670855C30F12}" type="datetime1">
              <a:rPr lang="ca-ES" smtClean="0">
                <a:solidFill>
                  <a:srgbClr val="000000">
                    <a:tint val="75000"/>
                  </a:srgbClr>
                </a:solidFill>
              </a:rPr>
              <a:pPr/>
              <a:t>02/07/2020</a:t>
            </a:fld>
            <a:endParaRPr lang="ca-E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ca-ES" dirty="0">
              <a:solidFill>
                <a:srgbClr val="000000">
                  <a:tint val="75000"/>
                </a:srgbClr>
              </a:solidFill>
            </a:endParaRPr>
          </a:p>
        </p:txBody>
      </p:sp>
      <p:sp>
        <p:nvSpPr>
          <p:cNvPr id="5" name="Slide Number Placeholder 4"/>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261746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88878"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AutoShape 461" descr="Resultado de imagen de soulsigh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solidFill>
                <a:srgbClr val="7F7F7F"/>
              </a:solidFill>
            </a:endParaRPr>
          </a:p>
        </p:txBody>
      </p:sp>
      <p:pic>
        <p:nvPicPr>
          <p:cNvPr id="6"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34580655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89902"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4312837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90926"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7703819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191950"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ctrTitle" hasCustomPrompt="1"/>
          </p:nvPr>
        </p:nvSpPr>
        <p:spPr>
          <a:xfrm>
            <a:off x="742950" y="1122363"/>
            <a:ext cx="8420100" cy="2387600"/>
          </a:xfrm>
          <a:prstGeom prst="rect">
            <a:avLst/>
          </a:prstGeom>
        </p:spPr>
        <p:txBody>
          <a:bodyPr anchor="b"/>
          <a:lstStyle>
            <a:lvl1pPr algn="ctr">
              <a:defRPr sz="6000"/>
            </a:lvl1pPr>
          </a:lstStyle>
          <a:p>
            <a:r>
              <a:rPr lang="ca-ES" dirty="0"/>
              <a:t>Clic para editar </a:t>
            </a:r>
            <a:r>
              <a:rPr lang="ca-ES" dirty="0" err="1"/>
              <a:t>título</a:t>
            </a:r>
            <a:endParaRPr lang="ca-ES" dirty="0"/>
          </a:p>
        </p:txBody>
      </p:sp>
      <p:sp>
        <p:nvSpPr>
          <p:cNvPr id="3" name="Subtitle 2"/>
          <p:cNvSpPr>
            <a:spLocks noGrp="1"/>
          </p:cNvSpPr>
          <p:nvPr>
            <p:ph type="subTitle" idx="1" hasCustomPrompt="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dirty="0" err="1"/>
              <a:t>Haga</a:t>
            </a:r>
            <a:r>
              <a:rPr lang="ca-ES" dirty="0"/>
              <a:t> clic para modificar el estilo de </a:t>
            </a:r>
            <a:r>
              <a:rPr lang="ca-ES" dirty="0" err="1"/>
              <a:t>subtítulo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F19F1A48-5D25-4971-9FA7-1244BFC21B43}"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2988185643"/>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548FE-CA40-411E-B65A-670855C30F12}" type="datetime1">
              <a:rPr lang="ca-ES" smtClean="0">
                <a:solidFill>
                  <a:srgbClr val="000000">
                    <a:tint val="75000"/>
                  </a:srgbClr>
                </a:solidFill>
              </a:rPr>
              <a:pPr/>
              <a:t>02/07/2020</a:t>
            </a:fld>
            <a:endParaRPr lang="ca-E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ca-ES" dirty="0">
              <a:solidFill>
                <a:srgbClr val="000000">
                  <a:tint val="75000"/>
                </a:srgbClr>
              </a:solidFill>
            </a:endParaRPr>
          </a:p>
        </p:txBody>
      </p:sp>
      <p:sp>
        <p:nvSpPr>
          <p:cNvPr id="5" name="Slide Number Placeholder 4"/>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41604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93998"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AutoShape 461" descr="Resultado de imagen de soulsigh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solidFill>
                <a:srgbClr val="7F7F7F"/>
              </a:solidFill>
            </a:endParaRPr>
          </a:p>
        </p:txBody>
      </p:sp>
      <p:pic>
        <p:nvPicPr>
          <p:cNvPr id="6"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24624740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95022"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691136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ext uri="{D42A27DB-BD31-4B8C-83A1-F6EECF244321}">
                <p14:modId xmlns:p14="http://schemas.microsoft.com/office/powerpoint/2010/main" val="235601627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4406"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p>
        </p:txBody>
      </p:sp>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0848314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96046"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36140187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197070"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ctrTitle" hasCustomPrompt="1"/>
          </p:nvPr>
        </p:nvSpPr>
        <p:spPr>
          <a:xfrm>
            <a:off x="742950" y="1122363"/>
            <a:ext cx="8420100" cy="2387600"/>
          </a:xfrm>
          <a:prstGeom prst="rect">
            <a:avLst/>
          </a:prstGeom>
        </p:spPr>
        <p:txBody>
          <a:bodyPr anchor="b"/>
          <a:lstStyle>
            <a:lvl1pPr algn="ctr">
              <a:defRPr sz="6000"/>
            </a:lvl1pPr>
          </a:lstStyle>
          <a:p>
            <a:r>
              <a:rPr lang="ca-ES" dirty="0"/>
              <a:t>Clic para editar </a:t>
            </a:r>
            <a:r>
              <a:rPr lang="ca-ES" dirty="0" err="1"/>
              <a:t>título</a:t>
            </a:r>
            <a:endParaRPr lang="ca-ES" dirty="0"/>
          </a:p>
        </p:txBody>
      </p:sp>
      <p:sp>
        <p:nvSpPr>
          <p:cNvPr id="3" name="Subtitle 2"/>
          <p:cNvSpPr>
            <a:spLocks noGrp="1"/>
          </p:cNvSpPr>
          <p:nvPr>
            <p:ph type="subTitle" idx="1" hasCustomPrompt="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dirty="0" err="1"/>
              <a:t>Haga</a:t>
            </a:r>
            <a:r>
              <a:rPr lang="ca-ES" dirty="0"/>
              <a:t> clic para modificar el estilo de </a:t>
            </a:r>
            <a:r>
              <a:rPr lang="ca-ES" dirty="0" err="1"/>
              <a:t>subtítulo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F19F1A48-5D25-4971-9FA7-1244BFC21B43}"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4223627029"/>
      </p:ext>
    </p:extLst>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548FE-CA40-411E-B65A-670855C30F12}" type="datetime1">
              <a:rPr lang="ca-ES" smtClean="0">
                <a:solidFill>
                  <a:srgbClr val="000000">
                    <a:tint val="75000"/>
                  </a:srgbClr>
                </a:solidFill>
              </a:rPr>
              <a:pPr/>
              <a:t>02/07/2020</a:t>
            </a:fld>
            <a:endParaRPr lang="ca-E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ca-ES" dirty="0">
              <a:solidFill>
                <a:srgbClr val="000000">
                  <a:tint val="75000"/>
                </a:srgbClr>
              </a:solidFill>
            </a:endParaRPr>
          </a:p>
        </p:txBody>
      </p:sp>
      <p:sp>
        <p:nvSpPr>
          <p:cNvPr id="5" name="Slide Number Placeholder 4"/>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64592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27789"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AutoShape 461" descr="Resultado de imagen de soulsigh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solidFill>
                <a:srgbClr val="7F7F7F"/>
              </a:solidFill>
            </a:endParaRPr>
          </a:p>
        </p:txBody>
      </p:sp>
      <p:pic>
        <p:nvPicPr>
          <p:cNvPr id="6"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8796671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28813"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07189681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29837"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41611035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230861"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ctrTitle" hasCustomPrompt="1"/>
          </p:nvPr>
        </p:nvSpPr>
        <p:spPr>
          <a:xfrm>
            <a:off x="742950" y="1122363"/>
            <a:ext cx="8420100" cy="2387600"/>
          </a:xfrm>
          <a:prstGeom prst="rect">
            <a:avLst/>
          </a:prstGeom>
        </p:spPr>
        <p:txBody>
          <a:bodyPr anchor="b"/>
          <a:lstStyle>
            <a:lvl1pPr algn="ctr">
              <a:defRPr sz="6000"/>
            </a:lvl1pPr>
          </a:lstStyle>
          <a:p>
            <a:r>
              <a:rPr lang="ca-ES" dirty="0"/>
              <a:t>Clic para editar </a:t>
            </a:r>
            <a:r>
              <a:rPr lang="ca-ES" dirty="0" err="1"/>
              <a:t>título</a:t>
            </a:r>
            <a:endParaRPr lang="ca-ES" dirty="0"/>
          </a:p>
        </p:txBody>
      </p:sp>
      <p:sp>
        <p:nvSpPr>
          <p:cNvPr id="3" name="Subtitle 2"/>
          <p:cNvSpPr>
            <a:spLocks noGrp="1"/>
          </p:cNvSpPr>
          <p:nvPr>
            <p:ph type="subTitle" idx="1" hasCustomPrompt="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dirty="0" err="1"/>
              <a:t>Haga</a:t>
            </a:r>
            <a:r>
              <a:rPr lang="ca-ES" dirty="0"/>
              <a:t> clic para modificar el estilo de </a:t>
            </a:r>
            <a:r>
              <a:rPr lang="ca-ES" dirty="0" err="1"/>
              <a:t>subtítulo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F19F1A48-5D25-4971-9FA7-1244BFC21B43}"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3583189071"/>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548FE-CA40-411E-B65A-670855C30F12}" type="datetime1">
              <a:rPr lang="ca-ES" smtClean="0">
                <a:solidFill>
                  <a:srgbClr val="000000">
                    <a:tint val="75000"/>
                  </a:srgbClr>
                </a:solidFill>
              </a:rPr>
              <a:pPr/>
              <a:t>02/07/2020</a:t>
            </a:fld>
            <a:endParaRPr lang="ca-E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ca-ES" dirty="0">
              <a:solidFill>
                <a:srgbClr val="000000">
                  <a:tint val="75000"/>
                </a:srgbClr>
              </a:solidFill>
            </a:endParaRPr>
          </a:p>
        </p:txBody>
      </p:sp>
      <p:sp>
        <p:nvSpPr>
          <p:cNvPr id="5" name="Slide Number Placeholder 4"/>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376675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33927"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AutoShape 461" descr="Resultado de imagen de soulsigh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solidFill>
                <a:srgbClr val="7F7F7F"/>
              </a:solidFill>
            </a:endParaRPr>
          </a:p>
        </p:txBody>
      </p:sp>
      <p:pic>
        <p:nvPicPr>
          <p:cNvPr id="6"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25310308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34951"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824056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ext uri="{D42A27DB-BD31-4B8C-83A1-F6EECF244321}">
                <p14:modId xmlns:p14="http://schemas.microsoft.com/office/powerpoint/2010/main" val="3532218084"/>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083582"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ctrTitle" hasCustomPrompt="1"/>
          </p:nvPr>
        </p:nvSpPr>
        <p:spPr>
          <a:xfrm>
            <a:off x="742950" y="1122363"/>
            <a:ext cx="8420100" cy="2387600"/>
          </a:xfrm>
          <a:prstGeom prst="rect">
            <a:avLst/>
          </a:prstGeom>
        </p:spPr>
        <p:txBody>
          <a:bodyPr anchor="b"/>
          <a:lstStyle>
            <a:lvl1pPr algn="ctr">
              <a:defRPr sz="6000"/>
            </a:lvl1pPr>
          </a:lstStyle>
          <a:p>
            <a:r>
              <a:rPr lang="ca-ES" dirty="0"/>
              <a:t>Clic para editar </a:t>
            </a:r>
            <a:r>
              <a:rPr lang="ca-ES" dirty="0" err="1"/>
              <a:t>título</a:t>
            </a:r>
            <a:endParaRPr lang="ca-ES" dirty="0"/>
          </a:p>
        </p:txBody>
      </p:sp>
      <p:sp>
        <p:nvSpPr>
          <p:cNvPr id="3" name="Subtitle 2"/>
          <p:cNvSpPr>
            <a:spLocks noGrp="1"/>
          </p:cNvSpPr>
          <p:nvPr>
            <p:ph type="subTitle" idx="1" hasCustomPrompt="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dirty="0" err="1"/>
              <a:t>Haga</a:t>
            </a:r>
            <a:r>
              <a:rPr lang="ca-ES" dirty="0"/>
              <a:t> clic para modificar el estilo de </a:t>
            </a:r>
            <a:r>
              <a:rPr lang="ca-ES" dirty="0" err="1"/>
              <a:t>subtítulo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F19F1A48-5D25-4971-9FA7-1244BFC21B43}"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919642866"/>
      </p:ext>
    </p:extLst>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graphicFrame>
        <p:nvGraphicFramePr>
          <p:cNvPr id="5" name="4 Objeto" hidden="1"/>
          <p:cNvGraphicFramePr>
            <a:graphicFrameLocks/>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35975" name="Diapositiva de think-cell" r:id="rId4" imgW="216" imgH="216" progId="TCLayout.ActiveDocument.1">
                  <p:embed/>
                </p:oleObj>
              </mc:Choice>
              <mc:Fallback>
                <p:oleObj name="Diapositiva de think-cell" r:id="rId4" imgW="216" imgH="216"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DA2BED6F-F979-4F8B-8ADC-50A35BF158F6}" type="datetime1">
              <a:rPr lang="es-ES" smtClean="0">
                <a:solidFill>
                  <a:prstClr val="black">
                    <a:tint val="75000"/>
                  </a:prstClr>
                </a:solidFill>
              </a:rPr>
              <a:pPr/>
              <a:t>02/07/2020</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6" name="AutoShape 6" descr="data:image/png;base64,iVBORw0KGgoAAAANSUhEUgAAAI4AAABOCAMAAADBy96OAAAAwFBMVEX////zuQAAQ2ry9vgAPWbo7fEPV3p0kqYARmzztwAARGtAa4dhi6EAQWnX4ujzugD//vwAO2b+/PLs8fT++en+/feWscDg6e2Dpbe6zNb99tyku8h6maypv8vK19/B0dr1yE/32YEEUHWkvcr0wCz31HP88tL778f65rA2a4lcg5v20F/zvR799uH43IaNp7f53pX1xkNKepb54aBeiJ8wX39tlqv78Mz20mn5450/d5P0xjYrY4JdgZj77L366K571sjcAAAGvklEQVRoge2ZaXeiPBiGISCFYBBEQUTUWpdaF6xT7Tut0/n//+p9glWTEKx27PKh95lzpmUxl8mdZ0kV5Uc/+tGPFLc5rF7y83yn3W6H2jvfrg5U6/lRuNhOQFHhO9vb+RG1ML7bmLrneaQ3Xkeld+C8VFTVGvDzo115hOh6u+AVf0lv93KjdVorXUdmJkx0PE6LPqFYcwtwnmcCDoFP9FoFr0QmNk1kCDillkEQxaDyAAsjtAr882jcCeCofRkO2oTydx6yuwJOxybYRHSRgiS5ScuwaMhEeOmch3NPcaSzY5qB9JUQxs3hxD1iItMODt/AaYxhFnWj2IIyZYvVrYk4eLUxyR+pGVMPGxvE4yRAQ1YpP51OizL2zuJZwORY13URB9nrHjI6khd8m5DyHeFwIgOZ+ib3tJZRbs4wdHMKOPdN4WMoTmQj0pKEj8TEvaissziODaOOZS7pACdZFnhQogFdq2vhYoYTNmDI/BBamaClz+H44G1U4NnOihBP9q2kcp8pzkCK45gmyZu5vUJgcQ4H5guvZOua3Vza9snbq9ZXi2bHUZ50Ms69kcLQbQ5HG8NSpUUjaCHo1NmZTY/gJMT0xC9dGoORFQ4n8cA4781RvDInq3M5jj9Gelm4lRBMIh7nTjf1+CI0rzgLOY6SErQSln1JyEbjcMIVziWMf8P5VYDTNpAQmR1i6tQmDE4Ejn+4DM0rzt8CHPhfCBotDxkhjxMg2QZ8n4YZzm0BDsR+1EuYG+EGQqPC47QghZ2Xl4pFq53i2VFKEJmvmE0T71IQgwPptnd+XSPXb/UojtLQMROZfUhV27R6wKHp9lI4Ls0Rqvq7ECc0sd7YX6cZaLuludm5GE6tqx7b6AottYixWy2ttb/MegddzDsjmiMKozJVhLG3M3O4IfprwcrgpFD0XSgK/sqcbA3cQhx/TPRdVIkJ3pXzDE5imnpRVX2ealmhrKr/CY0Wg6PEGO+qsA0hT0oOxzFwFqj/XdsgqKoTvjblcJwNQVszdzy8z01sznqChF5UXpyl2y2N2uUrdw5HayGy/Xmtk31vweKknqlfJEtst3lBcboLN1EPm9TMzgYdPMLiQDDAvQtMT3X6ivM8PIKjQRK/A28EkLj38YWrBlv6kXq4BB27c5K1RpSG7q3+6AiOEns0zoV/oO7a95QcjjOGlrOgHg7vsEnWJ+FcA07lGXimL8dw/B7W17Bmu4icw4GeDxrBhiKRf4XxiZ1NnTag0zngVISUzuPA2Ljn04gcMpdYHG2tQ8Mp4dEeEMb4tCD5kgXkEcUR6i8Bp90z9bWBPGY8Hge6HR2C4VKYBa0z1qXdiEzuNXVOc0jNs+DDsoCj3WUtO2bqVAFH8csYPGKkjGm1dsugffuJEbt5n3VYM5q25pKmmBk8oTRkyTwh4iilFoyMyOYq7jilUuhEwdWKUMLgxIBN89X0MUsU+eMmHoc2vabOloU5HOjHDQ9hRExjZdvjVc8kCBNvfGo8avYttQKLVJ/DJE3EEwxdZ3GgpSD6E3ty9ODlT7/8xtgkBKyLEBgYEdKzT6+hB/QchSaHvxXVuhfOd1LbLrNxrf3Htrn90YBON3+w5cRXY5gWKtOwW8np7U6Tbqgs3NCaZypkCR8aWe6C2NjmHthddzpJkKZpHJ13eDq3dlXXrLsD+zo1YUomr9sJEqklNn6fTDOBqmK3QL8kRyqfqvqiYk32dnmkXnaPPf/Bur23+gfzVp9hywuBh9pQ87nfGWfyRzba6/M7sTtOO8HPs741YXc2rZj5iiel5yiN9f73CHZ5cEjxcfkh3m8sB1JZzEQ754mJWBEbO+Wqd9UBF/YW4GW+EQ0eQiVsHVJmFLA4kDVuDj+34bGAwQliJvglb+LMriuLGmcVyKJ8q6UFQaxEN6fhODxOGGiNQ0h6E6fWhXKizuG4E8vq8jhOw4nb75qdJGg3Dk3pWzjuvDvKXRxNrWc2p2tBGK0j51AawJA+852VhMkYIZSejX2l4zeCOG3s3cxyy/R3UctfrHWtZ+7yTeivndLBAxoY4obZJBHblMdBcKgiHJgOLd5PZLSOj/Tv9dFC9pe96sCacnPm7/7teRyuG+D2L3dvGyL2v2uhU5xH3eGjNNy5L/3c+eAnaFhz5dG39p8lHuZ+vNxatSrHcReqeIrx0aqCWQuHbFa6Eot/oGYvR8e77g+P3b643liLodj6fa1qFaG5+Vq5C/EI7EtVX8w/18vH5f5++U6LpTRHBSHya1Qd1r/V9MyaBSH7a1SvfSea76f67O1nPlH1229lZvfHPV+r/wF6xYfC6l/+BwAAAABJRU5ErkJggg=="/>
          <p:cNvSpPr>
            <a:spLocks noChangeAspect="1" noChangeArrowheads="1"/>
          </p:cNvSpPr>
          <p:nvPr userDrawn="1"/>
        </p:nvSpPr>
        <p:spPr bwMode="auto">
          <a:xfrm>
            <a:off x="155575" y="-441325"/>
            <a:ext cx="1695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ca-ES" dirty="0">
              <a:solidFill>
                <a:srgbClr val="7F7F7F"/>
              </a:solidFill>
            </a:endParaRPr>
          </a:p>
        </p:txBody>
      </p:sp>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38311563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236999"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ctrTitle" hasCustomPrompt="1"/>
          </p:nvPr>
        </p:nvSpPr>
        <p:spPr>
          <a:xfrm>
            <a:off x="742950" y="1122363"/>
            <a:ext cx="8420100" cy="2387600"/>
          </a:xfrm>
          <a:prstGeom prst="rect">
            <a:avLst/>
          </a:prstGeom>
        </p:spPr>
        <p:txBody>
          <a:bodyPr anchor="b"/>
          <a:lstStyle>
            <a:lvl1pPr algn="ctr">
              <a:defRPr sz="6000"/>
            </a:lvl1pPr>
          </a:lstStyle>
          <a:p>
            <a:r>
              <a:rPr lang="ca-ES" dirty="0"/>
              <a:t>Clic para editar </a:t>
            </a:r>
            <a:r>
              <a:rPr lang="ca-ES" dirty="0" err="1"/>
              <a:t>título</a:t>
            </a:r>
            <a:endParaRPr lang="ca-ES" dirty="0"/>
          </a:p>
        </p:txBody>
      </p:sp>
      <p:sp>
        <p:nvSpPr>
          <p:cNvPr id="3" name="Subtitle 2"/>
          <p:cNvSpPr>
            <a:spLocks noGrp="1"/>
          </p:cNvSpPr>
          <p:nvPr>
            <p:ph type="subTitle" idx="1" hasCustomPrompt="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dirty="0" err="1"/>
              <a:t>Haga</a:t>
            </a:r>
            <a:r>
              <a:rPr lang="ca-ES" dirty="0"/>
              <a:t> clic para modificar el estilo de </a:t>
            </a:r>
            <a:r>
              <a:rPr lang="ca-ES" dirty="0" err="1"/>
              <a:t>subtítulo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F19F1A48-5D25-4971-9FA7-1244BFC21B43}"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3571590376"/>
      </p:ext>
    </p:extLst>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548FE-CA40-411E-B65A-670855C30F12}" type="datetime1">
              <a:rPr lang="ca-ES" smtClean="0">
                <a:solidFill>
                  <a:srgbClr val="000000">
                    <a:tint val="75000"/>
                  </a:srgbClr>
                </a:solidFill>
              </a:rPr>
              <a:pPr/>
              <a:t>02/07/2020</a:t>
            </a:fld>
            <a:endParaRPr lang="ca-E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ca-ES" dirty="0">
              <a:solidFill>
                <a:srgbClr val="000000">
                  <a:tint val="75000"/>
                </a:srgbClr>
              </a:solidFill>
            </a:endParaRPr>
          </a:p>
        </p:txBody>
      </p:sp>
      <p:sp>
        <p:nvSpPr>
          <p:cNvPr id="5" name="Slide Number Placeholder 4"/>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29999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548FE-CA40-411E-B65A-670855C30F12}" type="datetime1">
              <a:rPr lang="ca-ES" smtClean="0">
                <a:solidFill>
                  <a:srgbClr val="000000">
                    <a:tint val="75000"/>
                  </a:srgbClr>
                </a:solidFill>
              </a:rPr>
              <a:pPr/>
              <a:t>02/07/2020</a:t>
            </a:fld>
            <a:endParaRPr lang="ca-E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ca-ES" dirty="0">
              <a:solidFill>
                <a:srgbClr val="000000">
                  <a:tint val="75000"/>
                </a:srgbClr>
              </a:solidFill>
            </a:endParaRPr>
          </a:p>
        </p:txBody>
      </p:sp>
      <p:sp>
        <p:nvSpPr>
          <p:cNvPr id="5" name="Slide Number Placeholder 4"/>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160270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0999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ctrTitle" hasCustomPrompt="1"/>
          </p:nvPr>
        </p:nvSpPr>
        <p:spPr>
          <a:xfrm>
            <a:off x="742950" y="1122363"/>
            <a:ext cx="8420100" cy="2387600"/>
          </a:xfrm>
        </p:spPr>
        <p:txBody>
          <a:bodyPr anchor="b"/>
          <a:lstStyle>
            <a:lvl1pPr algn="ctr">
              <a:defRPr sz="6000"/>
            </a:lvl1pPr>
          </a:lstStyle>
          <a:p>
            <a:r>
              <a:rPr lang="ca-ES" dirty="0"/>
              <a:t>Clic para editar </a:t>
            </a:r>
            <a:r>
              <a:rPr lang="ca-ES" dirty="0" err="1"/>
              <a:t>título</a:t>
            </a:r>
            <a:endParaRPr lang="ca-ES" dirty="0"/>
          </a:p>
        </p:txBody>
      </p:sp>
      <p:sp>
        <p:nvSpPr>
          <p:cNvPr id="3" name="Subtitle 2"/>
          <p:cNvSpPr>
            <a:spLocks noGrp="1"/>
          </p:cNvSpPr>
          <p:nvPr>
            <p:ph type="subTitle" idx="1" hasCustomPrompt="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dirty="0" err="1"/>
              <a:t>Haga</a:t>
            </a:r>
            <a:r>
              <a:rPr lang="ca-ES" dirty="0"/>
              <a:t> clic para modificar el estilo de </a:t>
            </a:r>
            <a:r>
              <a:rPr lang="ca-ES" dirty="0" err="1"/>
              <a:t>subtítulo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F19F1A48-5D25-4971-9FA7-1244BFC21B43}"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1537242601"/>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1100939"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722" y="1591"/>
                        <a:ext cx="1719"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ca-ES" dirty="0"/>
              <a:t>Clic para editar </a:t>
            </a:r>
            <a:r>
              <a:rPr lang="ca-ES" dirty="0" err="1"/>
              <a:t>título</a:t>
            </a:r>
            <a:endParaRPr lang="ca-ES" dirty="0"/>
          </a:p>
        </p:txBody>
      </p:sp>
      <p:sp>
        <p:nvSpPr>
          <p:cNvPr id="3" name="Content Placeholder 2"/>
          <p:cNvSpPr>
            <a:spLocks noGrp="1"/>
          </p:cNvSpPr>
          <p:nvPr>
            <p:ph idx="1" hasCustomPrompt="1"/>
          </p:nvPr>
        </p:nvSpPr>
        <p:spPr/>
        <p:txBody>
          <a:body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4" name="Date Placeholder 3"/>
          <p:cNvSpPr>
            <a:spLocks noGrp="1"/>
          </p:cNvSpPr>
          <p:nvPr>
            <p:ph type="dt" sz="half" idx="10"/>
          </p:nvPr>
        </p:nvSpPr>
        <p:spPr/>
        <p:txBody>
          <a:bodyPr/>
          <a:lstStyle/>
          <a:p>
            <a:fld id="{39BE8A8A-35FA-4950-B113-3544B6468E5A}"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1934866947"/>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879" y="1709742"/>
            <a:ext cx="8543925" cy="2852737"/>
          </a:xfrm>
        </p:spPr>
        <p:txBody>
          <a:bodyPr anchor="b"/>
          <a:lstStyle>
            <a:lvl1pPr>
              <a:defRPr sz="6000"/>
            </a:lvl1pPr>
          </a:lstStyle>
          <a:p>
            <a:r>
              <a:rPr lang="ca-ES" dirty="0"/>
              <a:t>Clic para editar </a:t>
            </a:r>
            <a:r>
              <a:rPr lang="ca-ES" dirty="0" err="1"/>
              <a:t>título</a:t>
            </a:r>
            <a:endParaRPr lang="ca-ES" dirty="0"/>
          </a:p>
        </p:txBody>
      </p:sp>
      <p:sp>
        <p:nvSpPr>
          <p:cNvPr id="3" name="Text Placeholder 2"/>
          <p:cNvSpPr>
            <a:spLocks noGrp="1"/>
          </p:cNvSpPr>
          <p:nvPr>
            <p:ph type="body" idx="1" hasCustomPrompt="1"/>
          </p:nvPr>
        </p:nvSpPr>
        <p:spPr>
          <a:xfrm>
            <a:off x="675879"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p:txBody>
      </p:sp>
      <p:sp>
        <p:nvSpPr>
          <p:cNvPr id="4" name="Date Placeholder 3"/>
          <p:cNvSpPr>
            <a:spLocks noGrp="1"/>
          </p:cNvSpPr>
          <p:nvPr>
            <p:ph type="dt" sz="half" idx="10"/>
          </p:nvPr>
        </p:nvSpPr>
        <p:spPr/>
        <p:txBody>
          <a:bodyPr/>
          <a:lstStyle/>
          <a:p>
            <a:fld id="{4C8AD89A-05D1-437A-8725-F8AFCC52DE62}" type="datetime1">
              <a:rPr lang="ca-ES" smtClean="0">
                <a:solidFill>
                  <a:srgbClr val="000000">
                    <a:tint val="75000"/>
                  </a:srgbClr>
                </a:solidFill>
              </a:rPr>
              <a:pPr/>
              <a:t>02/07/2020</a:t>
            </a:fld>
            <a:endParaRPr lang="ca-E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ca-ES" dirty="0">
              <a:solidFill>
                <a:srgbClr val="000000">
                  <a:tint val="75000"/>
                </a:srgbClr>
              </a:solidFill>
            </a:endParaRPr>
          </a:p>
        </p:txBody>
      </p:sp>
      <p:sp>
        <p:nvSpPr>
          <p:cNvPr id="6" name="Slide Number Placeholder 5"/>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4228516273"/>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a-ES" dirty="0"/>
              <a:t>Clic para editar </a:t>
            </a:r>
            <a:r>
              <a:rPr lang="ca-ES" dirty="0" err="1"/>
              <a:t>título</a:t>
            </a:r>
            <a:endParaRPr lang="ca-ES" dirty="0"/>
          </a:p>
        </p:txBody>
      </p:sp>
      <p:sp>
        <p:nvSpPr>
          <p:cNvPr id="3" name="Content Placeholder 2"/>
          <p:cNvSpPr>
            <a:spLocks noGrp="1"/>
          </p:cNvSpPr>
          <p:nvPr>
            <p:ph sz="half" idx="1" hasCustomPrompt="1"/>
          </p:nvPr>
        </p:nvSpPr>
        <p:spPr>
          <a:xfrm>
            <a:off x="681038" y="1825625"/>
            <a:ext cx="4210050" cy="4351338"/>
          </a:xfrm>
        </p:spPr>
        <p:txBody>
          <a:body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4" name="Content Placeholder 3"/>
          <p:cNvSpPr>
            <a:spLocks noGrp="1"/>
          </p:cNvSpPr>
          <p:nvPr>
            <p:ph sz="half" idx="2" hasCustomPrompt="1"/>
          </p:nvPr>
        </p:nvSpPr>
        <p:spPr>
          <a:xfrm>
            <a:off x="5014913" y="1825625"/>
            <a:ext cx="4210050" cy="4351338"/>
          </a:xfrm>
        </p:spPr>
        <p:txBody>
          <a:body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5" name="Date Placeholder 4"/>
          <p:cNvSpPr>
            <a:spLocks noGrp="1"/>
          </p:cNvSpPr>
          <p:nvPr>
            <p:ph type="dt" sz="half" idx="10"/>
          </p:nvPr>
        </p:nvSpPr>
        <p:spPr/>
        <p:txBody>
          <a:bodyPr/>
          <a:lstStyle/>
          <a:p>
            <a:fld id="{BB9FA768-EAF8-4E14-BD6E-AFB96CC6D61D}" type="datetime1">
              <a:rPr lang="ca-ES" smtClean="0">
                <a:solidFill>
                  <a:srgbClr val="000000">
                    <a:tint val="75000"/>
                  </a:srgbClr>
                </a:solidFill>
              </a:rPr>
              <a:pPr/>
              <a:t>02/07/2020</a:t>
            </a:fld>
            <a:endParaRPr lang="ca-E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ca-ES" dirty="0">
              <a:solidFill>
                <a:srgbClr val="000000">
                  <a:tint val="75000"/>
                </a:srgbClr>
              </a:solidFill>
            </a:endParaRPr>
          </a:p>
        </p:txBody>
      </p:sp>
      <p:sp>
        <p:nvSpPr>
          <p:cNvPr id="7" name="Slide Number Placeholder 6"/>
          <p:cNvSpPr>
            <a:spLocks noGrp="1"/>
          </p:cNvSpPr>
          <p:nvPr>
            <p:ph type="sldNum" sz="quarter" idx="12"/>
          </p:nvPr>
        </p:nvSpPr>
        <p:spPr>
          <a:xfrm>
            <a:off x="7501125" y="6383625"/>
            <a:ext cx="2228850" cy="365125"/>
          </a:xfrm>
          <a:prstGeom prst="rect">
            <a:avLst/>
          </a:prstGeom>
        </p:spPr>
        <p:txBody>
          <a:bodyPr/>
          <a:lstStyle/>
          <a:p>
            <a:pPr defTabSz="914400"/>
            <a:fld id="{7DF377D9-101F-6F47-B9C6-C814A0778A6C}" type="slidenum">
              <a:rPr lang="ca-ES" smtClean="0">
                <a:solidFill>
                  <a:srgbClr val="000000"/>
                </a:solidFill>
              </a:rPr>
              <a:pPr defTabSz="914400"/>
              <a:t>‹#›</a:t>
            </a:fld>
            <a:endParaRPr lang="ca-ES" dirty="0">
              <a:solidFill>
                <a:srgbClr val="000000"/>
              </a:solidFill>
            </a:endParaRPr>
          </a:p>
        </p:txBody>
      </p:sp>
    </p:spTree>
    <p:extLst>
      <p:ext uri="{BB962C8B-B14F-4D97-AF65-F5344CB8AC3E}">
        <p14:creationId xmlns:p14="http://schemas.microsoft.com/office/powerpoint/2010/main" val="349029831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emf"/><Relationship Id="rId2" Type="http://schemas.openxmlformats.org/officeDocument/2006/relationships/slideLayout" Target="../slideLayouts/slideLayout7.xml"/><Relationship Id="rId16" Type="http://schemas.openxmlformats.org/officeDocument/2006/relationships/oleObject" Target="../embeddings/oleObject6.bin"/><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ags" Target="../tags/tag7.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vmlDrawing" Target="../drawings/vmlDrawing6.v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slideLayout" Target="../slideLayouts/slideLayout20.xml"/><Relationship Id="rId7" Type="http://schemas.openxmlformats.org/officeDocument/2006/relationships/vmlDrawing" Target="../drawings/vmlDrawing10.v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oleObject" Target="../embeddings/oleObject10.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25.xml"/><Relationship Id="rId7" Type="http://schemas.openxmlformats.org/officeDocument/2006/relationships/vmlDrawing" Target="../drawings/vmlDrawing15.v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oleObject" Target="../embeddings/oleObject15.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slideLayout" Target="../slideLayouts/slideLayout30.xml"/><Relationship Id="rId7" Type="http://schemas.openxmlformats.org/officeDocument/2006/relationships/vmlDrawing" Target="../drawings/vmlDrawing20.v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10" Type="http://schemas.openxmlformats.org/officeDocument/2006/relationships/image" Target="../media/image1.emf"/><Relationship Id="rId4" Type="http://schemas.openxmlformats.org/officeDocument/2006/relationships/slideLayout" Target="../slideLayouts/slideLayout31.xml"/><Relationship Id="rId9" Type="http://schemas.openxmlformats.org/officeDocument/2006/relationships/oleObject" Target="../embeddings/oleObject20.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slideLayout" Target="../slideLayouts/slideLayout35.xml"/><Relationship Id="rId7" Type="http://schemas.openxmlformats.org/officeDocument/2006/relationships/vmlDrawing" Target="../drawings/vmlDrawing25.v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10" Type="http://schemas.openxmlformats.org/officeDocument/2006/relationships/image" Target="../media/image1.emf"/><Relationship Id="rId4" Type="http://schemas.openxmlformats.org/officeDocument/2006/relationships/slideLayout" Target="../slideLayouts/slideLayout36.xml"/><Relationship Id="rId9" Type="http://schemas.openxmlformats.org/officeDocument/2006/relationships/oleObject" Target="../embeddings/oleObject25.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slideLayout" Target="../slideLayouts/slideLayout40.xml"/><Relationship Id="rId7" Type="http://schemas.openxmlformats.org/officeDocument/2006/relationships/vmlDrawing" Target="../drawings/vmlDrawing30.v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10" Type="http://schemas.openxmlformats.org/officeDocument/2006/relationships/image" Target="../media/image1.emf"/><Relationship Id="rId4" Type="http://schemas.openxmlformats.org/officeDocument/2006/relationships/slideLayout" Target="../slideLayouts/slideLayout41.xml"/><Relationship Id="rId9" Type="http://schemas.openxmlformats.org/officeDocument/2006/relationships/oleObject" Target="../embeddings/oleObject30.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p:custDataLst>
              <p:tags r:id="rId8"/>
            </p:custDataLst>
            <p:extLst>
              <p:ext uri="{D42A27DB-BD31-4B8C-83A1-F6EECF244321}">
                <p14:modId xmlns:p14="http://schemas.microsoft.com/office/powerpoint/2010/main" val="349890047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04652" name="Diapositiva de think-cell" r:id="rId9" imgW="216" imgH="216" progId="TCLayout.ActiveDocument.1">
                  <p:embed/>
                </p:oleObj>
              </mc:Choice>
              <mc:Fallback>
                <p:oleObj name="Diapositiva de think-cell" r:id="rId9" imgW="216" imgH="216"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81039" y="365128"/>
            <a:ext cx="8543925" cy="1325563"/>
          </a:xfrm>
          <a:prstGeom prst="rect">
            <a:avLst/>
          </a:prstGeom>
        </p:spPr>
        <p:txBody>
          <a:bodyPr vert="horz" lIns="91424" tIns="45712" rIns="91424" bIns="45712"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24" tIns="45712" rIns="91424" bIns="4571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F6B85B05-777F-44E2-9622-65EA228268E2}" type="datetime1">
              <a:rPr lang="es-ES" smtClean="0">
                <a:solidFill>
                  <a:prstClr val="black">
                    <a:tint val="75000"/>
                  </a:prstClr>
                </a:solidFill>
              </a:rPr>
              <a:t>02/07/2020</a:t>
            </a:fld>
            <a:endParaRPr lang="es-ES" dirty="0">
              <a:solidFill>
                <a:prstClr val="black">
                  <a:tint val="75000"/>
                </a:prstClr>
              </a:solidFill>
            </a:endParaRPr>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s-ES" dirty="0">
              <a:solidFill>
                <a:prstClr val="black">
                  <a:tint val="75000"/>
                </a:prstClr>
              </a:solidFill>
            </a:endParaRPr>
          </a:p>
        </p:txBody>
      </p:sp>
      <p:grpSp>
        <p:nvGrpSpPr>
          <p:cNvPr id="8" name="16 Grupo"/>
          <p:cNvGrpSpPr>
            <a:grpSpLocks/>
          </p:cNvGrpSpPr>
          <p:nvPr/>
        </p:nvGrpSpPr>
        <p:grpSpPr bwMode="auto">
          <a:xfrm>
            <a:off x="9974104" y="547836"/>
            <a:ext cx="360362" cy="5905500"/>
            <a:chOff x="9545638" y="381000"/>
            <a:chExt cx="360362" cy="5905500"/>
          </a:xfrm>
        </p:grpSpPr>
        <p:sp>
          <p:nvSpPr>
            <p:cNvPr id="9" name="Rectangle 5"/>
            <p:cNvSpPr>
              <a:spLocks noChangeArrowheads="1"/>
            </p:cNvSpPr>
            <p:nvPr/>
          </p:nvSpPr>
          <p:spPr bwMode="auto">
            <a:xfrm>
              <a:off x="9545638" y="1873755"/>
              <a:ext cx="360362" cy="432065"/>
            </a:xfrm>
            <a:prstGeom prst="rect">
              <a:avLst/>
            </a:prstGeom>
            <a:solidFill>
              <a:srgbClr val="1994A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25 </a:t>
              </a:r>
            </a:p>
            <a:p>
              <a:pPr algn="ctr" defTabSz="915829" eaLnBrk="0" hangingPunct="0">
                <a:spcBef>
                  <a:spcPts val="100"/>
                </a:spcBef>
              </a:pPr>
              <a:r>
                <a:rPr lang="es-ES" sz="1000" dirty="0">
                  <a:solidFill>
                    <a:schemeClr val="bg1"/>
                  </a:solidFill>
                </a:rPr>
                <a:t>148</a:t>
              </a:r>
            </a:p>
            <a:p>
              <a:pPr algn="ctr" defTabSz="915829" eaLnBrk="0" hangingPunct="0">
                <a:spcBef>
                  <a:spcPts val="100"/>
                </a:spcBef>
              </a:pPr>
              <a:r>
                <a:rPr lang="es-ES" sz="1000" dirty="0">
                  <a:solidFill>
                    <a:schemeClr val="bg1"/>
                  </a:solidFill>
                </a:rPr>
                <a:t>164</a:t>
              </a:r>
              <a:endParaRPr lang="es-ES" sz="1000" dirty="0"/>
            </a:p>
          </p:txBody>
        </p:sp>
        <p:sp>
          <p:nvSpPr>
            <p:cNvPr id="10" name="Rectangle 6"/>
            <p:cNvSpPr>
              <a:spLocks noChangeArrowheads="1"/>
            </p:cNvSpPr>
            <p:nvPr/>
          </p:nvSpPr>
          <p:spPr bwMode="auto">
            <a:xfrm>
              <a:off x="9545638" y="2371341"/>
              <a:ext cx="360362" cy="432065"/>
            </a:xfrm>
            <a:prstGeom prst="rect">
              <a:avLst/>
            </a:prstGeom>
            <a:solidFill>
              <a:srgbClr val="960F68"/>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150 </a:t>
              </a:r>
            </a:p>
            <a:p>
              <a:pPr algn="ctr" defTabSz="915829" eaLnBrk="0" hangingPunct="0">
                <a:spcBef>
                  <a:spcPts val="100"/>
                </a:spcBef>
              </a:pPr>
              <a:r>
                <a:rPr lang="es-ES" sz="1000" dirty="0">
                  <a:solidFill>
                    <a:schemeClr val="bg1"/>
                  </a:solidFill>
                </a:rPr>
                <a:t>15</a:t>
              </a:r>
            </a:p>
            <a:p>
              <a:pPr algn="ctr" defTabSz="915829" eaLnBrk="0" hangingPunct="0">
                <a:spcBef>
                  <a:spcPts val="100"/>
                </a:spcBef>
              </a:pPr>
              <a:r>
                <a:rPr lang="es-ES" sz="1000" dirty="0">
                  <a:solidFill>
                    <a:schemeClr val="bg1"/>
                  </a:solidFill>
                </a:rPr>
                <a:t>104</a:t>
              </a:r>
              <a:endParaRPr lang="es-ES" sz="1000" dirty="0"/>
            </a:p>
          </p:txBody>
        </p:sp>
        <p:sp>
          <p:nvSpPr>
            <p:cNvPr id="11" name="Rectangle 7"/>
            <p:cNvSpPr>
              <a:spLocks noChangeArrowheads="1"/>
            </p:cNvSpPr>
            <p:nvPr/>
          </p:nvSpPr>
          <p:spPr bwMode="auto">
            <a:xfrm>
              <a:off x="9545638" y="2868926"/>
              <a:ext cx="360362" cy="432065"/>
            </a:xfrm>
            <a:prstGeom prst="rect">
              <a:avLst/>
            </a:prstGeom>
            <a:solidFill>
              <a:srgbClr val="643269"/>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100</a:t>
              </a:r>
            </a:p>
            <a:p>
              <a:pPr algn="ctr" defTabSz="915829" eaLnBrk="0" hangingPunct="0">
                <a:spcBef>
                  <a:spcPts val="100"/>
                </a:spcBef>
              </a:pPr>
              <a:r>
                <a:rPr lang="es-ES" sz="1000" dirty="0">
                  <a:solidFill>
                    <a:schemeClr val="bg1"/>
                  </a:solidFill>
                </a:rPr>
                <a:t>50</a:t>
              </a:r>
            </a:p>
            <a:p>
              <a:pPr algn="ctr" defTabSz="915829" eaLnBrk="0" hangingPunct="0">
                <a:spcBef>
                  <a:spcPts val="100"/>
                </a:spcBef>
              </a:pPr>
              <a:r>
                <a:rPr lang="es-ES" sz="1000" dirty="0">
                  <a:solidFill>
                    <a:schemeClr val="bg1"/>
                  </a:solidFill>
                </a:rPr>
                <a:t>105</a:t>
              </a:r>
            </a:p>
          </p:txBody>
        </p:sp>
        <p:sp>
          <p:nvSpPr>
            <p:cNvPr id="12" name="Rectangle 8"/>
            <p:cNvSpPr>
              <a:spLocks noChangeArrowheads="1"/>
            </p:cNvSpPr>
            <p:nvPr/>
          </p:nvSpPr>
          <p:spPr bwMode="auto">
            <a:xfrm>
              <a:off x="9545638" y="3366511"/>
              <a:ext cx="360362" cy="432065"/>
            </a:xfrm>
            <a:prstGeom prst="rect">
              <a:avLst/>
            </a:prstGeom>
            <a:solidFill>
              <a:srgbClr val="D7673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t>215</a:t>
              </a:r>
            </a:p>
            <a:p>
              <a:pPr algn="ctr" defTabSz="915829" eaLnBrk="0" hangingPunct="0">
                <a:spcBef>
                  <a:spcPts val="100"/>
                </a:spcBef>
              </a:pPr>
              <a:r>
                <a:rPr lang="es-ES" sz="1000" dirty="0"/>
                <a:t>103</a:t>
              </a:r>
            </a:p>
            <a:p>
              <a:pPr algn="ctr" defTabSz="915829" eaLnBrk="0" hangingPunct="0">
                <a:spcBef>
                  <a:spcPts val="100"/>
                </a:spcBef>
              </a:pPr>
              <a:r>
                <a:rPr lang="es-ES" sz="1000" dirty="0"/>
                <a:t>52</a:t>
              </a:r>
            </a:p>
          </p:txBody>
        </p:sp>
        <p:sp>
          <p:nvSpPr>
            <p:cNvPr id="13" name="Rectangle 9"/>
            <p:cNvSpPr>
              <a:spLocks noChangeArrowheads="1"/>
            </p:cNvSpPr>
            <p:nvPr/>
          </p:nvSpPr>
          <p:spPr bwMode="auto">
            <a:xfrm>
              <a:off x="9545638" y="3864096"/>
              <a:ext cx="360362" cy="432065"/>
            </a:xfrm>
            <a:prstGeom prst="rect">
              <a:avLst/>
            </a:prstGeom>
            <a:solidFill>
              <a:srgbClr val="E39F03"/>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t>227</a:t>
              </a:r>
            </a:p>
            <a:p>
              <a:pPr algn="ctr" defTabSz="915829" eaLnBrk="0" hangingPunct="0">
                <a:spcBef>
                  <a:spcPts val="100"/>
                </a:spcBef>
              </a:pPr>
              <a:r>
                <a:rPr lang="es-ES" sz="1000" dirty="0"/>
                <a:t>159</a:t>
              </a:r>
            </a:p>
            <a:p>
              <a:pPr algn="ctr" defTabSz="915829" eaLnBrk="0" hangingPunct="0">
                <a:spcBef>
                  <a:spcPts val="100"/>
                </a:spcBef>
              </a:pPr>
              <a:r>
                <a:rPr lang="es-ES" sz="1000" dirty="0"/>
                <a:t>3</a:t>
              </a:r>
            </a:p>
          </p:txBody>
        </p:sp>
        <p:sp>
          <p:nvSpPr>
            <p:cNvPr id="14" name="Rectangle 10"/>
            <p:cNvSpPr>
              <a:spLocks noChangeArrowheads="1"/>
            </p:cNvSpPr>
            <p:nvPr/>
          </p:nvSpPr>
          <p:spPr bwMode="auto">
            <a:xfrm>
              <a:off x="9545638" y="4361681"/>
              <a:ext cx="360362" cy="432065"/>
            </a:xfrm>
            <a:prstGeom prst="rect">
              <a:avLst/>
            </a:prstGeom>
            <a:solidFill>
              <a:srgbClr val="DDB32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t>221</a:t>
              </a:r>
            </a:p>
            <a:p>
              <a:pPr algn="ctr" defTabSz="915829" eaLnBrk="0" hangingPunct="0">
                <a:spcBef>
                  <a:spcPts val="100"/>
                </a:spcBef>
              </a:pPr>
              <a:r>
                <a:rPr lang="es-ES" sz="1000" dirty="0"/>
                <a:t>179</a:t>
              </a:r>
            </a:p>
            <a:p>
              <a:pPr algn="ctr" defTabSz="915829" eaLnBrk="0" hangingPunct="0">
                <a:spcBef>
                  <a:spcPts val="100"/>
                </a:spcBef>
              </a:pPr>
              <a:r>
                <a:rPr lang="es-ES" sz="1000" dirty="0"/>
                <a:t>34</a:t>
              </a:r>
            </a:p>
          </p:txBody>
        </p:sp>
        <p:sp>
          <p:nvSpPr>
            <p:cNvPr id="15" name="Rectangle 11"/>
            <p:cNvSpPr>
              <a:spLocks noChangeArrowheads="1"/>
            </p:cNvSpPr>
            <p:nvPr/>
          </p:nvSpPr>
          <p:spPr bwMode="auto">
            <a:xfrm>
              <a:off x="9545638" y="4859266"/>
              <a:ext cx="360362" cy="432065"/>
            </a:xfrm>
            <a:prstGeom prst="rect">
              <a:avLst/>
            </a:prstGeom>
            <a:solidFill>
              <a:srgbClr val="798D4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121</a:t>
              </a:r>
            </a:p>
            <a:p>
              <a:pPr algn="ctr" defTabSz="915829" eaLnBrk="0" hangingPunct="0">
                <a:spcBef>
                  <a:spcPts val="100"/>
                </a:spcBef>
              </a:pPr>
              <a:r>
                <a:rPr lang="es-ES" sz="1000" dirty="0">
                  <a:solidFill>
                    <a:schemeClr val="bg1"/>
                  </a:solidFill>
                </a:rPr>
                <a:t> 141</a:t>
              </a:r>
            </a:p>
            <a:p>
              <a:pPr algn="ctr" defTabSz="915829" eaLnBrk="0" hangingPunct="0">
                <a:spcBef>
                  <a:spcPts val="100"/>
                </a:spcBef>
              </a:pPr>
              <a:r>
                <a:rPr lang="es-ES" sz="1000" dirty="0">
                  <a:solidFill>
                    <a:schemeClr val="bg1"/>
                  </a:solidFill>
                </a:rPr>
                <a:t> 68</a:t>
              </a:r>
            </a:p>
          </p:txBody>
        </p:sp>
        <p:sp>
          <p:nvSpPr>
            <p:cNvPr id="16" name="Rectangle 13"/>
            <p:cNvSpPr>
              <a:spLocks noChangeArrowheads="1"/>
            </p:cNvSpPr>
            <p:nvPr/>
          </p:nvSpPr>
          <p:spPr bwMode="auto">
            <a:xfrm>
              <a:off x="9545638" y="5356852"/>
              <a:ext cx="360362" cy="432065"/>
            </a:xfrm>
            <a:prstGeom prst="rect">
              <a:avLst/>
            </a:prstGeom>
            <a:solidFill>
              <a:srgbClr val="205390"/>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32</a:t>
              </a:r>
            </a:p>
            <a:p>
              <a:pPr algn="ctr" defTabSz="915829" eaLnBrk="0" hangingPunct="0">
                <a:spcBef>
                  <a:spcPts val="100"/>
                </a:spcBef>
              </a:pPr>
              <a:r>
                <a:rPr lang="es-ES" sz="1000" dirty="0">
                  <a:solidFill>
                    <a:schemeClr val="bg1"/>
                  </a:solidFill>
                </a:rPr>
                <a:t>83</a:t>
              </a:r>
            </a:p>
            <a:p>
              <a:pPr algn="ctr" defTabSz="915829" eaLnBrk="0" hangingPunct="0">
                <a:spcBef>
                  <a:spcPts val="100"/>
                </a:spcBef>
              </a:pPr>
              <a:r>
                <a:rPr lang="es-ES" sz="1000" dirty="0">
                  <a:solidFill>
                    <a:schemeClr val="bg1"/>
                  </a:solidFill>
                </a:rPr>
                <a:t>144</a:t>
              </a:r>
            </a:p>
          </p:txBody>
        </p:sp>
        <p:sp>
          <p:nvSpPr>
            <p:cNvPr id="17" name="Rectangle 14"/>
            <p:cNvSpPr>
              <a:spLocks noChangeArrowheads="1"/>
            </p:cNvSpPr>
            <p:nvPr/>
          </p:nvSpPr>
          <p:spPr bwMode="auto">
            <a:xfrm>
              <a:off x="9545638" y="5854435"/>
              <a:ext cx="360362" cy="432065"/>
            </a:xfrm>
            <a:prstGeom prst="rect">
              <a:avLst/>
            </a:prstGeom>
            <a:solidFill>
              <a:srgbClr val="0073C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0</a:t>
              </a:r>
            </a:p>
            <a:p>
              <a:pPr algn="ctr" defTabSz="915829" eaLnBrk="0" hangingPunct="0">
                <a:spcBef>
                  <a:spcPts val="100"/>
                </a:spcBef>
              </a:pPr>
              <a:r>
                <a:rPr lang="es-ES" sz="1000" dirty="0">
                  <a:solidFill>
                    <a:schemeClr val="bg1"/>
                  </a:solidFill>
                </a:rPr>
                <a:t>115</a:t>
              </a:r>
            </a:p>
            <a:p>
              <a:pPr algn="ctr" defTabSz="915829" eaLnBrk="0" hangingPunct="0">
                <a:spcBef>
                  <a:spcPts val="100"/>
                </a:spcBef>
              </a:pPr>
              <a:r>
                <a:rPr lang="es-ES" sz="1000" dirty="0">
                  <a:solidFill>
                    <a:schemeClr val="bg1"/>
                  </a:solidFill>
                </a:rPr>
                <a:t>194</a:t>
              </a:r>
            </a:p>
          </p:txBody>
        </p:sp>
        <p:sp>
          <p:nvSpPr>
            <p:cNvPr id="18" name="Rectangle 16"/>
            <p:cNvSpPr>
              <a:spLocks noChangeArrowheads="1"/>
            </p:cNvSpPr>
            <p:nvPr/>
          </p:nvSpPr>
          <p:spPr bwMode="auto">
            <a:xfrm>
              <a:off x="9545638" y="381000"/>
              <a:ext cx="360362" cy="432065"/>
            </a:xfrm>
            <a:prstGeom prst="rect">
              <a:avLst/>
            </a:prstGeom>
            <a:solidFill>
              <a:srgbClr val="9AAE0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154</a:t>
              </a:r>
            </a:p>
            <a:p>
              <a:pPr algn="ctr" defTabSz="915829" eaLnBrk="0" hangingPunct="0">
                <a:spcBef>
                  <a:spcPts val="100"/>
                </a:spcBef>
              </a:pPr>
              <a:r>
                <a:rPr lang="es-ES" sz="1000" dirty="0">
                  <a:solidFill>
                    <a:schemeClr val="bg1"/>
                  </a:solidFill>
                </a:rPr>
                <a:t> 174</a:t>
              </a:r>
            </a:p>
            <a:p>
              <a:pPr algn="ctr" defTabSz="915829" eaLnBrk="0" hangingPunct="0">
                <a:spcBef>
                  <a:spcPts val="100"/>
                </a:spcBef>
              </a:pPr>
              <a:r>
                <a:rPr lang="es-ES" sz="1000" dirty="0">
                  <a:solidFill>
                    <a:schemeClr val="bg1"/>
                  </a:solidFill>
                </a:rPr>
                <a:t> 4</a:t>
              </a:r>
            </a:p>
          </p:txBody>
        </p:sp>
        <p:sp>
          <p:nvSpPr>
            <p:cNvPr id="19" name="Rectangle 17"/>
            <p:cNvSpPr>
              <a:spLocks noChangeArrowheads="1"/>
            </p:cNvSpPr>
            <p:nvPr/>
          </p:nvSpPr>
          <p:spPr bwMode="auto">
            <a:xfrm>
              <a:off x="9545638" y="878585"/>
              <a:ext cx="360362" cy="432065"/>
            </a:xfrm>
            <a:prstGeom prst="rect">
              <a:avLst/>
            </a:prstGeom>
            <a:solidFill>
              <a:srgbClr val="969696"/>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150</a:t>
              </a:r>
            </a:p>
            <a:p>
              <a:pPr algn="ctr" defTabSz="915829" eaLnBrk="0" hangingPunct="0">
                <a:spcBef>
                  <a:spcPts val="100"/>
                </a:spcBef>
              </a:pPr>
              <a:r>
                <a:rPr lang="es-ES" sz="1000" dirty="0">
                  <a:solidFill>
                    <a:schemeClr val="bg1"/>
                  </a:solidFill>
                </a:rPr>
                <a:t>150</a:t>
              </a:r>
            </a:p>
            <a:p>
              <a:pPr algn="ctr" defTabSz="915829" eaLnBrk="0" hangingPunct="0">
                <a:spcBef>
                  <a:spcPts val="100"/>
                </a:spcBef>
              </a:pPr>
              <a:r>
                <a:rPr lang="es-ES" sz="1000" dirty="0">
                  <a:solidFill>
                    <a:schemeClr val="bg1"/>
                  </a:solidFill>
                </a:rPr>
                <a:t>150</a:t>
              </a:r>
            </a:p>
          </p:txBody>
        </p:sp>
        <p:sp>
          <p:nvSpPr>
            <p:cNvPr id="20" name="Rectangle 18"/>
            <p:cNvSpPr>
              <a:spLocks noChangeArrowheads="1"/>
            </p:cNvSpPr>
            <p:nvPr/>
          </p:nvSpPr>
          <p:spPr bwMode="auto">
            <a:xfrm>
              <a:off x="9545638" y="1376170"/>
              <a:ext cx="360362" cy="432065"/>
            </a:xfrm>
            <a:prstGeom prst="rect">
              <a:avLst/>
            </a:prstGeom>
            <a:solidFill>
              <a:srgbClr val="777777"/>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chemeClr val="bg1"/>
                  </a:solidFill>
                </a:rPr>
                <a:t>119</a:t>
              </a:r>
            </a:p>
            <a:p>
              <a:pPr algn="ctr" defTabSz="915829" eaLnBrk="0" hangingPunct="0">
                <a:spcBef>
                  <a:spcPts val="100"/>
                </a:spcBef>
              </a:pPr>
              <a:r>
                <a:rPr lang="es-ES" sz="1000" dirty="0">
                  <a:solidFill>
                    <a:schemeClr val="bg1"/>
                  </a:solidFill>
                </a:rPr>
                <a:t> 119</a:t>
              </a:r>
            </a:p>
            <a:p>
              <a:pPr algn="ctr" defTabSz="915829" eaLnBrk="0" hangingPunct="0">
                <a:spcBef>
                  <a:spcPts val="100"/>
                </a:spcBef>
              </a:pPr>
              <a:r>
                <a:rPr lang="es-ES" sz="1000" dirty="0">
                  <a:solidFill>
                    <a:schemeClr val="bg1"/>
                  </a:solidFill>
                </a:rPr>
                <a:t>119</a:t>
              </a:r>
            </a:p>
          </p:txBody>
        </p:sp>
      </p:grpSp>
      <p:sp>
        <p:nvSpPr>
          <p:cNvPr id="21" name="Rectangle 4"/>
          <p:cNvSpPr>
            <a:spLocks noChangeArrowheads="1"/>
          </p:cNvSpPr>
          <p:nvPr/>
        </p:nvSpPr>
        <p:spPr bwMode="auto">
          <a:xfrm>
            <a:off x="9274244" y="6540652"/>
            <a:ext cx="5762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5" tIns="45620" rIns="91255" bIns="45620"/>
          <a:lstStyle/>
          <a:p>
            <a:pPr algn="r" fontAlgn="base">
              <a:spcBef>
                <a:spcPct val="0"/>
              </a:spcBef>
              <a:spcAft>
                <a:spcPct val="0"/>
              </a:spcAft>
            </a:pPr>
            <a:fld id="{400535E3-9C7F-4A72-9B91-8FE66795DF3C}" type="slidenum">
              <a:rPr lang="ca-ES" sz="1000">
                <a:solidFill>
                  <a:schemeClr val="tx1">
                    <a:lumMod val="65000"/>
                    <a:lumOff val="35000"/>
                  </a:schemeClr>
                </a:solidFill>
              </a:rPr>
              <a:pPr algn="r" fontAlgn="base">
                <a:spcBef>
                  <a:spcPct val="0"/>
                </a:spcBef>
                <a:spcAft>
                  <a:spcPct val="0"/>
                </a:spcAft>
              </a:pPr>
              <a:t>‹#›</a:t>
            </a:fld>
            <a:endParaRPr lang="ca-ES" sz="900" dirty="0">
              <a:solidFill>
                <a:schemeClr val="tx1">
                  <a:lumMod val="65000"/>
                  <a:lumOff val="35000"/>
                </a:schemeClr>
              </a:solidFill>
            </a:endParaRPr>
          </a:p>
        </p:txBody>
      </p:sp>
    </p:spTree>
    <p:extLst>
      <p:ext uri="{BB962C8B-B14F-4D97-AF65-F5344CB8AC3E}">
        <p14:creationId xmlns:p14="http://schemas.microsoft.com/office/powerpoint/2010/main" val="2390036173"/>
      </p:ext>
    </p:extLst>
  </p:cSld>
  <p:clrMap bg1="lt1" tx1="dk1" bg2="lt2" tx2="dk2" accent1="accent1" accent2="accent2" accent3="accent3" accent4="accent4" accent5="accent5" accent6="accent6" hlink="hlink" folHlink="folHlink"/>
  <p:sldLayoutIdLst>
    <p:sldLayoutId id="2147483826" r:id="rId1"/>
    <p:sldLayoutId id="2147483831" r:id="rId2"/>
    <p:sldLayoutId id="2147484535" r:id="rId3"/>
    <p:sldLayoutId id="2147484604" r:id="rId4"/>
    <p:sldLayoutId id="2147484597" r:id="rId5"/>
  </p:sldLayoutIdLst>
  <p:timing>
    <p:tnLst>
      <p:par>
        <p:cTn id="1" dur="indefinite" restart="never" nodeType="tmRoot"/>
      </p:par>
    </p:tnLst>
  </p:timing>
  <p:hf hdr="0" ftr="0" dt="0"/>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0" indent="-228560"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1" indent="-228560"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1" indent="-228560"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2"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5"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21"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2" algn="l" defTabSz="914241" rtl="0" eaLnBrk="1" latinLnBrk="0" hangingPunct="1">
        <a:defRPr sz="1800" kern="1200">
          <a:solidFill>
            <a:schemeClr val="tx1"/>
          </a:solidFill>
          <a:latin typeface="+mn-lt"/>
          <a:ea typeface="+mn-ea"/>
          <a:cs typeface="+mn-cs"/>
        </a:defRPr>
      </a:lvl5pPr>
      <a:lvl6pPr marL="2285603" algn="l" defTabSz="914241" rtl="0" eaLnBrk="1" latinLnBrk="0" hangingPunct="1">
        <a:defRPr sz="1800" kern="1200">
          <a:solidFill>
            <a:schemeClr val="tx1"/>
          </a:solidFill>
          <a:latin typeface="+mn-lt"/>
          <a:ea typeface="+mn-ea"/>
          <a:cs typeface="+mn-cs"/>
        </a:defRPr>
      </a:lvl6pPr>
      <a:lvl7pPr marL="2742723" algn="l" defTabSz="914241" rtl="0" eaLnBrk="1" latinLnBrk="0" hangingPunct="1">
        <a:defRPr sz="1800" kern="1200">
          <a:solidFill>
            <a:schemeClr val="tx1"/>
          </a:solidFill>
          <a:latin typeface="+mn-lt"/>
          <a:ea typeface="+mn-ea"/>
          <a:cs typeface="+mn-cs"/>
        </a:defRPr>
      </a:lvl7pPr>
      <a:lvl8pPr marL="3199844" algn="l" defTabSz="914241" rtl="0" eaLnBrk="1" latinLnBrk="0" hangingPunct="1">
        <a:defRPr sz="1800" kern="1200">
          <a:solidFill>
            <a:schemeClr val="tx1"/>
          </a:solidFill>
          <a:latin typeface="+mn-lt"/>
          <a:ea typeface="+mn-ea"/>
          <a:cs typeface="+mn-cs"/>
        </a:defRPr>
      </a:lvl8pPr>
      <a:lvl9pPr marL="3656964" algn="l" defTabSz="91424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15"/>
            </p:custDataLs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1098893" name="think-cell Slide" r:id="rId16" imgW="216" imgH="216" progId="TCLayout.ActiveDocument.1">
                  <p:embed/>
                </p:oleObj>
              </mc:Choice>
              <mc:Fallback>
                <p:oleObj name="think-cell Slide" r:id="rId16" imgW="216" imgH="216" progId="TCLayout.ActiveDocument.1">
                  <p:embed/>
                  <p:pic>
                    <p:nvPicPr>
                      <p:cNvPr id="0" name=""/>
                      <p:cNvPicPr/>
                      <p:nvPr/>
                    </p:nvPicPr>
                    <p:blipFill>
                      <a:blip r:embed="rId17"/>
                      <a:stretch>
                        <a:fillRect/>
                      </a:stretch>
                    </p:blipFill>
                    <p:spPr>
                      <a:xfrm>
                        <a:off x="1722" y="1591"/>
                        <a:ext cx="1719" cy="1587"/>
                      </a:xfrm>
                      <a:prstGeom prst="rect">
                        <a:avLst/>
                      </a:prstGeom>
                    </p:spPr>
                  </p:pic>
                </p:oleObj>
              </mc:Fallback>
            </mc:AlternateContent>
          </a:graphicData>
        </a:graphic>
      </p:graphicFrame>
      <p:sp>
        <p:nvSpPr>
          <p:cNvPr id="2" name="Title Placeholder 1"/>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ca-ES" dirty="0"/>
              <a:t>Clic para editar </a:t>
            </a:r>
            <a:r>
              <a:rPr lang="ca-ES" dirty="0" err="1"/>
              <a:t>título</a:t>
            </a:r>
            <a:endParaRPr lang="ca-E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ca-ES" dirty="0" err="1"/>
              <a:t>Haga</a:t>
            </a:r>
            <a:r>
              <a:rPr lang="ca-ES" dirty="0"/>
              <a:t> clic para modificar el estilo de </a:t>
            </a:r>
            <a:r>
              <a:rPr lang="ca-ES" dirty="0" err="1"/>
              <a:t>texto</a:t>
            </a:r>
            <a:r>
              <a:rPr lang="ca-ES" dirty="0"/>
              <a:t> del </a:t>
            </a:r>
            <a:r>
              <a:rPr lang="ca-ES" dirty="0" err="1"/>
              <a:t>patrón</a:t>
            </a:r>
            <a:endParaRPr lang="ca-ES" dirty="0"/>
          </a:p>
          <a:p>
            <a:pPr lvl="1"/>
            <a:r>
              <a:rPr lang="ca-ES" dirty="0" err="1"/>
              <a:t>Segundo</a:t>
            </a:r>
            <a:r>
              <a:rPr lang="ca-ES" dirty="0"/>
              <a:t> </a:t>
            </a:r>
            <a:r>
              <a:rPr lang="ca-ES" dirty="0" err="1"/>
              <a:t>nivel</a:t>
            </a:r>
            <a:endParaRPr lang="ca-ES" dirty="0"/>
          </a:p>
          <a:p>
            <a:pPr lvl="2"/>
            <a:r>
              <a:rPr lang="ca-ES" dirty="0"/>
              <a:t>Tercer </a:t>
            </a:r>
            <a:r>
              <a:rPr lang="ca-ES" dirty="0" err="1"/>
              <a:t>nivel</a:t>
            </a:r>
            <a:endParaRPr lang="ca-ES" dirty="0"/>
          </a:p>
          <a:p>
            <a:pPr lvl="3"/>
            <a:r>
              <a:rPr lang="ca-ES" dirty="0" err="1"/>
              <a:t>Cuarto</a:t>
            </a:r>
            <a:r>
              <a:rPr lang="ca-ES" dirty="0"/>
              <a:t> </a:t>
            </a:r>
            <a:r>
              <a:rPr lang="ca-ES" dirty="0" err="1"/>
              <a:t>nivel</a:t>
            </a:r>
            <a:endParaRPr lang="ca-ES" dirty="0"/>
          </a:p>
          <a:p>
            <a:pPr lvl="4"/>
            <a:r>
              <a:rPr lang="ca-ES" dirty="0"/>
              <a:t>Quinto </a:t>
            </a:r>
            <a:r>
              <a:rPr lang="ca-ES" dirty="0" err="1"/>
              <a:t>nivel</a:t>
            </a:r>
            <a:endParaRPr lang="ca-E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defTabSz="914400"/>
            <a:fld id="{27A88F3C-5C94-48E5-ACD9-3B67CE03168E}" type="datetime1">
              <a:rPr lang="ca-ES" smtClean="0">
                <a:solidFill>
                  <a:srgbClr val="000000">
                    <a:tint val="75000"/>
                  </a:srgbClr>
                </a:solidFill>
              </a:rPr>
              <a:pPr defTabSz="914400"/>
              <a:t>02/07/2020</a:t>
            </a:fld>
            <a:endParaRPr lang="ca-ES" dirty="0">
              <a:solidFill>
                <a:srgbClr val="000000">
                  <a:tint val="75000"/>
                </a:srgbClr>
              </a:solidFill>
            </a:endParaRPr>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ca-ES" dirty="0">
              <a:solidFill>
                <a:srgbClr val="000000">
                  <a:tint val="75000"/>
                </a:srgbClr>
              </a:solidFill>
            </a:endParaRPr>
          </a:p>
        </p:txBody>
      </p:sp>
      <p:sp>
        <p:nvSpPr>
          <p:cNvPr id="10" name="Text Box 16"/>
          <p:cNvSpPr txBox="1">
            <a:spLocks noChangeArrowheads="1"/>
          </p:cNvSpPr>
          <p:nvPr userDrawn="1"/>
        </p:nvSpPr>
        <p:spPr bwMode="auto">
          <a:xfrm>
            <a:off x="7351251" y="6552528"/>
            <a:ext cx="2503616"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defTabSz="914400"/>
            <a:fld id="{ECF2992F-EDD8-4580-AAEB-EA754451BF0E}" type="slidenum">
              <a:rPr lang="es-ES" altLang="es-ES" sz="1000">
                <a:solidFill>
                  <a:srgbClr val="898989"/>
                </a:solidFill>
                <a:latin typeface="Arial" panose="020B0604020202020204" pitchFamily="34" charset="0"/>
                <a:cs typeface="Arial" panose="020B0604020202020204" pitchFamily="34" charset="0"/>
              </a:rPr>
              <a:pPr algn="r" defTabSz="914400"/>
              <a:t>‹#›</a:t>
            </a:fld>
            <a:endParaRPr lang="es-ES" altLang="es-ES" sz="1000" dirty="0">
              <a:solidFill>
                <a:srgbClr val="898989"/>
              </a:solidFill>
              <a:latin typeface="Arial" panose="020B0604020202020204" pitchFamily="34" charset="0"/>
              <a:cs typeface="Arial" panose="020B0604020202020204" pitchFamily="34" charset="0"/>
            </a:endParaRPr>
          </a:p>
        </p:txBody>
      </p:sp>
      <p:pic>
        <p:nvPicPr>
          <p:cNvPr id="12" name="Imagen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946459" y="186992"/>
            <a:ext cx="681038" cy="181526"/>
          </a:xfrm>
          <a:prstGeom prst="rect">
            <a:avLst/>
          </a:prstGeom>
        </p:spPr>
      </p:pic>
    </p:spTree>
    <p:extLst>
      <p:ext uri="{BB962C8B-B14F-4D97-AF65-F5344CB8AC3E}">
        <p14:creationId xmlns:p14="http://schemas.microsoft.com/office/powerpoint/2010/main" val="4284259558"/>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 id="2147484617" r:id="rId12"/>
  </p:sldLayoutIdLst>
  <p:transition>
    <p:wipe dir="r"/>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p:custDataLst>
              <p:tags r:id="rId8"/>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82734" name="Diapositiva de think-cell" r:id="rId9" imgW="216" imgH="216" progId="TCLayout.ActiveDocument.1">
                  <p:embed/>
                </p:oleObj>
              </mc:Choice>
              <mc:Fallback>
                <p:oleObj name="Diapositiva de think-cell" r:id="rId9" imgW="216" imgH="216"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81039" y="365128"/>
            <a:ext cx="8543925" cy="1325563"/>
          </a:xfrm>
          <a:prstGeom prst="rect">
            <a:avLst/>
          </a:prstGeom>
        </p:spPr>
        <p:txBody>
          <a:bodyPr vert="horz" lIns="91424" tIns="45712" rIns="91424" bIns="45712"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24" tIns="45712" rIns="91424" bIns="4571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F6B85B05-777F-44E2-9622-65EA228268E2}" type="datetime1">
              <a:rPr lang="es-ES" smtClean="0">
                <a:solidFill>
                  <a:prstClr val="black">
                    <a:tint val="75000"/>
                  </a:prstClr>
                </a:solidFill>
              </a:rPr>
              <a:pPr/>
              <a:t>02/07/2020</a:t>
            </a:fld>
            <a:endParaRPr lang="es-ES" dirty="0">
              <a:solidFill>
                <a:prstClr val="black">
                  <a:tint val="75000"/>
                </a:prstClr>
              </a:solidFill>
            </a:endParaRPr>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s-ES" dirty="0">
              <a:solidFill>
                <a:prstClr val="black">
                  <a:tint val="75000"/>
                </a:prstClr>
              </a:solidFill>
            </a:endParaRPr>
          </a:p>
        </p:txBody>
      </p:sp>
      <p:grpSp>
        <p:nvGrpSpPr>
          <p:cNvPr id="8" name="16 Grupo"/>
          <p:cNvGrpSpPr>
            <a:grpSpLocks/>
          </p:cNvGrpSpPr>
          <p:nvPr/>
        </p:nvGrpSpPr>
        <p:grpSpPr bwMode="auto">
          <a:xfrm>
            <a:off x="9974104" y="547836"/>
            <a:ext cx="360362" cy="5905500"/>
            <a:chOff x="9545638" y="381000"/>
            <a:chExt cx="360362" cy="5905500"/>
          </a:xfrm>
        </p:grpSpPr>
        <p:sp>
          <p:nvSpPr>
            <p:cNvPr id="9" name="Rectangle 5"/>
            <p:cNvSpPr>
              <a:spLocks noChangeArrowheads="1"/>
            </p:cNvSpPr>
            <p:nvPr/>
          </p:nvSpPr>
          <p:spPr bwMode="auto">
            <a:xfrm>
              <a:off x="9545638" y="1873755"/>
              <a:ext cx="360362" cy="432065"/>
            </a:xfrm>
            <a:prstGeom prst="rect">
              <a:avLst/>
            </a:prstGeom>
            <a:solidFill>
              <a:srgbClr val="1994A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25 </a:t>
              </a:r>
            </a:p>
            <a:p>
              <a:pPr algn="ctr" defTabSz="915829" eaLnBrk="0" hangingPunct="0">
                <a:spcBef>
                  <a:spcPts val="100"/>
                </a:spcBef>
              </a:pPr>
              <a:r>
                <a:rPr lang="es-ES" sz="1000" dirty="0">
                  <a:solidFill>
                    <a:srgbClr val="FFFFFF"/>
                  </a:solidFill>
                </a:rPr>
                <a:t>148</a:t>
              </a:r>
            </a:p>
            <a:p>
              <a:pPr algn="ctr" defTabSz="915829" eaLnBrk="0" hangingPunct="0">
                <a:spcBef>
                  <a:spcPts val="100"/>
                </a:spcBef>
              </a:pPr>
              <a:r>
                <a:rPr lang="es-ES" sz="1000" dirty="0">
                  <a:solidFill>
                    <a:srgbClr val="FFFFFF"/>
                  </a:solidFill>
                </a:rPr>
                <a:t>164</a:t>
              </a:r>
              <a:endParaRPr lang="es-ES" sz="1000" dirty="0">
                <a:solidFill>
                  <a:srgbClr val="7F7F7F"/>
                </a:solidFill>
              </a:endParaRPr>
            </a:p>
          </p:txBody>
        </p:sp>
        <p:sp>
          <p:nvSpPr>
            <p:cNvPr id="10" name="Rectangle 6"/>
            <p:cNvSpPr>
              <a:spLocks noChangeArrowheads="1"/>
            </p:cNvSpPr>
            <p:nvPr/>
          </p:nvSpPr>
          <p:spPr bwMode="auto">
            <a:xfrm>
              <a:off x="9545638" y="2371341"/>
              <a:ext cx="360362" cy="432065"/>
            </a:xfrm>
            <a:prstGeom prst="rect">
              <a:avLst/>
            </a:prstGeom>
            <a:solidFill>
              <a:srgbClr val="960F68"/>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 </a:t>
              </a:r>
            </a:p>
            <a:p>
              <a:pPr algn="ctr" defTabSz="915829" eaLnBrk="0" hangingPunct="0">
                <a:spcBef>
                  <a:spcPts val="100"/>
                </a:spcBef>
              </a:pPr>
              <a:r>
                <a:rPr lang="es-ES" sz="1000" dirty="0">
                  <a:solidFill>
                    <a:srgbClr val="FFFFFF"/>
                  </a:solidFill>
                </a:rPr>
                <a:t>15</a:t>
              </a:r>
            </a:p>
            <a:p>
              <a:pPr algn="ctr" defTabSz="915829" eaLnBrk="0" hangingPunct="0">
                <a:spcBef>
                  <a:spcPts val="100"/>
                </a:spcBef>
              </a:pPr>
              <a:r>
                <a:rPr lang="es-ES" sz="1000" dirty="0">
                  <a:solidFill>
                    <a:srgbClr val="FFFFFF"/>
                  </a:solidFill>
                </a:rPr>
                <a:t>104</a:t>
              </a:r>
              <a:endParaRPr lang="es-ES" sz="1000" dirty="0">
                <a:solidFill>
                  <a:srgbClr val="7F7F7F"/>
                </a:solidFill>
              </a:endParaRPr>
            </a:p>
          </p:txBody>
        </p:sp>
        <p:sp>
          <p:nvSpPr>
            <p:cNvPr id="11" name="Rectangle 7"/>
            <p:cNvSpPr>
              <a:spLocks noChangeArrowheads="1"/>
            </p:cNvSpPr>
            <p:nvPr/>
          </p:nvSpPr>
          <p:spPr bwMode="auto">
            <a:xfrm>
              <a:off x="9545638" y="2868926"/>
              <a:ext cx="360362" cy="432065"/>
            </a:xfrm>
            <a:prstGeom prst="rect">
              <a:avLst/>
            </a:prstGeom>
            <a:solidFill>
              <a:srgbClr val="643269"/>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100</a:t>
              </a:r>
            </a:p>
            <a:p>
              <a:pPr algn="ctr" defTabSz="915829" eaLnBrk="0" hangingPunct="0">
                <a:spcBef>
                  <a:spcPts val="100"/>
                </a:spcBef>
              </a:pPr>
              <a:r>
                <a:rPr lang="es-ES" sz="1000" dirty="0">
                  <a:solidFill>
                    <a:srgbClr val="FFFFFF"/>
                  </a:solidFill>
                </a:rPr>
                <a:t>50</a:t>
              </a:r>
            </a:p>
            <a:p>
              <a:pPr algn="ctr" defTabSz="915829" eaLnBrk="0" hangingPunct="0">
                <a:spcBef>
                  <a:spcPts val="100"/>
                </a:spcBef>
              </a:pPr>
              <a:r>
                <a:rPr lang="es-ES" sz="1000" dirty="0">
                  <a:solidFill>
                    <a:srgbClr val="FFFFFF"/>
                  </a:solidFill>
                </a:rPr>
                <a:t>105</a:t>
              </a:r>
            </a:p>
          </p:txBody>
        </p:sp>
        <p:sp>
          <p:nvSpPr>
            <p:cNvPr id="12" name="Rectangle 8"/>
            <p:cNvSpPr>
              <a:spLocks noChangeArrowheads="1"/>
            </p:cNvSpPr>
            <p:nvPr/>
          </p:nvSpPr>
          <p:spPr bwMode="auto">
            <a:xfrm>
              <a:off x="9545638" y="3366511"/>
              <a:ext cx="360362" cy="432065"/>
            </a:xfrm>
            <a:prstGeom prst="rect">
              <a:avLst/>
            </a:prstGeom>
            <a:solidFill>
              <a:srgbClr val="D7673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215</a:t>
              </a:r>
            </a:p>
            <a:p>
              <a:pPr algn="ctr" defTabSz="915829" eaLnBrk="0" hangingPunct="0">
                <a:spcBef>
                  <a:spcPts val="100"/>
                </a:spcBef>
              </a:pPr>
              <a:r>
                <a:rPr lang="es-ES" sz="1000" dirty="0">
                  <a:solidFill>
                    <a:srgbClr val="7F7F7F"/>
                  </a:solidFill>
                </a:rPr>
                <a:t>103</a:t>
              </a:r>
            </a:p>
            <a:p>
              <a:pPr algn="ctr" defTabSz="915829" eaLnBrk="0" hangingPunct="0">
                <a:spcBef>
                  <a:spcPts val="100"/>
                </a:spcBef>
              </a:pPr>
              <a:r>
                <a:rPr lang="es-ES" sz="1000" dirty="0">
                  <a:solidFill>
                    <a:srgbClr val="7F7F7F"/>
                  </a:solidFill>
                </a:rPr>
                <a:t>52</a:t>
              </a:r>
            </a:p>
          </p:txBody>
        </p:sp>
        <p:sp>
          <p:nvSpPr>
            <p:cNvPr id="13" name="Rectangle 9"/>
            <p:cNvSpPr>
              <a:spLocks noChangeArrowheads="1"/>
            </p:cNvSpPr>
            <p:nvPr/>
          </p:nvSpPr>
          <p:spPr bwMode="auto">
            <a:xfrm>
              <a:off x="9545638" y="3864096"/>
              <a:ext cx="360362" cy="432065"/>
            </a:xfrm>
            <a:prstGeom prst="rect">
              <a:avLst/>
            </a:prstGeom>
            <a:solidFill>
              <a:srgbClr val="E39F03"/>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227</a:t>
              </a:r>
            </a:p>
            <a:p>
              <a:pPr algn="ctr" defTabSz="915829" eaLnBrk="0" hangingPunct="0">
                <a:spcBef>
                  <a:spcPts val="100"/>
                </a:spcBef>
              </a:pPr>
              <a:r>
                <a:rPr lang="es-ES" sz="1000" dirty="0">
                  <a:solidFill>
                    <a:srgbClr val="7F7F7F"/>
                  </a:solidFill>
                </a:rPr>
                <a:t>159</a:t>
              </a:r>
            </a:p>
            <a:p>
              <a:pPr algn="ctr" defTabSz="915829" eaLnBrk="0" hangingPunct="0">
                <a:spcBef>
                  <a:spcPts val="100"/>
                </a:spcBef>
              </a:pPr>
              <a:r>
                <a:rPr lang="es-ES" sz="1000" dirty="0">
                  <a:solidFill>
                    <a:srgbClr val="7F7F7F"/>
                  </a:solidFill>
                </a:rPr>
                <a:t>3</a:t>
              </a:r>
            </a:p>
          </p:txBody>
        </p:sp>
        <p:sp>
          <p:nvSpPr>
            <p:cNvPr id="14" name="Rectangle 10"/>
            <p:cNvSpPr>
              <a:spLocks noChangeArrowheads="1"/>
            </p:cNvSpPr>
            <p:nvPr/>
          </p:nvSpPr>
          <p:spPr bwMode="auto">
            <a:xfrm>
              <a:off x="9545638" y="4361681"/>
              <a:ext cx="360362" cy="432065"/>
            </a:xfrm>
            <a:prstGeom prst="rect">
              <a:avLst/>
            </a:prstGeom>
            <a:solidFill>
              <a:srgbClr val="DDB32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221</a:t>
              </a:r>
            </a:p>
            <a:p>
              <a:pPr algn="ctr" defTabSz="915829" eaLnBrk="0" hangingPunct="0">
                <a:spcBef>
                  <a:spcPts val="100"/>
                </a:spcBef>
              </a:pPr>
              <a:r>
                <a:rPr lang="es-ES" sz="1000" dirty="0">
                  <a:solidFill>
                    <a:srgbClr val="7F7F7F"/>
                  </a:solidFill>
                </a:rPr>
                <a:t>179</a:t>
              </a:r>
            </a:p>
            <a:p>
              <a:pPr algn="ctr" defTabSz="915829" eaLnBrk="0" hangingPunct="0">
                <a:spcBef>
                  <a:spcPts val="100"/>
                </a:spcBef>
              </a:pPr>
              <a:r>
                <a:rPr lang="es-ES" sz="1000" dirty="0">
                  <a:solidFill>
                    <a:srgbClr val="7F7F7F"/>
                  </a:solidFill>
                </a:rPr>
                <a:t>34</a:t>
              </a:r>
            </a:p>
          </p:txBody>
        </p:sp>
        <p:sp>
          <p:nvSpPr>
            <p:cNvPr id="15" name="Rectangle 11"/>
            <p:cNvSpPr>
              <a:spLocks noChangeArrowheads="1"/>
            </p:cNvSpPr>
            <p:nvPr/>
          </p:nvSpPr>
          <p:spPr bwMode="auto">
            <a:xfrm>
              <a:off x="9545638" y="4859266"/>
              <a:ext cx="360362" cy="432065"/>
            </a:xfrm>
            <a:prstGeom prst="rect">
              <a:avLst/>
            </a:prstGeom>
            <a:solidFill>
              <a:srgbClr val="798D4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121</a:t>
              </a:r>
            </a:p>
            <a:p>
              <a:pPr algn="ctr" defTabSz="915829" eaLnBrk="0" hangingPunct="0">
                <a:spcBef>
                  <a:spcPts val="100"/>
                </a:spcBef>
              </a:pPr>
              <a:r>
                <a:rPr lang="es-ES" sz="1000" dirty="0">
                  <a:solidFill>
                    <a:srgbClr val="FFFFFF"/>
                  </a:solidFill>
                </a:rPr>
                <a:t> 141</a:t>
              </a:r>
            </a:p>
            <a:p>
              <a:pPr algn="ctr" defTabSz="915829" eaLnBrk="0" hangingPunct="0">
                <a:spcBef>
                  <a:spcPts val="100"/>
                </a:spcBef>
              </a:pPr>
              <a:r>
                <a:rPr lang="es-ES" sz="1000" dirty="0">
                  <a:solidFill>
                    <a:srgbClr val="FFFFFF"/>
                  </a:solidFill>
                </a:rPr>
                <a:t> 68</a:t>
              </a:r>
            </a:p>
          </p:txBody>
        </p:sp>
        <p:sp>
          <p:nvSpPr>
            <p:cNvPr id="16" name="Rectangle 13"/>
            <p:cNvSpPr>
              <a:spLocks noChangeArrowheads="1"/>
            </p:cNvSpPr>
            <p:nvPr/>
          </p:nvSpPr>
          <p:spPr bwMode="auto">
            <a:xfrm>
              <a:off x="9545638" y="5356852"/>
              <a:ext cx="360362" cy="432065"/>
            </a:xfrm>
            <a:prstGeom prst="rect">
              <a:avLst/>
            </a:prstGeom>
            <a:solidFill>
              <a:srgbClr val="205390"/>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32</a:t>
              </a:r>
            </a:p>
            <a:p>
              <a:pPr algn="ctr" defTabSz="915829" eaLnBrk="0" hangingPunct="0">
                <a:spcBef>
                  <a:spcPts val="100"/>
                </a:spcBef>
              </a:pPr>
              <a:r>
                <a:rPr lang="es-ES" sz="1000" dirty="0">
                  <a:solidFill>
                    <a:srgbClr val="FFFFFF"/>
                  </a:solidFill>
                </a:rPr>
                <a:t>83</a:t>
              </a:r>
            </a:p>
            <a:p>
              <a:pPr algn="ctr" defTabSz="915829" eaLnBrk="0" hangingPunct="0">
                <a:spcBef>
                  <a:spcPts val="100"/>
                </a:spcBef>
              </a:pPr>
              <a:r>
                <a:rPr lang="es-ES" sz="1000" dirty="0">
                  <a:solidFill>
                    <a:srgbClr val="FFFFFF"/>
                  </a:solidFill>
                </a:rPr>
                <a:t>144</a:t>
              </a:r>
            </a:p>
          </p:txBody>
        </p:sp>
        <p:sp>
          <p:nvSpPr>
            <p:cNvPr id="17" name="Rectangle 14"/>
            <p:cNvSpPr>
              <a:spLocks noChangeArrowheads="1"/>
            </p:cNvSpPr>
            <p:nvPr/>
          </p:nvSpPr>
          <p:spPr bwMode="auto">
            <a:xfrm>
              <a:off x="9545638" y="5854435"/>
              <a:ext cx="360362" cy="432065"/>
            </a:xfrm>
            <a:prstGeom prst="rect">
              <a:avLst/>
            </a:prstGeom>
            <a:solidFill>
              <a:srgbClr val="0073C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0</a:t>
              </a:r>
            </a:p>
            <a:p>
              <a:pPr algn="ctr" defTabSz="915829" eaLnBrk="0" hangingPunct="0">
                <a:spcBef>
                  <a:spcPts val="100"/>
                </a:spcBef>
              </a:pPr>
              <a:r>
                <a:rPr lang="es-ES" sz="1000" dirty="0">
                  <a:solidFill>
                    <a:srgbClr val="FFFFFF"/>
                  </a:solidFill>
                </a:rPr>
                <a:t>115</a:t>
              </a:r>
            </a:p>
            <a:p>
              <a:pPr algn="ctr" defTabSz="915829" eaLnBrk="0" hangingPunct="0">
                <a:spcBef>
                  <a:spcPts val="100"/>
                </a:spcBef>
              </a:pPr>
              <a:r>
                <a:rPr lang="es-ES" sz="1000" dirty="0">
                  <a:solidFill>
                    <a:srgbClr val="FFFFFF"/>
                  </a:solidFill>
                </a:rPr>
                <a:t>194</a:t>
              </a:r>
            </a:p>
          </p:txBody>
        </p:sp>
        <p:sp>
          <p:nvSpPr>
            <p:cNvPr id="18" name="Rectangle 16"/>
            <p:cNvSpPr>
              <a:spLocks noChangeArrowheads="1"/>
            </p:cNvSpPr>
            <p:nvPr/>
          </p:nvSpPr>
          <p:spPr bwMode="auto">
            <a:xfrm>
              <a:off x="9545638" y="381000"/>
              <a:ext cx="360362" cy="432065"/>
            </a:xfrm>
            <a:prstGeom prst="rect">
              <a:avLst/>
            </a:prstGeom>
            <a:solidFill>
              <a:srgbClr val="9AAE0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154</a:t>
              </a:r>
            </a:p>
            <a:p>
              <a:pPr algn="ctr" defTabSz="915829" eaLnBrk="0" hangingPunct="0">
                <a:spcBef>
                  <a:spcPts val="100"/>
                </a:spcBef>
              </a:pPr>
              <a:r>
                <a:rPr lang="es-ES" sz="1000" dirty="0">
                  <a:solidFill>
                    <a:srgbClr val="FFFFFF"/>
                  </a:solidFill>
                </a:rPr>
                <a:t> 174</a:t>
              </a:r>
            </a:p>
            <a:p>
              <a:pPr algn="ctr" defTabSz="915829" eaLnBrk="0" hangingPunct="0">
                <a:spcBef>
                  <a:spcPts val="100"/>
                </a:spcBef>
              </a:pPr>
              <a:r>
                <a:rPr lang="es-ES" sz="1000" dirty="0">
                  <a:solidFill>
                    <a:srgbClr val="FFFFFF"/>
                  </a:solidFill>
                </a:rPr>
                <a:t> 4</a:t>
              </a:r>
            </a:p>
          </p:txBody>
        </p:sp>
        <p:sp>
          <p:nvSpPr>
            <p:cNvPr id="19" name="Rectangle 17"/>
            <p:cNvSpPr>
              <a:spLocks noChangeArrowheads="1"/>
            </p:cNvSpPr>
            <p:nvPr/>
          </p:nvSpPr>
          <p:spPr bwMode="auto">
            <a:xfrm>
              <a:off x="9545638" y="878585"/>
              <a:ext cx="360362" cy="432065"/>
            </a:xfrm>
            <a:prstGeom prst="rect">
              <a:avLst/>
            </a:prstGeom>
            <a:solidFill>
              <a:srgbClr val="969696"/>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p:txBody>
        </p:sp>
        <p:sp>
          <p:nvSpPr>
            <p:cNvPr id="20" name="Rectangle 18"/>
            <p:cNvSpPr>
              <a:spLocks noChangeArrowheads="1"/>
            </p:cNvSpPr>
            <p:nvPr/>
          </p:nvSpPr>
          <p:spPr bwMode="auto">
            <a:xfrm>
              <a:off x="9545638" y="1376170"/>
              <a:ext cx="360362" cy="432065"/>
            </a:xfrm>
            <a:prstGeom prst="rect">
              <a:avLst/>
            </a:prstGeom>
            <a:solidFill>
              <a:srgbClr val="777777"/>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119</a:t>
              </a:r>
            </a:p>
            <a:p>
              <a:pPr algn="ctr" defTabSz="915829" eaLnBrk="0" hangingPunct="0">
                <a:spcBef>
                  <a:spcPts val="100"/>
                </a:spcBef>
              </a:pPr>
              <a:r>
                <a:rPr lang="es-ES" sz="1000" dirty="0">
                  <a:solidFill>
                    <a:srgbClr val="FFFFFF"/>
                  </a:solidFill>
                </a:rPr>
                <a:t> 119</a:t>
              </a:r>
            </a:p>
            <a:p>
              <a:pPr algn="ctr" defTabSz="915829" eaLnBrk="0" hangingPunct="0">
                <a:spcBef>
                  <a:spcPts val="100"/>
                </a:spcBef>
              </a:pPr>
              <a:r>
                <a:rPr lang="es-ES" sz="1000" dirty="0">
                  <a:solidFill>
                    <a:srgbClr val="FFFFFF"/>
                  </a:solidFill>
                </a:rPr>
                <a:t>119</a:t>
              </a:r>
            </a:p>
          </p:txBody>
        </p:sp>
      </p:grpSp>
      <p:sp>
        <p:nvSpPr>
          <p:cNvPr id="21" name="Rectangle 4"/>
          <p:cNvSpPr>
            <a:spLocks noChangeArrowheads="1"/>
          </p:cNvSpPr>
          <p:nvPr/>
        </p:nvSpPr>
        <p:spPr bwMode="auto">
          <a:xfrm>
            <a:off x="9274244" y="6540652"/>
            <a:ext cx="5762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5" tIns="45620" rIns="91255" bIns="45620"/>
          <a:lstStyle/>
          <a:p>
            <a:pPr algn="r" fontAlgn="base">
              <a:spcBef>
                <a:spcPct val="0"/>
              </a:spcBef>
              <a:spcAft>
                <a:spcPct val="0"/>
              </a:spcAft>
            </a:pPr>
            <a:fld id="{400535E3-9C7F-4A72-9B91-8FE66795DF3C}" type="slidenum">
              <a:rPr lang="ca-ES" sz="1000">
                <a:solidFill>
                  <a:srgbClr val="7F7F7F">
                    <a:lumMod val="65000"/>
                    <a:lumOff val="35000"/>
                  </a:srgbClr>
                </a:solidFill>
              </a:rPr>
              <a:pPr algn="r" fontAlgn="base">
                <a:spcBef>
                  <a:spcPct val="0"/>
                </a:spcBef>
                <a:spcAft>
                  <a:spcPct val="0"/>
                </a:spcAft>
              </a:pPr>
              <a:t>‹#›</a:t>
            </a:fld>
            <a:endParaRPr lang="ca-ES" sz="900" dirty="0">
              <a:solidFill>
                <a:srgbClr val="7F7F7F">
                  <a:lumMod val="65000"/>
                  <a:lumOff val="35000"/>
                </a:srgbClr>
              </a:solidFill>
            </a:endParaRPr>
          </a:p>
        </p:txBody>
      </p:sp>
    </p:spTree>
    <p:extLst>
      <p:ext uri="{BB962C8B-B14F-4D97-AF65-F5344CB8AC3E}">
        <p14:creationId xmlns:p14="http://schemas.microsoft.com/office/powerpoint/2010/main" val="3568861139"/>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Lst>
  <p:timing>
    <p:tnLst>
      <p:par>
        <p:cTn id="1" dur="indefinite" restart="never" nodeType="tmRoot"/>
      </p:par>
    </p:tnLst>
  </p:timing>
  <p:hf hdr="0" ftr="0" dt="0"/>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0" indent="-228560"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1" indent="-228560"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1" indent="-228560"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2"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5"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21"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2" algn="l" defTabSz="914241" rtl="0" eaLnBrk="1" latinLnBrk="0" hangingPunct="1">
        <a:defRPr sz="1800" kern="1200">
          <a:solidFill>
            <a:schemeClr val="tx1"/>
          </a:solidFill>
          <a:latin typeface="+mn-lt"/>
          <a:ea typeface="+mn-ea"/>
          <a:cs typeface="+mn-cs"/>
        </a:defRPr>
      </a:lvl5pPr>
      <a:lvl6pPr marL="2285603" algn="l" defTabSz="914241" rtl="0" eaLnBrk="1" latinLnBrk="0" hangingPunct="1">
        <a:defRPr sz="1800" kern="1200">
          <a:solidFill>
            <a:schemeClr val="tx1"/>
          </a:solidFill>
          <a:latin typeface="+mn-lt"/>
          <a:ea typeface="+mn-ea"/>
          <a:cs typeface="+mn-cs"/>
        </a:defRPr>
      </a:lvl6pPr>
      <a:lvl7pPr marL="2742723" algn="l" defTabSz="914241" rtl="0" eaLnBrk="1" latinLnBrk="0" hangingPunct="1">
        <a:defRPr sz="1800" kern="1200">
          <a:solidFill>
            <a:schemeClr val="tx1"/>
          </a:solidFill>
          <a:latin typeface="+mn-lt"/>
          <a:ea typeface="+mn-ea"/>
          <a:cs typeface="+mn-cs"/>
        </a:defRPr>
      </a:lvl7pPr>
      <a:lvl8pPr marL="3199844" algn="l" defTabSz="914241" rtl="0" eaLnBrk="1" latinLnBrk="0" hangingPunct="1">
        <a:defRPr sz="1800" kern="1200">
          <a:solidFill>
            <a:schemeClr val="tx1"/>
          </a:solidFill>
          <a:latin typeface="+mn-lt"/>
          <a:ea typeface="+mn-ea"/>
          <a:cs typeface="+mn-cs"/>
        </a:defRPr>
      </a:lvl8pPr>
      <a:lvl9pPr marL="3656964" algn="l" defTabSz="91424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p:custDataLst>
              <p:tags r:id="rId8"/>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87854" name="Diapositiva de think-cell" r:id="rId9" imgW="216" imgH="216" progId="TCLayout.ActiveDocument.1">
                  <p:embed/>
                </p:oleObj>
              </mc:Choice>
              <mc:Fallback>
                <p:oleObj name="Diapositiva de think-cell" r:id="rId9" imgW="216" imgH="216"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81039" y="365128"/>
            <a:ext cx="8543925" cy="1325563"/>
          </a:xfrm>
          <a:prstGeom prst="rect">
            <a:avLst/>
          </a:prstGeom>
        </p:spPr>
        <p:txBody>
          <a:bodyPr vert="horz" lIns="91424" tIns="45712" rIns="91424" bIns="45712"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24" tIns="45712" rIns="91424" bIns="4571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F6B85B05-777F-44E2-9622-65EA228268E2}" type="datetime1">
              <a:rPr lang="es-ES" smtClean="0">
                <a:solidFill>
                  <a:prstClr val="black">
                    <a:tint val="75000"/>
                  </a:prstClr>
                </a:solidFill>
              </a:rPr>
              <a:pPr/>
              <a:t>02/07/2020</a:t>
            </a:fld>
            <a:endParaRPr lang="es-ES" dirty="0">
              <a:solidFill>
                <a:prstClr val="black">
                  <a:tint val="75000"/>
                </a:prstClr>
              </a:solidFill>
            </a:endParaRPr>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s-ES" dirty="0">
              <a:solidFill>
                <a:prstClr val="black">
                  <a:tint val="75000"/>
                </a:prstClr>
              </a:solidFill>
            </a:endParaRPr>
          </a:p>
        </p:txBody>
      </p:sp>
      <p:grpSp>
        <p:nvGrpSpPr>
          <p:cNvPr id="8" name="16 Grupo"/>
          <p:cNvGrpSpPr>
            <a:grpSpLocks/>
          </p:cNvGrpSpPr>
          <p:nvPr/>
        </p:nvGrpSpPr>
        <p:grpSpPr bwMode="auto">
          <a:xfrm>
            <a:off x="9974104" y="547836"/>
            <a:ext cx="360362" cy="5905500"/>
            <a:chOff x="9545638" y="381000"/>
            <a:chExt cx="360362" cy="5905500"/>
          </a:xfrm>
        </p:grpSpPr>
        <p:sp>
          <p:nvSpPr>
            <p:cNvPr id="9" name="Rectangle 5"/>
            <p:cNvSpPr>
              <a:spLocks noChangeArrowheads="1"/>
            </p:cNvSpPr>
            <p:nvPr/>
          </p:nvSpPr>
          <p:spPr bwMode="auto">
            <a:xfrm>
              <a:off x="9545638" y="1873755"/>
              <a:ext cx="360362" cy="432065"/>
            </a:xfrm>
            <a:prstGeom prst="rect">
              <a:avLst/>
            </a:prstGeom>
            <a:solidFill>
              <a:srgbClr val="1994A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25 </a:t>
              </a:r>
            </a:p>
            <a:p>
              <a:pPr algn="ctr" defTabSz="915829" eaLnBrk="0" hangingPunct="0">
                <a:spcBef>
                  <a:spcPts val="100"/>
                </a:spcBef>
              </a:pPr>
              <a:r>
                <a:rPr lang="es-ES" sz="1000" dirty="0">
                  <a:solidFill>
                    <a:srgbClr val="FFFFFF"/>
                  </a:solidFill>
                </a:rPr>
                <a:t>148</a:t>
              </a:r>
            </a:p>
            <a:p>
              <a:pPr algn="ctr" defTabSz="915829" eaLnBrk="0" hangingPunct="0">
                <a:spcBef>
                  <a:spcPts val="100"/>
                </a:spcBef>
              </a:pPr>
              <a:r>
                <a:rPr lang="es-ES" sz="1000" dirty="0">
                  <a:solidFill>
                    <a:srgbClr val="FFFFFF"/>
                  </a:solidFill>
                </a:rPr>
                <a:t>164</a:t>
              </a:r>
              <a:endParaRPr lang="es-ES" sz="1000" dirty="0">
                <a:solidFill>
                  <a:srgbClr val="7F7F7F"/>
                </a:solidFill>
              </a:endParaRPr>
            </a:p>
          </p:txBody>
        </p:sp>
        <p:sp>
          <p:nvSpPr>
            <p:cNvPr id="10" name="Rectangle 6"/>
            <p:cNvSpPr>
              <a:spLocks noChangeArrowheads="1"/>
            </p:cNvSpPr>
            <p:nvPr/>
          </p:nvSpPr>
          <p:spPr bwMode="auto">
            <a:xfrm>
              <a:off x="9545638" y="2371341"/>
              <a:ext cx="360362" cy="432065"/>
            </a:xfrm>
            <a:prstGeom prst="rect">
              <a:avLst/>
            </a:prstGeom>
            <a:solidFill>
              <a:srgbClr val="960F68"/>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 </a:t>
              </a:r>
            </a:p>
            <a:p>
              <a:pPr algn="ctr" defTabSz="915829" eaLnBrk="0" hangingPunct="0">
                <a:spcBef>
                  <a:spcPts val="100"/>
                </a:spcBef>
              </a:pPr>
              <a:r>
                <a:rPr lang="es-ES" sz="1000" dirty="0">
                  <a:solidFill>
                    <a:srgbClr val="FFFFFF"/>
                  </a:solidFill>
                </a:rPr>
                <a:t>15</a:t>
              </a:r>
            </a:p>
            <a:p>
              <a:pPr algn="ctr" defTabSz="915829" eaLnBrk="0" hangingPunct="0">
                <a:spcBef>
                  <a:spcPts val="100"/>
                </a:spcBef>
              </a:pPr>
              <a:r>
                <a:rPr lang="es-ES" sz="1000" dirty="0">
                  <a:solidFill>
                    <a:srgbClr val="FFFFFF"/>
                  </a:solidFill>
                </a:rPr>
                <a:t>104</a:t>
              </a:r>
              <a:endParaRPr lang="es-ES" sz="1000" dirty="0">
                <a:solidFill>
                  <a:srgbClr val="7F7F7F"/>
                </a:solidFill>
              </a:endParaRPr>
            </a:p>
          </p:txBody>
        </p:sp>
        <p:sp>
          <p:nvSpPr>
            <p:cNvPr id="11" name="Rectangle 7"/>
            <p:cNvSpPr>
              <a:spLocks noChangeArrowheads="1"/>
            </p:cNvSpPr>
            <p:nvPr/>
          </p:nvSpPr>
          <p:spPr bwMode="auto">
            <a:xfrm>
              <a:off x="9545638" y="2868926"/>
              <a:ext cx="360362" cy="432065"/>
            </a:xfrm>
            <a:prstGeom prst="rect">
              <a:avLst/>
            </a:prstGeom>
            <a:solidFill>
              <a:srgbClr val="643269"/>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100</a:t>
              </a:r>
            </a:p>
            <a:p>
              <a:pPr algn="ctr" defTabSz="915829" eaLnBrk="0" hangingPunct="0">
                <a:spcBef>
                  <a:spcPts val="100"/>
                </a:spcBef>
              </a:pPr>
              <a:r>
                <a:rPr lang="es-ES" sz="1000" dirty="0">
                  <a:solidFill>
                    <a:srgbClr val="FFFFFF"/>
                  </a:solidFill>
                </a:rPr>
                <a:t>50</a:t>
              </a:r>
            </a:p>
            <a:p>
              <a:pPr algn="ctr" defTabSz="915829" eaLnBrk="0" hangingPunct="0">
                <a:spcBef>
                  <a:spcPts val="100"/>
                </a:spcBef>
              </a:pPr>
              <a:r>
                <a:rPr lang="es-ES" sz="1000" dirty="0">
                  <a:solidFill>
                    <a:srgbClr val="FFFFFF"/>
                  </a:solidFill>
                </a:rPr>
                <a:t>105</a:t>
              </a:r>
            </a:p>
          </p:txBody>
        </p:sp>
        <p:sp>
          <p:nvSpPr>
            <p:cNvPr id="12" name="Rectangle 8"/>
            <p:cNvSpPr>
              <a:spLocks noChangeArrowheads="1"/>
            </p:cNvSpPr>
            <p:nvPr/>
          </p:nvSpPr>
          <p:spPr bwMode="auto">
            <a:xfrm>
              <a:off x="9545638" y="3366511"/>
              <a:ext cx="360362" cy="432065"/>
            </a:xfrm>
            <a:prstGeom prst="rect">
              <a:avLst/>
            </a:prstGeom>
            <a:solidFill>
              <a:srgbClr val="D7673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215</a:t>
              </a:r>
            </a:p>
            <a:p>
              <a:pPr algn="ctr" defTabSz="915829" eaLnBrk="0" hangingPunct="0">
                <a:spcBef>
                  <a:spcPts val="100"/>
                </a:spcBef>
              </a:pPr>
              <a:r>
                <a:rPr lang="es-ES" sz="1000" dirty="0">
                  <a:solidFill>
                    <a:srgbClr val="7F7F7F"/>
                  </a:solidFill>
                </a:rPr>
                <a:t>103</a:t>
              </a:r>
            </a:p>
            <a:p>
              <a:pPr algn="ctr" defTabSz="915829" eaLnBrk="0" hangingPunct="0">
                <a:spcBef>
                  <a:spcPts val="100"/>
                </a:spcBef>
              </a:pPr>
              <a:r>
                <a:rPr lang="es-ES" sz="1000" dirty="0">
                  <a:solidFill>
                    <a:srgbClr val="7F7F7F"/>
                  </a:solidFill>
                </a:rPr>
                <a:t>52</a:t>
              </a:r>
            </a:p>
          </p:txBody>
        </p:sp>
        <p:sp>
          <p:nvSpPr>
            <p:cNvPr id="13" name="Rectangle 9"/>
            <p:cNvSpPr>
              <a:spLocks noChangeArrowheads="1"/>
            </p:cNvSpPr>
            <p:nvPr/>
          </p:nvSpPr>
          <p:spPr bwMode="auto">
            <a:xfrm>
              <a:off x="9545638" y="3864096"/>
              <a:ext cx="360362" cy="432065"/>
            </a:xfrm>
            <a:prstGeom prst="rect">
              <a:avLst/>
            </a:prstGeom>
            <a:solidFill>
              <a:srgbClr val="E39F03"/>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227</a:t>
              </a:r>
            </a:p>
            <a:p>
              <a:pPr algn="ctr" defTabSz="915829" eaLnBrk="0" hangingPunct="0">
                <a:spcBef>
                  <a:spcPts val="100"/>
                </a:spcBef>
              </a:pPr>
              <a:r>
                <a:rPr lang="es-ES" sz="1000" dirty="0">
                  <a:solidFill>
                    <a:srgbClr val="7F7F7F"/>
                  </a:solidFill>
                </a:rPr>
                <a:t>159</a:t>
              </a:r>
            </a:p>
            <a:p>
              <a:pPr algn="ctr" defTabSz="915829" eaLnBrk="0" hangingPunct="0">
                <a:spcBef>
                  <a:spcPts val="100"/>
                </a:spcBef>
              </a:pPr>
              <a:r>
                <a:rPr lang="es-ES" sz="1000" dirty="0">
                  <a:solidFill>
                    <a:srgbClr val="7F7F7F"/>
                  </a:solidFill>
                </a:rPr>
                <a:t>3</a:t>
              </a:r>
            </a:p>
          </p:txBody>
        </p:sp>
        <p:sp>
          <p:nvSpPr>
            <p:cNvPr id="14" name="Rectangle 10"/>
            <p:cNvSpPr>
              <a:spLocks noChangeArrowheads="1"/>
            </p:cNvSpPr>
            <p:nvPr/>
          </p:nvSpPr>
          <p:spPr bwMode="auto">
            <a:xfrm>
              <a:off x="9545638" y="4361681"/>
              <a:ext cx="360362" cy="432065"/>
            </a:xfrm>
            <a:prstGeom prst="rect">
              <a:avLst/>
            </a:prstGeom>
            <a:solidFill>
              <a:srgbClr val="DDB32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221</a:t>
              </a:r>
            </a:p>
            <a:p>
              <a:pPr algn="ctr" defTabSz="915829" eaLnBrk="0" hangingPunct="0">
                <a:spcBef>
                  <a:spcPts val="100"/>
                </a:spcBef>
              </a:pPr>
              <a:r>
                <a:rPr lang="es-ES" sz="1000" dirty="0">
                  <a:solidFill>
                    <a:srgbClr val="7F7F7F"/>
                  </a:solidFill>
                </a:rPr>
                <a:t>179</a:t>
              </a:r>
            </a:p>
            <a:p>
              <a:pPr algn="ctr" defTabSz="915829" eaLnBrk="0" hangingPunct="0">
                <a:spcBef>
                  <a:spcPts val="100"/>
                </a:spcBef>
              </a:pPr>
              <a:r>
                <a:rPr lang="es-ES" sz="1000" dirty="0">
                  <a:solidFill>
                    <a:srgbClr val="7F7F7F"/>
                  </a:solidFill>
                </a:rPr>
                <a:t>34</a:t>
              </a:r>
            </a:p>
          </p:txBody>
        </p:sp>
        <p:sp>
          <p:nvSpPr>
            <p:cNvPr id="15" name="Rectangle 11"/>
            <p:cNvSpPr>
              <a:spLocks noChangeArrowheads="1"/>
            </p:cNvSpPr>
            <p:nvPr/>
          </p:nvSpPr>
          <p:spPr bwMode="auto">
            <a:xfrm>
              <a:off x="9545638" y="4859266"/>
              <a:ext cx="360362" cy="432065"/>
            </a:xfrm>
            <a:prstGeom prst="rect">
              <a:avLst/>
            </a:prstGeom>
            <a:solidFill>
              <a:srgbClr val="798D4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121</a:t>
              </a:r>
            </a:p>
            <a:p>
              <a:pPr algn="ctr" defTabSz="915829" eaLnBrk="0" hangingPunct="0">
                <a:spcBef>
                  <a:spcPts val="100"/>
                </a:spcBef>
              </a:pPr>
              <a:r>
                <a:rPr lang="es-ES" sz="1000" dirty="0">
                  <a:solidFill>
                    <a:srgbClr val="FFFFFF"/>
                  </a:solidFill>
                </a:rPr>
                <a:t> 141</a:t>
              </a:r>
            </a:p>
            <a:p>
              <a:pPr algn="ctr" defTabSz="915829" eaLnBrk="0" hangingPunct="0">
                <a:spcBef>
                  <a:spcPts val="100"/>
                </a:spcBef>
              </a:pPr>
              <a:r>
                <a:rPr lang="es-ES" sz="1000" dirty="0">
                  <a:solidFill>
                    <a:srgbClr val="FFFFFF"/>
                  </a:solidFill>
                </a:rPr>
                <a:t> 68</a:t>
              </a:r>
            </a:p>
          </p:txBody>
        </p:sp>
        <p:sp>
          <p:nvSpPr>
            <p:cNvPr id="16" name="Rectangle 13"/>
            <p:cNvSpPr>
              <a:spLocks noChangeArrowheads="1"/>
            </p:cNvSpPr>
            <p:nvPr/>
          </p:nvSpPr>
          <p:spPr bwMode="auto">
            <a:xfrm>
              <a:off x="9545638" y="5356852"/>
              <a:ext cx="360362" cy="432065"/>
            </a:xfrm>
            <a:prstGeom prst="rect">
              <a:avLst/>
            </a:prstGeom>
            <a:solidFill>
              <a:srgbClr val="205390"/>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32</a:t>
              </a:r>
            </a:p>
            <a:p>
              <a:pPr algn="ctr" defTabSz="915829" eaLnBrk="0" hangingPunct="0">
                <a:spcBef>
                  <a:spcPts val="100"/>
                </a:spcBef>
              </a:pPr>
              <a:r>
                <a:rPr lang="es-ES" sz="1000" dirty="0">
                  <a:solidFill>
                    <a:srgbClr val="FFFFFF"/>
                  </a:solidFill>
                </a:rPr>
                <a:t>83</a:t>
              </a:r>
            </a:p>
            <a:p>
              <a:pPr algn="ctr" defTabSz="915829" eaLnBrk="0" hangingPunct="0">
                <a:spcBef>
                  <a:spcPts val="100"/>
                </a:spcBef>
              </a:pPr>
              <a:r>
                <a:rPr lang="es-ES" sz="1000" dirty="0">
                  <a:solidFill>
                    <a:srgbClr val="FFFFFF"/>
                  </a:solidFill>
                </a:rPr>
                <a:t>144</a:t>
              </a:r>
            </a:p>
          </p:txBody>
        </p:sp>
        <p:sp>
          <p:nvSpPr>
            <p:cNvPr id="17" name="Rectangle 14"/>
            <p:cNvSpPr>
              <a:spLocks noChangeArrowheads="1"/>
            </p:cNvSpPr>
            <p:nvPr/>
          </p:nvSpPr>
          <p:spPr bwMode="auto">
            <a:xfrm>
              <a:off x="9545638" y="5854435"/>
              <a:ext cx="360362" cy="432065"/>
            </a:xfrm>
            <a:prstGeom prst="rect">
              <a:avLst/>
            </a:prstGeom>
            <a:solidFill>
              <a:srgbClr val="0073C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0</a:t>
              </a:r>
            </a:p>
            <a:p>
              <a:pPr algn="ctr" defTabSz="915829" eaLnBrk="0" hangingPunct="0">
                <a:spcBef>
                  <a:spcPts val="100"/>
                </a:spcBef>
              </a:pPr>
              <a:r>
                <a:rPr lang="es-ES" sz="1000" dirty="0">
                  <a:solidFill>
                    <a:srgbClr val="FFFFFF"/>
                  </a:solidFill>
                </a:rPr>
                <a:t>115</a:t>
              </a:r>
            </a:p>
            <a:p>
              <a:pPr algn="ctr" defTabSz="915829" eaLnBrk="0" hangingPunct="0">
                <a:spcBef>
                  <a:spcPts val="100"/>
                </a:spcBef>
              </a:pPr>
              <a:r>
                <a:rPr lang="es-ES" sz="1000" dirty="0">
                  <a:solidFill>
                    <a:srgbClr val="FFFFFF"/>
                  </a:solidFill>
                </a:rPr>
                <a:t>194</a:t>
              </a:r>
            </a:p>
          </p:txBody>
        </p:sp>
        <p:sp>
          <p:nvSpPr>
            <p:cNvPr id="18" name="Rectangle 16"/>
            <p:cNvSpPr>
              <a:spLocks noChangeArrowheads="1"/>
            </p:cNvSpPr>
            <p:nvPr/>
          </p:nvSpPr>
          <p:spPr bwMode="auto">
            <a:xfrm>
              <a:off x="9545638" y="381000"/>
              <a:ext cx="360362" cy="432065"/>
            </a:xfrm>
            <a:prstGeom prst="rect">
              <a:avLst/>
            </a:prstGeom>
            <a:solidFill>
              <a:srgbClr val="9AAE0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154</a:t>
              </a:r>
            </a:p>
            <a:p>
              <a:pPr algn="ctr" defTabSz="915829" eaLnBrk="0" hangingPunct="0">
                <a:spcBef>
                  <a:spcPts val="100"/>
                </a:spcBef>
              </a:pPr>
              <a:r>
                <a:rPr lang="es-ES" sz="1000" dirty="0">
                  <a:solidFill>
                    <a:srgbClr val="FFFFFF"/>
                  </a:solidFill>
                </a:rPr>
                <a:t> 174</a:t>
              </a:r>
            </a:p>
            <a:p>
              <a:pPr algn="ctr" defTabSz="915829" eaLnBrk="0" hangingPunct="0">
                <a:spcBef>
                  <a:spcPts val="100"/>
                </a:spcBef>
              </a:pPr>
              <a:r>
                <a:rPr lang="es-ES" sz="1000" dirty="0">
                  <a:solidFill>
                    <a:srgbClr val="FFFFFF"/>
                  </a:solidFill>
                </a:rPr>
                <a:t> 4</a:t>
              </a:r>
            </a:p>
          </p:txBody>
        </p:sp>
        <p:sp>
          <p:nvSpPr>
            <p:cNvPr id="19" name="Rectangle 17"/>
            <p:cNvSpPr>
              <a:spLocks noChangeArrowheads="1"/>
            </p:cNvSpPr>
            <p:nvPr/>
          </p:nvSpPr>
          <p:spPr bwMode="auto">
            <a:xfrm>
              <a:off x="9545638" y="878585"/>
              <a:ext cx="360362" cy="432065"/>
            </a:xfrm>
            <a:prstGeom prst="rect">
              <a:avLst/>
            </a:prstGeom>
            <a:solidFill>
              <a:srgbClr val="969696"/>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p:txBody>
        </p:sp>
        <p:sp>
          <p:nvSpPr>
            <p:cNvPr id="20" name="Rectangle 18"/>
            <p:cNvSpPr>
              <a:spLocks noChangeArrowheads="1"/>
            </p:cNvSpPr>
            <p:nvPr/>
          </p:nvSpPr>
          <p:spPr bwMode="auto">
            <a:xfrm>
              <a:off x="9545638" y="1376170"/>
              <a:ext cx="360362" cy="432065"/>
            </a:xfrm>
            <a:prstGeom prst="rect">
              <a:avLst/>
            </a:prstGeom>
            <a:solidFill>
              <a:srgbClr val="777777"/>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119</a:t>
              </a:r>
            </a:p>
            <a:p>
              <a:pPr algn="ctr" defTabSz="915829" eaLnBrk="0" hangingPunct="0">
                <a:spcBef>
                  <a:spcPts val="100"/>
                </a:spcBef>
              </a:pPr>
              <a:r>
                <a:rPr lang="es-ES" sz="1000" dirty="0">
                  <a:solidFill>
                    <a:srgbClr val="FFFFFF"/>
                  </a:solidFill>
                </a:rPr>
                <a:t> 119</a:t>
              </a:r>
            </a:p>
            <a:p>
              <a:pPr algn="ctr" defTabSz="915829" eaLnBrk="0" hangingPunct="0">
                <a:spcBef>
                  <a:spcPts val="100"/>
                </a:spcBef>
              </a:pPr>
              <a:r>
                <a:rPr lang="es-ES" sz="1000" dirty="0">
                  <a:solidFill>
                    <a:srgbClr val="FFFFFF"/>
                  </a:solidFill>
                </a:rPr>
                <a:t>119</a:t>
              </a:r>
            </a:p>
          </p:txBody>
        </p:sp>
      </p:grpSp>
      <p:sp>
        <p:nvSpPr>
          <p:cNvPr id="21" name="Rectangle 4"/>
          <p:cNvSpPr>
            <a:spLocks noChangeArrowheads="1"/>
          </p:cNvSpPr>
          <p:nvPr/>
        </p:nvSpPr>
        <p:spPr bwMode="auto">
          <a:xfrm>
            <a:off x="9274244" y="6540652"/>
            <a:ext cx="5762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5" tIns="45620" rIns="91255" bIns="45620"/>
          <a:lstStyle/>
          <a:p>
            <a:pPr algn="r" fontAlgn="base">
              <a:spcBef>
                <a:spcPct val="0"/>
              </a:spcBef>
              <a:spcAft>
                <a:spcPct val="0"/>
              </a:spcAft>
            </a:pPr>
            <a:fld id="{400535E3-9C7F-4A72-9B91-8FE66795DF3C}" type="slidenum">
              <a:rPr lang="ca-ES" sz="1000">
                <a:solidFill>
                  <a:srgbClr val="7F7F7F">
                    <a:lumMod val="65000"/>
                    <a:lumOff val="35000"/>
                  </a:srgbClr>
                </a:solidFill>
              </a:rPr>
              <a:pPr algn="r" fontAlgn="base">
                <a:spcBef>
                  <a:spcPct val="0"/>
                </a:spcBef>
                <a:spcAft>
                  <a:spcPct val="0"/>
                </a:spcAft>
              </a:pPr>
              <a:t>‹#›</a:t>
            </a:fld>
            <a:endParaRPr lang="ca-ES" sz="900" dirty="0">
              <a:solidFill>
                <a:srgbClr val="7F7F7F">
                  <a:lumMod val="65000"/>
                  <a:lumOff val="35000"/>
                </a:srgbClr>
              </a:solidFill>
            </a:endParaRPr>
          </a:p>
        </p:txBody>
      </p:sp>
    </p:spTree>
    <p:extLst>
      <p:ext uri="{BB962C8B-B14F-4D97-AF65-F5344CB8AC3E}">
        <p14:creationId xmlns:p14="http://schemas.microsoft.com/office/powerpoint/2010/main" val="3921325759"/>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Lst>
  <p:timing>
    <p:tnLst>
      <p:par>
        <p:cTn id="1" dur="indefinite" restart="never" nodeType="tmRoot"/>
      </p:par>
    </p:tnLst>
  </p:timing>
  <p:hf hdr="0" ftr="0" dt="0"/>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0" indent="-228560"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1" indent="-228560"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1" indent="-228560"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2"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5"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21"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2" algn="l" defTabSz="914241" rtl="0" eaLnBrk="1" latinLnBrk="0" hangingPunct="1">
        <a:defRPr sz="1800" kern="1200">
          <a:solidFill>
            <a:schemeClr val="tx1"/>
          </a:solidFill>
          <a:latin typeface="+mn-lt"/>
          <a:ea typeface="+mn-ea"/>
          <a:cs typeface="+mn-cs"/>
        </a:defRPr>
      </a:lvl5pPr>
      <a:lvl6pPr marL="2285603" algn="l" defTabSz="914241" rtl="0" eaLnBrk="1" latinLnBrk="0" hangingPunct="1">
        <a:defRPr sz="1800" kern="1200">
          <a:solidFill>
            <a:schemeClr val="tx1"/>
          </a:solidFill>
          <a:latin typeface="+mn-lt"/>
          <a:ea typeface="+mn-ea"/>
          <a:cs typeface="+mn-cs"/>
        </a:defRPr>
      </a:lvl6pPr>
      <a:lvl7pPr marL="2742723" algn="l" defTabSz="914241" rtl="0" eaLnBrk="1" latinLnBrk="0" hangingPunct="1">
        <a:defRPr sz="1800" kern="1200">
          <a:solidFill>
            <a:schemeClr val="tx1"/>
          </a:solidFill>
          <a:latin typeface="+mn-lt"/>
          <a:ea typeface="+mn-ea"/>
          <a:cs typeface="+mn-cs"/>
        </a:defRPr>
      </a:lvl7pPr>
      <a:lvl8pPr marL="3199844" algn="l" defTabSz="914241" rtl="0" eaLnBrk="1" latinLnBrk="0" hangingPunct="1">
        <a:defRPr sz="1800" kern="1200">
          <a:solidFill>
            <a:schemeClr val="tx1"/>
          </a:solidFill>
          <a:latin typeface="+mn-lt"/>
          <a:ea typeface="+mn-ea"/>
          <a:cs typeface="+mn-cs"/>
        </a:defRPr>
      </a:lvl8pPr>
      <a:lvl9pPr marL="3656964" algn="l" defTabSz="91424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p:custDataLst>
              <p:tags r:id="rId8"/>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92974" name="Diapositiva de think-cell" r:id="rId9" imgW="216" imgH="216" progId="TCLayout.ActiveDocument.1">
                  <p:embed/>
                </p:oleObj>
              </mc:Choice>
              <mc:Fallback>
                <p:oleObj name="Diapositiva de think-cell" r:id="rId9" imgW="216" imgH="216"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81039" y="365128"/>
            <a:ext cx="8543925" cy="1325563"/>
          </a:xfrm>
          <a:prstGeom prst="rect">
            <a:avLst/>
          </a:prstGeom>
        </p:spPr>
        <p:txBody>
          <a:bodyPr vert="horz" lIns="91424" tIns="45712" rIns="91424" bIns="45712"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24" tIns="45712" rIns="91424" bIns="4571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F6B85B05-777F-44E2-9622-65EA228268E2}" type="datetime1">
              <a:rPr lang="es-ES" smtClean="0">
                <a:solidFill>
                  <a:prstClr val="black">
                    <a:tint val="75000"/>
                  </a:prstClr>
                </a:solidFill>
              </a:rPr>
              <a:pPr/>
              <a:t>02/07/2020</a:t>
            </a:fld>
            <a:endParaRPr lang="es-ES" dirty="0">
              <a:solidFill>
                <a:prstClr val="black">
                  <a:tint val="75000"/>
                </a:prstClr>
              </a:solidFill>
            </a:endParaRPr>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s-ES" dirty="0">
              <a:solidFill>
                <a:prstClr val="black">
                  <a:tint val="75000"/>
                </a:prstClr>
              </a:solidFill>
            </a:endParaRPr>
          </a:p>
        </p:txBody>
      </p:sp>
      <p:grpSp>
        <p:nvGrpSpPr>
          <p:cNvPr id="8" name="16 Grupo"/>
          <p:cNvGrpSpPr>
            <a:grpSpLocks/>
          </p:cNvGrpSpPr>
          <p:nvPr/>
        </p:nvGrpSpPr>
        <p:grpSpPr bwMode="auto">
          <a:xfrm>
            <a:off x="9974104" y="547836"/>
            <a:ext cx="360362" cy="5905500"/>
            <a:chOff x="9545638" y="381000"/>
            <a:chExt cx="360362" cy="5905500"/>
          </a:xfrm>
        </p:grpSpPr>
        <p:sp>
          <p:nvSpPr>
            <p:cNvPr id="9" name="Rectangle 5"/>
            <p:cNvSpPr>
              <a:spLocks noChangeArrowheads="1"/>
            </p:cNvSpPr>
            <p:nvPr/>
          </p:nvSpPr>
          <p:spPr bwMode="auto">
            <a:xfrm>
              <a:off x="9545638" y="1873755"/>
              <a:ext cx="360362" cy="432065"/>
            </a:xfrm>
            <a:prstGeom prst="rect">
              <a:avLst/>
            </a:prstGeom>
            <a:solidFill>
              <a:srgbClr val="1994A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25 </a:t>
              </a:r>
            </a:p>
            <a:p>
              <a:pPr algn="ctr" defTabSz="915829" eaLnBrk="0" hangingPunct="0">
                <a:spcBef>
                  <a:spcPts val="100"/>
                </a:spcBef>
              </a:pPr>
              <a:r>
                <a:rPr lang="es-ES" sz="1000" dirty="0">
                  <a:solidFill>
                    <a:srgbClr val="FFFFFF"/>
                  </a:solidFill>
                </a:rPr>
                <a:t>148</a:t>
              </a:r>
            </a:p>
            <a:p>
              <a:pPr algn="ctr" defTabSz="915829" eaLnBrk="0" hangingPunct="0">
                <a:spcBef>
                  <a:spcPts val="100"/>
                </a:spcBef>
              </a:pPr>
              <a:r>
                <a:rPr lang="es-ES" sz="1000" dirty="0">
                  <a:solidFill>
                    <a:srgbClr val="FFFFFF"/>
                  </a:solidFill>
                </a:rPr>
                <a:t>164</a:t>
              </a:r>
              <a:endParaRPr lang="es-ES" sz="1000" dirty="0">
                <a:solidFill>
                  <a:srgbClr val="7F7F7F"/>
                </a:solidFill>
              </a:endParaRPr>
            </a:p>
          </p:txBody>
        </p:sp>
        <p:sp>
          <p:nvSpPr>
            <p:cNvPr id="10" name="Rectangle 6"/>
            <p:cNvSpPr>
              <a:spLocks noChangeArrowheads="1"/>
            </p:cNvSpPr>
            <p:nvPr/>
          </p:nvSpPr>
          <p:spPr bwMode="auto">
            <a:xfrm>
              <a:off x="9545638" y="2371341"/>
              <a:ext cx="360362" cy="432065"/>
            </a:xfrm>
            <a:prstGeom prst="rect">
              <a:avLst/>
            </a:prstGeom>
            <a:solidFill>
              <a:srgbClr val="960F68"/>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 </a:t>
              </a:r>
            </a:p>
            <a:p>
              <a:pPr algn="ctr" defTabSz="915829" eaLnBrk="0" hangingPunct="0">
                <a:spcBef>
                  <a:spcPts val="100"/>
                </a:spcBef>
              </a:pPr>
              <a:r>
                <a:rPr lang="es-ES" sz="1000" dirty="0">
                  <a:solidFill>
                    <a:srgbClr val="FFFFFF"/>
                  </a:solidFill>
                </a:rPr>
                <a:t>15</a:t>
              </a:r>
            </a:p>
            <a:p>
              <a:pPr algn="ctr" defTabSz="915829" eaLnBrk="0" hangingPunct="0">
                <a:spcBef>
                  <a:spcPts val="100"/>
                </a:spcBef>
              </a:pPr>
              <a:r>
                <a:rPr lang="es-ES" sz="1000" dirty="0">
                  <a:solidFill>
                    <a:srgbClr val="FFFFFF"/>
                  </a:solidFill>
                </a:rPr>
                <a:t>104</a:t>
              </a:r>
              <a:endParaRPr lang="es-ES" sz="1000" dirty="0">
                <a:solidFill>
                  <a:srgbClr val="7F7F7F"/>
                </a:solidFill>
              </a:endParaRPr>
            </a:p>
          </p:txBody>
        </p:sp>
        <p:sp>
          <p:nvSpPr>
            <p:cNvPr id="11" name="Rectangle 7"/>
            <p:cNvSpPr>
              <a:spLocks noChangeArrowheads="1"/>
            </p:cNvSpPr>
            <p:nvPr/>
          </p:nvSpPr>
          <p:spPr bwMode="auto">
            <a:xfrm>
              <a:off x="9545638" y="2868926"/>
              <a:ext cx="360362" cy="432065"/>
            </a:xfrm>
            <a:prstGeom prst="rect">
              <a:avLst/>
            </a:prstGeom>
            <a:solidFill>
              <a:srgbClr val="643269"/>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100</a:t>
              </a:r>
            </a:p>
            <a:p>
              <a:pPr algn="ctr" defTabSz="915829" eaLnBrk="0" hangingPunct="0">
                <a:spcBef>
                  <a:spcPts val="100"/>
                </a:spcBef>
              </a:pPr>
              <a:r>
                <a:rPr lang="es-ES" sz="1000" dirty="0">
                  <a:solidFill>
                    <a:srgbClr val="FFFFFF"/>
                  </a:solidFill>
                </a:rPr>
                <a:t>50</a:t>
              </a:r>
            </a:p>
            <a:p>
              <a:pPr algn="ctr" defTabSz="915829" eaLnBrk="0" hangingPunct="0">
                <a:spcBef>
                  <a:spcPts val="100"/>
                </a:spcBef>
              </a:pPr>
              <a:r>
                <a:rPr lang="es-ES" sz="1000" dirty="0">
                  <a:solidFill>
                    <a:srgbClr val="FFFFFF"/>
                  </a:solidFill>
                </a:rPr>
                <a:t>105</a:t>
              </a:r>
            </a:p>
          </p:txBody>
        </p:sp>
        <p:sp>
          <p:nvSpPr>
            <p:cNvPr id="12" name="Rectangle 8"/>
            <p:cNvSpPr>
              <a:spLocks noChangeArrowheads="1"/>
            </p:cNvSpPr>
            <p:nvPr/>
          </p:nvSpPr>
          <p:spPr bwMode="auto">
            <a:xfrm>
              <a:off x="9545638" y="3366511"/>
              <a:ext cx="360362" cy="432065"/>
            </a:xfrm>
            <a:prstGeom prst="rect">
              <a:avLst/>
            </a:prstGeom>
            <a:solidFill>
              <a:srgbClr val="D7673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215</a:t>
              </a:r>
            </a:p>
            <a:p>
              <a:pPr algn="ctr" defTabSz="915829" eaLnBrk="0" hangingPunct="0">
                <a:spcBef>
                  <a:spcPts val="100"/>
                </a:spcBef>
              </a:pPr>
              <a:r>
                <a:rPr lang="es-ES" sz="1000" dirty="0">
                  <a:solidFill>
                    <a:srgbClr val="7F7F7F"/>
                  </a:solidFill>
                </a:rPr>
                <a:t>103</a:t>
              </a:r>
            </a:p>
            <a:p>
              <a:pPr algn="ctr" defTabSz="915829" eaLnBrk="0" hangingPunct="0">
                <a:spcBef>
                  <a:spcPts val="100"/>
                </a:spcBef>
              </a:pPr>
              <a:r>
                <a:rPr lang="es-ES" sz="1000" dirty="0">
                  <a:solidFill>
                    <a:srgbClr val="7F7F7F"/>
                  </a:solidFill>
                </a:rPr>
                <a:t>52</a:t>
              </a:r>
            </a:p>
          </p:txBody>
        </p:sp>
        <p:sp>
          <p:nvSpPr>
            <p:cNvPr id="13" name="Rectangle 9"/>
            <p:cNvSpPr>
              <a:spLocks noChangeArrowheads="1"/>
            </p:cNvSpPr>
            <p:nvPr/>
          </p:nvSpPr>
          <p:spPr bwMode="auto">
            <a:xfrm>
              <a:off x="9545638" y="3864096"/>
              <a:ext cx="360362" cy="432065"/>
            </a:xfrm>
            <a:prstGeom prst="rect">
              <a:avLst/>
            </a:prstGeom>
            <a:solidFill>
              <a:srgbClr val="E39F03"/>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227</a:t>
              </a:r>
            </a:p>
            <a:p>
              <a:pPr algn="ctr" defTabSz="915829" eaLnBrk="0" hangingPunct="0">
                <a:spcBef>
                  <a:spcPts val="100"/>
                </a:spcBef>
              </a:pPr>
              <a:r>
                <a:rPr lang="es-ES" sz="1000" dirty="0">
                  <a:solidFill>
                    <a:srgbClr val="7F7F7F"/>
                  </a:solidFill>
                </a:rPr>
                <a:t>159</a:t>
              </a:r>
            </a:p>
            <a:p>
              <a:pPr algn="ctr" defTabSz="915829" eaLnBrk="0" hangingPunct="0">
                <a:spcBef>
                  <a:spcPts val="100"/>
                </a:spcBef>
              </a:pPr>
              <a:r>
                <a:rPr lang="es-ES" sz="1000" dirty="0">
                  <a:solidFill>
                    <a:srgbClr val="7F7F7F"/>
                  </a:solidFill>
                </a:rPr>
                <a:t>3</a:t>
              </a:r>
            </a:p>
          </p:txBody>
        </p:sp>
        <p:sp>
          <p:nvSpPr>
            <p:cNvPr id="14" name="Rectangle 10"/>
            <p:cNvSpPr>
              <a:spLocks noChangeArrowheads="1"/>
            </p:cNvSpPr>
            <p:nvPr/>
          </p:nvSpPr>
          <p:spPr bwMode="auto">
            <a:xfrm>
              <a:off x="9545638" y="4361681"/>
              <a:ext cx="360362" cy="432065"/>
            </a:xfrm>
            <a:prstGeom prst="rect">
              <a:avLst/>
            </a:prstGeom>
            <a:solidFill>
              <a:srgbClr val="DDB32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221</a:t>
              </a:r>
            </a:p>
            <a:p>
              <a:pPr algn="ctr" defTabSz="915829" eaLnBrk="0" hangingPunct="0">
                <a:spcBef>
                  <a:spcPts val="100"/>
                </a:spcBef>
              </a:pPr>
              <a:r>
                <a:rPr lang="es-ES" sz="1000" dirty="0">
                  <a:solidFill>
                    <a:srgbClr val="7F7F7F"/>
                  </a:solidFill>
                </a:rPr>
                <a:t>179</a:t>
              </a:r>
            </a:p>
            <a:p>
              <a:pPr algn="ctr" defTabSz="915829" eaLnBrk="0" hangingPunct="0">
                <a:spcBef>
                  <a:spcPts val="100"/>
                </a:spcBef>
              </a:pPr>
              <a:r>
                <a:rPr lang="es-ES" sz="1000" dirty="0">
                  <a:solidFill>
                    <a:srgbClr val="7F7F7F"/>
                  </a:solidFill>
                </a:rPr>
                <a:t>34</a:t>
              </a:r>
            </a:p>
          </p:txBody>
        </p:sp>
        <p:sp>
          <p:nvSpPr>
            <p:cNvPr id="15" name="Rectangle 11"/>
            <p:cNvSpPr>
              <a:spLocks noChangeArrowheads="1"/>
            </p:cNvSpPr>
            <p:nvPr/>
          </p:nvSpPr>
          <p:spPr bwMode="auto">
            <a:xfrm>
              <a:off x="9545638" y="4859266"/>
              <a:ext cx="360362" cy="432065"/>
            </a:xfrm>
            <a:prstGeom prst="rect">
              <a:avLst/>
            </a:prstGeom>
            <a:solidFill>
              <a:srgbClr val="798D4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121</a:t>
              </a:r>
            </a:p>
            <a:p>
              <a:pPr algn="ctr" defTabSz="915829" eaLnBrk="0" hangingPunct="0">
                <a:spcBef>
                  <a:spcPts val="100"/>
                </a:spcBef>
              </a:pPr>
              <a:r>
                <a:rPr lang="es-ES" sz="1000" dirty="0">
                  <a:solidFill>
                    <a:srgbClr val="FFFFFF"/>
                  </a:solidFill>
                </a:rPr>
                <a:t> 141</a:t>
              </a:r>
            </a:p>
            <a:p>
              <a:pPr algn="ctr" defTabSz="915829" eaLnBrk="0" hangingPunct="0">
                <a:spcBef>
                  <a:spcPts val="100"/>
                </a:spcBef>
              </a:pPr>
              <a:r>
                <a:rPr lang="es-ES" sz="1000" dirty="0">
                  <a:solidFill>
                    <a:srgbClr val="FFFFFF"/>
                  </a:solidFill>
                </a:rPr>
                <a:t> 68</a:t>
              </a:r>
            </a:p>
          </p:txBody>
        </p:sp>
        <p:sp>
          <p:nvSpPr>
            <p:cNvPr id="16" name="Rectangle 13"/>
            <p:cNvSpPr>
              <a:spLocks noChangeArrowheads="1"/>
            </p:cNvSpPr>
            <p:nvPr/>
          </p:nvSpPr>
          <p:spPr bwMode="auto">
            <a:xfrm>
              <a:off x="9545638" y="5356852"/>
              <a:ext cx="360362" cy="432065"/>
            </a:xfrm>
            <a:prstGeom prst="rect">
              <a:avLst/>
            </a:prstGeom>
            <a:solidFill>
              <a:srgbClr val="205390"/>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32</a:t>
              </a:r>
            </a:p>
            <a:p>
              <a:pPr algn="ctr" defTabSz="915829" eaLnBrk="0" hangingPunct="0">
                <a:spcBef>
                  <a:spcPts val="100"/>
                </a:spcBef>
              </a:pPr>
              <a:r>
                <a:rPr lang="es-ES" sz="1000" dirty="0">
                  <a:solidFill>
                    <a:srgbClr val="FFFFFF"/>
                  </a:solidFill>
                </a:rPr>
                <a:t>83</a:t>
              </a:r>
            </a:p>
            <a:p>
              <a:pPr algn="ctr" defTabSz="915829" eaLnBrk="0" hangingPunct="0">
                <a:spcBef>
                  <a:spcPts val="100"/>
                </a:spcBef>
              </a:pPr>
              <a:r>
                <a:rPr lang="es-ES" sz="1000" dirty="0">
                  <a:solidFill>
                    <a:srgbClr val="FFFFFF"/>
                  </a:solidFill>
                </a:rPr>
                <a:t>144</a:t>
              </a:r>
            </a:p>
          </p:txBody>
        </p:sp>
        <p:sp>
          <p:nvSpPr>
            <p:cNvPr id="17" name="Rectangle 14"/>
            <p:cNvSpPr>
              <a:spLocks noChangeArrowheads="1"/>
            </p:cNvSpPr>
            <p:nvPr/>
          </p:nvSpPr>
          <p:spPr bwMode="auto">
            <a:xfrm>
              <a:off x="9545638" y="5854435"/>
              <a:ext cx="360362" cy="432065"/>
            </a:xfrm>
            <a:prstGeom prst="rect">
              <a:avLst/>
            </a:prstGeom>
            <a:solidFill>
              <a:srgbClr val="0073C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0</a:t>
              </a:r>
            </a:p>
            <a:p>
              <a:pPr algn="ctr" defTabSz="915829" eaLnBrk="0" hangingPunct="0">
                <a:spcBef>
                  <a:spcPts val="100"/>
                </a:spcBef>
              </a:pPr>
              <a:r>
                <a:rPr lang="es-ES" sz="1000" dirty="0">
                  <a:solidFill>
                    <a:srgbClr val="FFFFFF"/>
                  </a:solidFill>
                </a:rPr>
                <a:t>115</a:t>
              </a:r>
            </a:p>
            <a:p>
              <a:pPr algn="ctr" defTabSz="915829" eaLnBrk="0" hangingPunct="0">
                <a:spcBef>
                  <a:spcPts val="100"/>
                </a:spcBef>
              </a:pPr>
              <a:r>
                <a:rPr lang="es-ES" sz="1000" dirty="0">
                  <a:solidFill>
                    <a:srgbClr val="FFFFFF"/>
                  </a:solidFill>
                </a:rPr>
                <a:t>194</a:t>
              </a:r>
            </a:p>
          </p:txBody>
        </p:sp>
        <p:sp>
          <p:nvSpPr>
            <p:cNvPr id="18" name="Rectangle 16"/>
            <p:cNvSpPr>
              <a:spLocks noChangeArrowheads="1"/>
            </p:cNvSpPr>
            <p:nvPr/>
          </p:nvSpPr>
          <p:spPr bwMode="auto">
            <a:xfrm>
              <a:off x="9545638" y="381000"/>
              <a:ext cx="360362" cy="432065"/>
            </a:xfrm>
            <a:prstGeom prst="rect">
              <a:avLst/>
            </a:prstGeom>
            <a:solidFill>
              <a:srgbClr val="9AAE0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154</a:t>
              </a:r>
            </a:p>
            <a:p>
              <a:pPr algn="ctr" defTabSz="915829" eaLnBrk="0" hangingPunct="0">
                <a:spcBef>
                  <a:spcPts val="100"/>
                </a:spcBef>
              </a:pPr>
              <a:r>
                <a:rPr lang="es-ES" sz="1000" dirty="0">
                  <a:solidFill>
                    <a:srgbClr val="FFFFFF"/>
                  </a:solidFill>
                </a:rPr>
                <a:t> 174</a:t>
              </a:r>
            </a:p>
            <a:p>
              <a:pPr algn="ctr" defTabSz="915829" eaLnBrk="0" hangingPunct="0">
                <a:spcBef>
                  <a:spcPts val="100"/>
                </a:spcBef>
              </a:pPr>
              <a:r>
                <a:rPr lang="es-ES" sz="1000" dirty="0">
                  <a:solidFill>
                    <a:srgbClr val="FFFFFF"/>
                  </a:solidFill>
                </a:rPr>
                <a:t> 4</a:t>
              </a:r>
            </a:p>
          </p:txBody>
        </p:sp>
        <p:sp>
          <p:nvSpPr>
            <p:cNvPr id="19" name="Rectangle 17"/>
            <p:cNvSpPr>
              <a:spLocks noChangeArrowheads="1"/>
            </p:cNvSpPr>
            <p:nvPr/>
          </p:nvSpPr>
          <p:spPr bwMode="auto">
            <a:xfrm>
              <a:off x="9545638" y="878585"/>
              <a:ext cx="360362" cy="432065"/>
            </a:xfrm>
            <a:prstGeom prst="rect">
              <a:avLst/>
            </a:prstGeom>
            <a:solidFill>
              <a:srgbClr val="969696"/>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p:txBody>
        </p:sp>
        <p:sp>
          <p:nvSpPr>
            <p:cNvPr id="20" name="Rectangle 18"/>
            <p:cNvSpPr>
              <a:spLocks noChangeArrowheads="1"/>
            </p:cNvSpPr>
            <p:nvPr/>
          </p:nvSpPr>
          <p:spPr bwMode="auto">
            <a:xfrm>
              <a:off x="9545638" y="1376170"/>
              <a:ext cx="360362" cy="432065"/>
            </a:xfrm>
            <a:prstGeom prst="rect">
              <a:avLst/>
            </a:prstGeom>
            <a:solidFill>
              <a:srgbClr val="777777"/>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119</a:t>
              </a:r>
            </a:p>
            <a:p>
              <a:pPr algn="ctr" defTabSz="915829" eaLnBrk="0" hangingPunct="0">
                <a:spcBef>
                  <a:spcPts val="100"/>
                </a:spcBef>
              </a:pPr>
              <a:r>
                <a:rPr lang="es-ES" sz="1000" dirty="0">
                  <a:solidFill>
                    <a:srgbClr val="FFFFFF"/>
                  </a:solidFill>
                </a:rPr>
                <a:t> 119</a:t>
              </a:r>
            </a:p>
            <a:p>
              <a:pPr algn="ctr" defTabSz="915829" eaLnBrk="0" hangingPunct="0">
                <a:spcBef>
                  <a:spcPts val="100"/>
                </a:spcBef>
              </a:pPr>
              <a:r>
                <a:rPr lang="es-ES" sz="1000" dirty="0">
                  <a:solidFill>
                    <a:srgbClr val="FFFFFF"/>
                  </a:solidFill>
                </a:rPr>
                <a:t>119</a:t>
              </a:r>
            </a:p>
          </p:txBody>
        </p:sp>
      </p:grpSp>
      <p:sp>
        <p:nvSpPr>
          <p:cNvPr id="21" name="Rectangle 4"/>
          <p:cNvSpPr>
            <a:spLocks noChangeArrowheads="1"/>
          </p:cNvSpPr>
          <p:nvPr/>
        </p:nvSpPr>
        <p:spPr bwMode="auto">
          <a:xfrm>
            <a:off x="9274244" y="6540652"/>
            <a:ext cx="5762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5" tIns="45620" rIns="91255" bIns="45620"/>
          <a:lstStyle/>
          <a:p>
            <a:pPr algn="r" fontAlgn="base">
              <a:spcBef>
                <a:spcPct val="0"/>
              </a:spcBef>
              <a:spcAft>
                <a:spcPct val="0"/>
              </a:spcAft>
            </a:pPr>
            <a:fld id="{400535E3-9C7F-4A72-9B91-8FE66795DF3C}" type="slidenum">
              <a:rPr lang="ca-ES" sz="1000">
                <a:solidFill>
                  <a:srgbClr val="7F7F7F">
                    <a:lumMod val="65000"/>
                    <a:lumOff val="35000"/>
                  </a:srgbClr>
                </a:solidFill>
              </a:rPr>
              <a:pPr algn="r" fontAlgn="base">
                <a:spcBef>
                  <a:spcPct val="0"/>
                </a:spcBef>
                <a:spcAft>
                  <a:spcPct val="0"/>
                </a:spcAft>
              </a:pPr>
              <a:t>‹#›</a:t>
            </a:fld>
            <a:endParaRPr lang="ca-ES" sz="900" dirty="0">
              <a:solidFill>
                <a:srgbClr val="7F7F7F">
                  <a:lumMod val="65000"/>
                  <a:lumOff val="35000"/>
                </a:srgbClr>
              </a:solidFill>
            </a:endParaRPr>
          </a:p>
        </p:txBody>
      </p:sp>
    </p:spTree>
    <p:extLst>
      <p:ext uri="{BB962C8B-B14F-4D97-AF65-F5344CB8AC3E}">
        <p14:creationId xmlns:p14="http://schemas.microsoft.com/office/powerpoint/2010/main" val="136319448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Lst>
  <p:timing>
    <p:tnLst>
      <p:par>
        <p:cTn id="1" dur="indefinite" restart="never" nodeType="tmRoot"/>
      </p:par>
    </p:tnLst>
  </p:timing>
  <p:hf hdr="0" ftr="0" dt="0"/>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0" indent="-228560"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1" indent="-228560"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1" indent="-228560"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2"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5"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21"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2" algn="l" defTabSz="914241" rtl="0" eaLnBrk="1" latinLnBrk="0" hangingPunct="1">
        <a:defRPr sz="1800" kern="1200">
          <a:solidFill>
            <a:schemeClr val="tx1"/>
          </a:solidFill>
          <a:latin typeface="+mn-lt"/>
          <a:ea typeface="+mn-ea"/>
          <a:cs typeface="+mn-cs"/>
        </a:defRPr>
      </a:lvl5pPr>
      <a:lvl6pPr marL="2285603" algn="l" defTabSz="914241" rtl="0" eaLnBrk="1" latinLnBrk="0" hangingPunct="1">
        <a:defRPr sz="1800" kern="1200">
          <a:solidFill>
            <a:schemeClr val="tx1"/>
          </a:solidFill>
          <a:latin typeface="+mn-lt"/>
          <a:ea typeface="+mn-ea"/>
          <a:cs typeface="+mn-cs"/>
        </a:defRPr>
      </a:lvl6pPr>
      <a:lvl7pPr marL="2742723" algn="l" defTabSz="914241" rtl="0" eaLnBrk="1" latinLnBrk="0" hangingPunct="1">
        <a:defRPr sz="1800" kern="1200">
          <a:solidFill>
            <a:schemeClr val="tx1"/>
          </a:solidFill>
          <a:latin typeface="+mn-lt"/>
          <a:ea typeface="+mn-ea"/>
          <a:cs typeface="+mn-cs"/>
        </a:defRPr>
      </a:lvl7pPr>
      <a:lvl8pPr marL="3199844" algn="l" defTabSz="914241" rtl="0" eaLnBrk="1" latinLnBrk="0" hangingPunct="1">
        <a:defRPr sz="1800" kern="1200">
          <a:solidFill>
            <a:schemeClr val="tx1"/>
          </a:solidFill>
          <a:latin typeface="+mn-lt"/>
          <a:ea typeface="+mn-ea"/>
          <a:cs typeface="+mn-cs"/>
        </a:defRPr>
      </a:lvl8pPr>
      <a:lvl9pPr marL="3656964" algn="l" defTabSz="91424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p:custDataLst>
              <p:tags r:id="rId8"/>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26765" name="Diapositiva de think-cell" r:id="rId9" imgW="216" imgH="216" progId="TCLayout.ActiveDocument.1">
                  <p:embed/>
                </p:oleObj>
              </mc:Choice>
              <mc:Fallback>
                <p:oleObj name="Diapositiva de think-cell" r:id="rId9" imgW="216" imgH="216"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81039" y="365128"/>
            <a:ext cx="8543925" cy="1325563"/>
          </a:xfrm>
          <a:prstGeom prst="rect">
            <a:avLst/>
          </a:prstGeom>
        </p:spPr>
        <p:txBody>
          <a:bodyPr vert="horz" lIns="91424" tIns="45712" rIns="91424" bIns="45712"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24" tIns="45712" rIns="91424" bIns="4571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F6B85B05-777F-44E2-9622-65EA228268E2}" type="datetime1">
              <a:rPr lang="es-ES" smtClean="0">
                <a:solidFill>
                  <a:prstClr val="black">
                    <a:tint val="75000"/>
                  </a:prstClr>
                </a:solidFill>
              </a:rPr>
              <a:pPr/>
              <a:t>02/07/2020</a:t>
            </a:fld>
            <a:endParaRPr lang="es-ES" dirty="0">
              <a:solidFill>
                <a:prstClr val="black">
                  <a:tint val="75000"/>
                </a:prstClr>
              </a:solidFill>
            </a:endParaRPr>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s-ES" dirty="0">
              <a:solidFill>
                <a:prstClr val="black">
                  <a:tint val="75000"/>
                </a:prstClr>
              </a:solidFill>
            </a:endParaRPr>
          </a:p>
        </p:txBody>
      </p:sp>
      <p:grpSp>
        <p:nvGrpSpPr>
          <p:cNvPr id="8" name="16 Grupo"/>
          <p:cNvGrpSpPr>
            <a:grpSpLocks/>
          </p:cNvGrpSpPr>
          <p:nvPr/>
        </p:nvGrpSpPr>
        <p:grpSpPr bwMode="auto">
          <a:xfrm>
            <a:off x="9974104" y="547836"/>
            <a:ext cx="360362" cy="5905500"/>
            <a:chOff x="9545638" y="381000"/>
            <a:chExt cx="360362" cy="5905500"/>
          </a:xfrm>
        </p:grpSpPr>
        <p:sp>
          <p:nvSpPr>
            <p:cNvPr id="9" name="Rectangle 5"/>
            <p:cNvSpPr>
              <a:spLocks noChangeArrowheads="1"/>
            </p:cNvSpPr>
            <p:nvPr/>
          </p:nvSpPr>
          <p:spPr bwMode="auto">
            <a:xfrm>
              <a:off x="9545638" y="1873755"/>
              <a:ext cx="360362" cy="432065"/>
            </a:xfrm>
            <a:prstGeom prst="rect">
              <a:avLst/>
            </a:prstGeom>
            <a:solidFill>
              <a:srgbClr val="1994A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25 </a:t>
              </a:r>
            </a:p>
            <a:p>
              <a:pPr algn="ctr" defTabSz="915829" eaLnBrk="0" hangingPunct="0">
                <a:spcBef>
                  <a:spcPts val="100"/>
                </a:spcBef>
              </a:pPr>
              <a:r>
                <a:rPr lang="es-ES" sz="1000" dirty="0">
                  <a:solidFill>
                    <a:srgbClr val="FFFFFF"/>
                  </a:solidFill>
                </a:rPr>
                <a:t>148</a:t>
              </a:r>
            </a:p>
            <a:p>
              <a:pPr algn="ctr" defTabSz="915829" eaLnBrk="0" hangingPunct="0">
                <a:spcBef>
                  <a:spcPts val="100"/>
                </a:spcBef>
              </a:pPr>
              <a:r>
                <a:rPr lang="es-ES" sz="1000" dirty="0">
                  <a:solidFill>
                    <a:srgbClr val="FFFFFF"/>
                  </a:solidFill>
                </a:rPr>
                <a:t>164</a:t>
              </a:r>
              <a:endParaRPr lang="es-ES" sz="1000" dirty="0">
                <a:solidFill>
                  <a:srgbClr val="7F7F7F"/>
                </a:solidFill>
              </a:endParaRPr>
            </a:p>
          </p:txBody>
        </p:sp>
        <p:sp>
          <p:nvSpPr>
            <p:cNvPr id="10" name="Rectangle 6"/>
            <p:cNvSpPr>
              <a:spLocks noChangeArrowheads="1"/>
            </p:cNvSpPr>
            <p:nvPr/>
          </p:nvSpPr>
          <p:spPr bwMode="auto">
            <a:xfrm>
              <a:off x="9545638" y="2371341"/>
              <a:ext cx="360362" cy="432065"/>
            </a:xfrm>
            <a:prstGeom prst="rect">
              <a:avLst/>
            </a:prstGeom>
            <a:solidFill>
              <a:srgbClr val="960F68"/>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 </a:t>
              </a:r>
            </a:p>
            <a:p>
              <a:pPr algn="ctr" defTabSz="915829" eaLnBrk="0" hangingPunct="0">
                <a:spcBef>
                  <a:spcPts val="100"/>
                </a:spcBef>
              </a:pPr>
              <a:r>
                <a:rPr lang="es-ES" sz="1000" dirty="0">
                  <a:solidFill>
                    <a:srgbClr val="FFFFFF"/>
                  </a:solidFill>
                </a:rPr>
                <a:t>15</a:t>
              </a:r>
            </a:p>
            <a:p>
              <a:pPr algn="ctr" defTabSz="915829" eaLnBrk="0" hangingPunct="0">
                <a:spcBef>
                  <a:spcPts val="100"/>
                </a:spcBef>
              </a:pPr>
              <a:r>
                <a:rPr lang="es-ES" sz="1000" dirty="0">
                  <a:solidFill>
                    <a:srgbClr val="FFFFFF"/>
                  </a:solidFill>
                </a:rPr>
                <a:t>104</a:t>
              </a:r>
              <a:endParaRPr lang="es-ES" sz="1000" dirty="0">
                <a:solidFill>
                  <a:srgbClr val="7F7F7F"/>
                </a:solidFill>
              </a:endParaRPr>
            </a:p>
          </p:txBody>
        </p:sp>
        <p:sp>
          <p:nvSpPr>
            <p:cNvPr id="11" name="Rectangle 7"/>
            <p:cNvSpPr>
              <a:spLocks noChangeArrowheads="1"/>
            </p:cNvSpPr>
            <p:nvPr/>
          </p:nvSpPr>
          <p:spPr bwMode="auto">
            <a:xfrm>
              <a:off x="9545638" y="2868926"/>
              <a:ext cx="360362" cy="432065"/>
            </a:xfrm>
            <a:prstGeom prst="rect">
              <a:avLst/>
            </a:prstGeom>
            <a:solidFill>
              <a:srgbClr val="643269"/>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100</a:t>
              </a:r>
            </a:p>
            <a:p>
              <a:pPr algn="ctr" defTabSz="915829" eaLnBrk="0" hangingPunct="0">
                <a:spcBef>
                  <a:spcPts val="100"/>
                </a:spcBef>
              </a:pPr>
              <a:r>
                <a:rPr lang="es-ES" sz="1000" dirty="0">
                  <a:solidFill>
                    <a:srgbClr val="FFFFFF"/>
                  </a:solidFill>
                </a:rPr>
                <a:t>50</a:t>
              </a:r>
            </a:p>
            <a:p>
              <a:pPr algn="ctr" defTabSz="915829" eaLnBrk="0" hangingPunct="0">
                <a:spcBef>
                  <a:spcPts val="100"/>
                </a:spcBef>
              </a:pPr>
              <a:r>
                <a:rPr lang="es-ES" sz="1000" dirty="0">
                  <a:solidFill>
                    <a:srgbClr val="FFFFFF"/>
                  </a:solidFill>
                </a:rPr>
                <a:t>105</a:t>
              </a:r>
            </a:p>
          </p:txBody>
        </p:sp>
        <p:sp>
          <p:nvSpPr>
            <p:cNvPr id="12" name="Rectangle 8"/>
            <p:cNvSpPr>
              <a:spLocks noChangeArrowheads="1"/>
            </p:cNvSpPr>
            <p:nvPr/>
          </p:nvSpPr>
          <p:spPr bwMode="auto">
            <a:xfrm>
              <a:off x="9545638" y="3366511"/>
              <a:ext cx="360362" cy="432065"/>
            </a:xfrm>
            <a:prstGeom prst="rect">
              <a:avLst/>
            </a:prstGeom>
            <a:solidFill>
              <a:srgbClr val="D7673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215</a:t>
              </a:r>
            </a:p>
            <a:p>
              <a:pPr algn="ctr" defTabSz="915829" eaLnBrk="0" hangingPunct="0">
                <a:spcBef>
                  <a:spcPts val="100"/>
                </a:spcBef>
              </a:pPr>
              <a:r>
                <a:rPr lang="es-ES" sz="1000" dirty="0">
                  <a:solidFill>
                    <a:srgbClr val="7F7F7F"/>
                  </a:solidFill>
                </a:rPr>
                <a:t>103</a:t>
              </a:r>
            </a:p>
            <a:p>
              <a:pPr algn="ctr" defTabSz="915829" eaLnBrk="0" hangingPunct="0">
                <a:spcBef>
                  <a:spcPts val="100"/>
                </a:spcBef>
              </a:pPr>
              <a:r>
                <a:rPr lang="es-ES" sz="1000" dirty="0">
                  <a:solidFill>
                    <a:srgbClr val="7F7F7F"/>
                  </a:solidFill>
                </a:rPr>
                <a:t>52</a:t>
              </a:r>
            </a:p>
          </p:txBody>
        </p:sp>
        <p:sp>
          <p:nvSpPr>
            <p:cNvPr id="13" name="Rectangle 9"/>
            <p:cNvSpPr>
              <a:spLocks noChangeArrowheads="1"/>
            </p:cNvSpPr>
            <p:nvPr/>
          </p:nvSpPr>
          <p:spPr bwMode="auto">
            <a:xfrm>
              <a:off x="9545638" y="3864096"/>
              <a:ext cx="360362" cy="432065"/>
            </a:xfrm>
            <a:prstGeom prst="rect">
              <a:avLst/>
            </a:prstGeom>
            <a:solidFill>
              <a:srgbClr val="E39F03"/>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227</a:t>
              </a:r>
            </a:p>
            <a:p>
              <a:pPr algn="ctr" defTabSz="915829" eaLnBrk="0" hangingPunct="0">
                <a:spcBef>
                  <a:spcPts val="100"/>
                </a:spcBef>
              </a:pPr>
              <a:r>
                <a:rPr lang="es-ES" sz="1000" dirty="0">
                  <a:solidFill>
                    <a:srgbClr val="7F7F7F"/>
                  </a:solidFill>
                </a:rPr>
                <a:t>159</a:t>
              </a:r>
            </a:p>
            <a:p>
              <a:pPr algn="ctr" defTabSz="915829" eaLnBrk="0" hangingPunct="0">
                <a:spcBef>
                  <a:spcPts val="100"/>
                </a:spcBef>
              </a:pPr>
              <a:r>
                <a:rPr lang="es-ES" sz="1000" dirty="0">
                  <a:solidFill>
                    <a:srgbClr val="7F7F7F"/>
                  </a:solidFill>
                </a:rPr>
                <a:t>3</a:t>
              </a:r>
            </a:p>
          </p:txBody>
        </p:sp>
        <p:sp>
          <p:nvSpPr>
            <p:cNvPr id="14" name="Rectangle 10"/>
            <p:cNvSpPr>
              <a:spLocks noChangeArrowheads="1"/>
            </p:cNvSpPr>
            <p:nvPr/>
          </p:nvSpPr>
          <p:spPr bwMode="auto">
            <a:xfrm>
              <a:off x="9545638" y="4361681"/>
              <a:ext cx="360362" cy="432065"/>
            </a:xfrm>
            <a:prstGeom prst="rect">
              <a:avLst/>
            </a:prstGeom>
            <a:solidFill>
              <a:srgbClr val="DDB32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221</a:t>
              </a:r>
            </a:p>
            <a:p>
              <a:pPr algn="ctr" defTabSz="915829" eaLnBrk="0" hangingPunct="0">
                <a:spcBef>
                  <a:spcPts val="100"/>
                </a:spcBef>
              </a:pPr>
              <a:r>
                <a:rPr lang="es-ES" sz="1000" dirty="0">
                  <a:solidFill>
                    <a:srgbClr val="7F7F7F"/>
                  </a:solidFill>
                </a:rPr>
                <a:t>179</a:t>
              </a:r>
            </a:p>
            <a:p>
              <a:pPr algn="ctr" defTabSz="915829" eaLnBrk="0" hangingPunct="0">
                <a:spcBef>
                  <a:spcPts val="100"/>
                </a:spcBef>
              </a:pPr>
              <a:r>
                <a:rPr lang="es-ES" sz="1000" dirty="0">
                  <a:solidFill>
                    <a:srgbClr val="7F7F7F"/>
                  </a:solidFill>
                </a:rPr>
                <a:t>34</a:t>
              </a:r>
            </a:p>
          </p:txBody>
        </p:sp>
        <p:sp>
          <p:nvSpPr>
            <p:cNvPr id="15" name="Rectangle 11"/>
            <p:cNvSpPr>
              <a:spLocks noChangeArrowheads="1"/>
            </p:cNvSpPr>
            <p:nvPr/>
          </p:nvSpPr>
          <p:spPr bwMode="auto">
            <a:xfrm>
              <a:off x="9545638" y="4859266"/>
              <a:ext cx="360362" cy="432065"/>
            </a:xfrm>
            <a:prstGeom prst="rect">
              <a:avLst/>
            </a:prstGeom>
            <a:solidFill>
              <a:srgbClr val="798D4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121</a:t>
              </a:r>
            </a:p>
            <a:p>
              <a:pPr algn="ctr" defTabSz="915829" eaLnBrk="0" hangingPunct="0">
                <a:spcBef>
                  <a:spcPts val="100"/>
                </a:spcBef>
              </a:pPr>
              <a:r>
                <a:rPr lang="es-ES" sz="1000" dirty="0">
                  <a:solidFill>
                    <a:srgbClr val="FFFFFF"/>
                  </a:solidFill>
                </a:rPr>
                <a:t> 141</a:t>
              </a:r>
            </a:p>
            <a:p>
              <a:pPr algn="ctr" defTabSz="915829" eaLnBrk="0" hangingPunct="0">
                <a:spcBef>
                  <a:spcPts val="100"/>
                </a:spcBef>
              </a:pPr>
              <a:r>
                <a:rPr lang="es-ES" sz="1000" dirty="0">
                  <a:solidFill>
                    <a:srgbClr val="FFFFFF"/>
                  </a:solidFill>
                </a:rPr>
                <a:t> 68</a:t>
              </a:r>
            </a:p>
          </p:txBody>
        </p:sp>
        <p:sp>
          <p:nvSpPr>
            <p:cNvPr id="16" name="Rectangle 13"/>
            <p:cNvSpPr>
              <a:spLocks noChangeArrowheads="1"/>
            </p:cNvSpPr>
            <p:nvPr/>
          </p:nvSpPr>
          <p:spPr bwMode="auto">
            <a:xfrm>
              <a:off x="9545638" y="5356852"/>
              <a:ext cx="360362" cy="432065"/>
            </a:xfrm>
            <a:prstGeom prst="rect">
              <a:avLst/>
            </a:prstGeom>
            <a:solidFill>
              <a:srgbClr val="205390"/>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32</a:t>
              </a:r>
            </a:p>
            <a:p>
              <a:pPr algn="ctr" defTabSz="915829" eaLnBrk="0" hangingPunct="0">
                <a:spcBef>
                  <a:spcPts val="100"/>
                </a:spcBef>
              </a:pPr>
              <a:r>
                <a:rPr lang="es-ES" sz="1000" dirty="0">
                  <a:solidFill>
                    <a:srgbClr val="FFFFFF"/>
                  </a:solidFill>
                </a:rPr>
                <a:t>83</a:t>
              </a:r>
            </a:p>
            <a:p>
              <a:pPr algn="ctr" defTabSz="915829" eaLnBrk="0" hangingPunct="0">
                <a:spcBef>
                  <a:spcPts val="100"/>
                </a:spcBef>
              </a:pPr>
              <a:r>
                <a:rPr lang="es-ES" sz="1000" dirty="0">
                  <a:solidFill>
                    <a:srgbClr val="FFFFFF"/>
                  </a:solidFill>
                </a:rPr>
                <a:t>144</a:t>
              </a:r>
            </a:p>
          </p:txBody>
        </p:sp>
        <p:sp>
          <p:nvSpPr>
            <p:cNvPr id="17" name="Rectangle 14"/>
            <p:cNvSpPr>
              <a:spLocks noChangeArrowheads="1"/>
            </p:cNvSpPr>
            <p:nvPr/>
          </p:nvSpPr>
          <p:spPr bwMode="auto">
            <a:xfrm>
              <a:off x="9545638" y="5854435"/>
              <a:ext cx="360362" cy="432065"/>
            </a:xfrm>
            <a:prstGeom prst="rect">
              <a:avLst/>
            </a:prstGeom>
            <a:solidFill>
              <a:srgbClr val="0073C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0</a:t>
              </a:r>
            </a:p>
            <a:p>
              <a:pPr algn="ctr" defTabSz="915829" eaLnBrk="0" hangingPunct="0">
                <a:spcBef>
                  <a:spcPts val="100"/>
                </a:spcBef>
              </a:pPr>
              <a:r>
                <a:rPr lang="es-ES" sz="1000" dirty="0">
                  <a:solidFill>
                    <a:srgbClr val="FFFFFF"/>
                  </a:solidFill>
                </a:rPr>
                <a:t>115</a:t>
              </a:r>
            </a:p>
            <a:p>
              <a:pPr algn="ctr" defTabSz="915829" eaLnBrk="0" hangingPunct="0">
                <a:spcBef>
                  <a:spcPts val="100"/>
                </a:spcBef>
              </a:pPr>
              <a:r>
                <a:rPr lang="es-ES" sz="1000" dirty="0">
                  <a:solidFill>
                    <a:srgbClr val="FFFFFF"/>
                  </a:solidFill>
                </a:rPr>
                <a:t>194</a:t>
              </a:r>
            </a:p>
          </p:txBody>
        </p:sp>
        <p:sp>
          <p:nvSpPr>
            <p:cNvPr id="18" name="Rectangle 16"/>
            <p:cNvSpPr>
              <a:spLocks noChangeArrowheads="1"/>
            </p:cNvSpPr>
            <p:nvPr/>
          </p:nvSpPr>
          <p:spPr bwMode="auto">
            <a:xfrm>
              <a:off x="9545638" y="381000"/>
              <a:ext cx="360362" cy="432065"/>
            </a:xfrm>
            <a:prstGeom prst="rect">
              <a:avLst/>
            </a:prstGeom>
            <a:solidFill>
              <a:srgbClr val="9AAE0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154</a:t>
              </a:r>
            </a:p>
            <a:p>
              <a:pPr algn="ctr" defTabSz="915829" eaLnBrk="0" hangingPunct="0">
                <a:spcBef>
                  <a:spcPts val="100"/>
                </a:spcBef>
              </a:pPr>
              <a:r>
                <a:rPr lang="es-ES" sz="1000" dirty="0">
                  <a:solidFill>
                    <a:srgbClr val="FFFFFF"/>
                  </a:solidFill>
                </a:rPr>
                <a:t> 174</a:t>
              </a:r>
            </a:p>
            <a:p>
              <a:pPr algn="ctr" defTabSz="915829" eaLnBrk="0" hangingPunct="0">
                <a:spcBef>
                  <a:spcPts val="100"/>
                </a:spcBef>
              </a:pPr>
              <a:r>
                <a:rPr lang="es-ES" sz="1000" dirty="0">
                  <a:solidFill>
                    <a:srgbClr val="FFFFFF"/>
                  </a:solidFill>
                </a:rPr>
                <a:t> 4</a:t>
              </a:r>
            </a:p>
          </p:txBody>
        </p:sp>
        <p:sp>
          <p:nvSpPr>
            <p:cNvPr id="19" name="Rectangle 17"/>
            <p:cNvSpPr>
              <a:spLocks noChangeArrowheads="1"/>
            </p:cNvSpPr>
            <p:nvPr/>
          </p:nvSpPr>
          <p:spPr bwMode="auto">
            <a:xfrm>
              <a:off x="9545638" y="878585"/>
              <a:ext cx="360362" cy="432065"/>
            </a:xfrm>
            <a:prstGeom prst="rect">
              <a:avLst/>
            </a:prstGeom>
            <a:solidFill>
              <a:srgbClr val="969696"/>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p:txBody>
        </p:sp>
        <p:sp>
          <p:nvSpPr>
            <p:cNvPr id="20" name="Rectangle 18"/>
            <p:cNvSpPr>
              <a:spLocks noChangeArrowheads="1"/>
            </p:cNvSpPr>
            <p:nvPr/>
          </p:nvSpPr>
          <p:spPr bwMode="auto">
            <a:xfrm>
              <a:off x="9545638" y="1376170"/>
              <a:ext cx="360362" cy="432065"/>
            </a:xfrm>
            <a:prstGeom prst="rect">
              <a:avLst/>
            </a:prstGeom>
            <a:solidFill>
              <a:srgbClr val="777777"/>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119</a:t>
              </a:r>
            </a:p>
            <a:p>
              <a:pPr algn="ctr" defTabSz="915829" eaLnBrk="0" hangingPunct="0">
                <a:spcBef>
                  <a:spcPts val="100"/>
                </a:spcBef>
              </a:pPr>
              <a:r>
                <a:rPr lang="es-ES" sz="1000" dirty="0">
                  <a:solidFill>
                    <a:srgbClr val="FFFFFF"/>
                  </a:solidFill>
                </a:rPr>
                <a:t> 119</a:t>
              </a:r>
            </a:p>
            <a:p>
              <a:pPr algn="ctr" defTabSz="915829" eaLnBrk="0" hangingPunct="0">
                <a:spcBef>
                  <a:spcPts val="100"/>
                </a:spcBef>
              </a:pPr>
              <a:r>
                <a:rPr lang="es-ES" sz="1000" dirty="0">
                  <a:solidFill>
                    <a:srgbClr val="FFFFFF"/>
                  </a:solidFill>
                </a:rPr>
                <a:t>119</a:t>
              </a:r>
            </a:p>
          </p:txBody>
        </p:sp>
      </p:grpSp>
      <p:sp>
        <p:nvSpPr>
          <p:cNvPr id="21" name="Rectangle 4"/>
          <p:cNvSpPr>
            <a:spLocks noChangeArrowheads="1"/>
          </p:cNvSpPr>
          <p:nvPr/>
        </p:nvSpPr>
        <p:spPr bwMode="auto">
          <a:xfrm>
            <a:off x="9274244" y="6540652"/>
            <a:ext cx="5762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5" tIns="45620" rIns="91255" bIns="45620"/>
          <a:lstStyle/>
          <a:p>
            <a:pPr algn="r" fontAlgn="base">
              <a:spcBef>
                <a:spcPct val="0"/>
              </a:spcBef>
              <a:spcAft>
                <a:spcPct val="0"/>
              </a:spcAft>
            </a:pPr>
            <a:fld id="{400535E3-9C7F-4A72-9B91-8FE66795DF3C}" type="slidenum">
              <a:rPr lang="ca-ES" sz="1000">
                <a:solidFill>
                  <a:srgbClr val="7F7F7F">
                    <a:lumMod val="65000"/>
                    <a:lumOff val="35000"/>
                  </a:srgbClr>
                </a:solidFill>
              </a:rPr>
              <a:pPr algn="r" fontAlgn="base">
                <a:spcBef>
                  <a:spcPct val="0"/>
                </a:spcBef>
                <a:spcAft>
                  <a:spcPct val="0"/>
                </a:spcAft>
              </a:pPr>
              <a:t>‹#›</a:t>
            </a:fld>
            <a:endParaRPr lang="ca-ES" sz="900" dirty="0">
              <a:solidFill>
                <a:srgbClr val="7F7F7F">
                  <a:lumMod val="65000"/>
                  <a:lumOff val="35000"/>
                </a:srgbClr>
              </a:solidFill>
            </a:endParaRPr>
          </a:p>
        </p:txBody>
      </p:sp>
    </p:spTree>
    <p:extLst>
      <p:ext uri="{BB962C8B-B14F-4D97-AF65-F5344CB8AC3E}">
        <p14:creationId xmlns:p14="http://schemas.microsoft.com/office/powerpoint/2010/main" val="716684284"/>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Lst>
  <p:timing>
    <p:tnLst>
      <p:par>
        <p:cTn id="1" dur="indefinite" restart="never" nodeType="tmRoot"/>
      </p:par>
    </p:tnLst>
  </p:timing>
  <p:hf hdr="0" ftr="0" dt="0"/>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0" indent="-228560"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1" indent="-228560"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1" indent="-228560"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2"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5"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21"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2" algn="l" defTabSz="914241" rtl="0" eaLnBrk="1" latinLnBrk="0" hangingPunct="1">
        <a:defRPr sz="1800" kern="1200">
          <a:solidFill>
            <a:schemeClr val="tx1"/>
          </a:solidFill>
          <a:latin typeface="+mn-lt"/>
          <a:ea typeface="+mn-ea"/>
          <a:cs typeface="+mn-cs"/>
        </a:defRPr>
      </a:lvl5pPr>
      <a:lvl6pPr marL="2285603" algn="l" defTabSz="914241" rtl="0" eaLnBrk="1" latinLnBrk="0" hangingPunct="1">
        <a:defRPr sz="1800" kern="1200">
          <a:solidFill>
            <a:schemeClr val="tx1"/>
          </a:solidFill>
          <a:latin typeface="+mn-lt"/>
          <a:ea typeface="+mn-ea"/>
          <a:cs typeface="+mn-cs"/>
        </a:defRPr>
      </a:lvl6pPr>
      <a:lvl7pPr marL="2742723" algn="l" defTabSz="914241" rtl="0" eaLnBrk="1" latinLnBrk="0" hangingPunct="1">
        <a:defRPr sz="1800" kern="1200">
          <a:solidFill>
            <a:schemeClr val="tx1"/>
          </a:solidFill>
          <a:latin typeface="+mn-lt"/>
          <a:ea typeface="+mn-ea"/>
          <a:cs typeface="+mn-cs"/>
        </a:defRPr>
      </a:lvl7pPr>
      <a:lvl8pPr marL="3199844" algn="l" defTabSz="914241" rtl="0" eaLnBrk="1" latinLnBrk="0" hangingPunct="1">
        <a:defRPr sz="1800" kern="1200">
          <a:solidFill>
            <a:schemeClr val="tx1"/>
          </a:solidFill>
          <a:latin typeface="+mn-lt"/>
          <a:ea typeface="+mn-ea"/>
          <a:cs typeface="+mn-cs"/>
        </a:defRPr>
      </a:lvl8pPr>
      <a:lvl9pPr marL="3656964" algn="l" defTabSz="91424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p:custDataLst>
              <p:tags r:id="rId8"/>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32903" name="Diapositiva de think-cell" r:id="rId9" imgW="216" imgH="216" progId="TCLayout.ActiveDocument.1">
                  <p:embed/>
                </p:oleObj>
              </mc:Choice>
              <mc:Fallback>
                <p:oleObj name="Diapositiva de think-cell" r:id="rId9" imgW="216" imgH="216"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81039" y="365128"/>
            <a:ext cx="8543925" cy="1325563"/>
          </a:xfrm>
          <a:prstGeom prst="rect">
            <a:avLst/>
          </a:prstGeom>
        </p:spPr>
        <p:txBody>
          <a:bodyPr vert="horz" lIns="91424" tIns="45712" rIns="91424" bIns="45712"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24" tIns="45712" rIns="91424" bIns="4571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F6B85B05-777F-44E2-9622-65EA228268E2}" type="datetime1">
              <a:rPr lang="es-ES" smtClean="0">
                <a:solidFill>
                  <a:prstClr val="black">
                    <a:tint val="75000"/>
                  </a:prstClr>
                </a:solidFill>
              </a:rPr>
              <a:pPr/>
              <a:t>02/07/2020</a:t>
            </a:fld>
            <a:endParaRPr lang="es-ES" dirty="0">
              <a:solidFill>
                <a:prstClr val="black">
                  <a:tint val="75000"/>
                </a:prstClr>
              </a:solidFill>
            </a:endParaRPr>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s-ES" dirty="0">
              <a:solidFill>
                <a:prstClr val="black">
                  <a:tint val="75000"/>
                </a:prstClr>
              </a:solidFill>
            </a:endParaRPr>
          </a:p>
        </p:txBody>
      </p:sp>
      <p:grpSp>
        <p:nvGrpSpPr>
          <p:cNvPr id="8" name="16 Grupo"/>
          <p:cNvGrpSpPr>
            <a:grpSpLocks/>
          </p:cNvGrpSpPr>
          <p:nvPr/>
        </p:nvGrpSpPr>
        <p:grpSpPr bwMode="auto">
          <a:xfrm>
            <a:off x="9974104" y="547836"/>
            <a:ext cx="360362" cy="5905500"/>
            <a:chOff x="9545638" y="381000"/>
            <a:chExt cx="360362" cy="5905500"/>
          </a:xfrm>
        </p:grpSpPr>
        <p:sp>
          <p:nvSpPr>
            <p:cNvPr id="9" name="Rectangle 5"/>
            <p:cNvSpPr>
              <a:spLocks noChangeArrowheads="1"/>
            </p:cNvSpPr>
            <p:nvPr/>
          </p:nvSpPr>
          <p:spPr bwMode="auto">
            <a:xfrm>
              <a:off x="9545638" y="1873755"/>
              <a:ext cx="360362" cy="432065"/>
            </a:xfrm>
            <a:prstGeom prst="rect">
              <a:avLst/>
            </a:prstGeom>
            <a:solidFill>
              <a:srgbClr val="1994A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25 </a:t>
              </a:r>
            </a:p>
            <a:p>
              <a:pPr algn="ctr" defTabSz="915829" eaLnBrk="0" hangingPunct="0">
                <a:spcBef>
                  <a:spcPts val="100"/>
                </a:spcBef>
              </a:pPr>
              <a:r>
                <a:rPr lang="es-ES" sz="1000" dirty="0">
                  <a:solidFill>
                    <a:srgbClr val="FFFFFF"/>
                  </a:solidFill>
                </a:rPr>
                <a:t>148</a:t>
              </a:r>
            </a:p>
            <a:p>
              <a:pPr algn="ctr" defTabSz="915829" eaLnBrk="0" hangingPunct="0">
                <a:spcBef>
                  <a:spcPts val="100"/>
                </a:spcBef>
              </a:pPr>
              <a:r>
                <a:rPr lang="es-ES" sz="1000" dirty="0">
                  <a:solidFill>
                    <a:srgbClr val="FFFFFF"/>
                  </a:solidFill>
                </a:rPr>
                <a:t>164</a:t>
              </a:r>
              <a:endParaRPr lang="es-ES" sz="1000" dirty="0">
                <a:solidFill>
                  <a:srgbClr val="7F7F7F"/>
                </a:solidFill>
              </a:endParaRPr>
            </a:p>
          </p:txBody>
        </p:sp>
        <p:sp>
          <p:nvSpPr>
            <p:cNvPr id="10" name="Rectangle 6"/>
            <p:cNvSpPr>
              <a:spLocks noChangeArrowheads="1"/>
            </p:cNvSpPr>
            <p:nvPr/>
          </p:nvSpPr>
          <p:spPr bwMode="auto">
            <a:xfrm>
              <a:off x="9545638" y="2371341"/>
              <a:ext cx="360362" cy="432065"/>
            </a:xfrm>
            <a:prstGeom prst="rect">
              <a:avLst/>
            </a:prstGeom>
            <a:solidFill>
              <a:srgbClr val="960F68"/>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 </a:t>
              </a:r>
            </a:p>
            <a:p>
              <a:pPr algn="ctr" defTabSz="915829" eaLnBrk="0" hangingPunct="0">
                <a:spcBef>
                  <a:spcPts val="100"/>
                </a:spcBef>
              </a:pPr>
              <a:r>
                <a:rPr lang="es-ES" sz="1000" dirty="0">
                  <a:solidFill>
                    <a:srgbClr val="FFFFFF"/>
                  </a:solidFill>
                </a:rPr>
                <a:t>15</a:t>
              </a:r>
            </a:p>
            <a:p>
              <a:pPr algn="ctr" defTabSz="915829" eaLnBrk="0" hangingPunct="0">
                <a:spcBef>
                  <a:spcPts val="100"/>
                </a:spcBef>
              </a:pPr>
              <a:r>
                <a:rPr lang="es-ES" sz="1000" dirty="0">
                  <a:solidFill>
                    <a:srgbClr val="FFFFFF"/>
                  </a:solidFill>
                </a:rPr>
                <a:t>104</a:t>
              </a:r>
              <a:endParaRPr lang="es-ES" sz="1000" dirty="0">
                <a:solidFill>
                  <a:srgbClr val="7F7F7F"/>
                </a:solidFill>
              </a:endParaRPr>
            </a:p>
          </p:txBody>
        </p:sp>
        <p:sp>
          <p:nvSpPr>
            <p:cNvPr id="11" name="Rectangle 7"/>
            <p:cNvSpPr>
              <a:spLocks noChangeArrowheads="1"/>
            </p:cNvSpPr>
            <p:nvPr/>
          </p:nvSpPr>
          <p:spPr bwMode="auto">
            <a:xfrm>
              <a:off x="9545638" y="2868926"/>
              <a:ext cx="360362" cy="432065"/>
            </a:xfrm>
            <a:prstGeom prst="rect">
              <a:avLst/>
            </a:prstGeom>
            <a:solidFill>
              <a:srgbClr val="643269"/>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100</a:t>
              </a:r>
            </a:p>
            <a:p>
              <a:pPr algn="ctr" defTabSz="915829" eaLnBrk="0" hangingPunct="0">
                <a:spcBef>
                  <a:spcPts val="100"/>
                </a:spcBef>
              </a:pPr>
              <a:r>
                <a:rPr lang="es-ES" sz="1000" dirty="0">
                  <a:solidFill>
                    <a:srgbClr val="FFFFFF"/>
                  </a:solidFill>
                </a:rPr>
                <a:t>50</a:t>
              </a:r>
            </a:p>
            <a:p>
              <a:pPr algn="ctr" defTabSz="915829" eaLnBrk="0" hangingPunct="0">
                <a:spcBef>
                  <a:spcPts val="100"/>
                </a:spcBef>
              </a:pPr>
              <a:r>
                <a:rPr lang="es-ES" sz="1000" dirty="0">
                  <a:solidFill>
                    <a:srgbClr val="FFFFFF"/>
                  </a:solidFill>
                </a:rPr>
                <a:t>105</a:t>
              </a:r>
            </a:p>
          </p:txBody>
        </p:sp>
        <p:sp>
          <p:nvSpPr>
            <p:cNvPr id="12" name="Rectangle 8"/>
            <p:cNvSpPr>
              <a:spLocks noChangeArrowheads="1"/>
            </p:cNvSpPr>
            <p:nvPr/>
          </p:nvSpPr>
          <p:spPr bwMode="auto">
            <a:xfrm>
              <a:off x="9545638" y="3366511"/>
              <a:ext cx="360362" cy="432065"/>
            </a:xfrm>
            <a:prstGeom prst="rect">
              <a:avLst/>
            </a:prstGeom>
            <a:solidFill>
              <a:srgbClr val="D7673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215</a:t>
              </a:r>
            </a:p>
            <a:p>
              <a:pPr algn="ctr" defTabSz="915829" eaLnBrk="0" hangingPunct="0">
                <a:spcBef>
                  <a:spcPts val="100"/>
                </a:spcBef>
              </a:pPr>
              <a:r>
                <a:rPr lang="es-ES" sz="1000" dirty="0">
                  <a:solidFill>
                    <a:srgbClr val="7F7F7F"/>
                  </a:solidFill>
                </a:rPr>
                <a:t>103</a:t>
              </a:r>
            </a:p>
            <a:p>
              <a:pPr algn="ctr" defTabSz="915829" eaLnBrk="0" hangingPunct="0">
                <a:spcBef>
                  <a:spcPts val="100"/>
                </a:spcBef>
              </a:pPr>
              <a:r>
                <a:rPr lang="es-ES" sz="1000" dirty="0">
                  <a:solidFill>
                    <a:srgbClr val="7F7F7F"/>
                  </a:solidFill>
                </a:rPr>
                <a:t>52</a:t>
              </a:r>
            </a:p>
          </p:txBody>
        </p:sp>
        <p:sp>
          <p:nvSpPr>
            <p:cNvPr id="13" name="Rectangle 9"/>
            <p:cNvSpPr>
              <a:spLocks noChangeArrowheads="1"/>
            </p:cNvSpPr>
            <p:nvPr/>
          </p:nvSpPr>
          <p:spPr bwMode="auto">
            <a:xfrm>
              <a:off x="9545638" y="3864096"/>
              <a:ext cx="360362" cy="432065"/>
            </a:xfrm>
            <a:prstGeom prst="rect">
              <a:avLst/>
            </a:prstGeom>
            <a:solidFill>
              <a:srgbClr val="E39F03"/>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227</a:t>
              </a:r>
            </a:p>
            <a:p>
              <a:pPr algn="ctr" defTabSz="915829" eaLnBrk="0" hangingPunct="0">
                <a:spcBef>
                  <a:spcPts val="100"/>
                </a:spcBef>
              </a:pPr>
              <a:r>
                <a:rPr lang="es-ES" sz="1000" dirty="0">
                  <a:solidFill>
                    <a:srgbClr val="7F7F7F"/>
                  </a:solidFill>
                </a:rPr>
                <a:t>159</a:t>
              </a:r>
            </a:p>
            <a:p>
              <a:pPr algn="ctr" defTabSz="915829" eaLnBrk="0" hangingPunct="0">
                <a:spcBef>
                  <a:spcPts val="100"/>
                </a:spcBef>
              </a:pPr>
              <a:r>
                <a:rPr lang="es-ES" sz="1000" dirty="0">
                  <a:solidFill>
                    <a:srgbClr val="7F7F7F"/>
                  </a:solidFill>
                </a:rPr>
                <a:t>3</a:t>
              </a:r>
            </a:p>
          </p:txBody>
        </p:sp>
        <p:sp>
          <p:nvSpPr>
            <p:cNvPr id="14" name="Rectangle 10"/>
            <p:cNvSpPr>
              <a:spLocks noChangeArrowheads="1"/>
            </p:cNvSpPr>
            <p:nvPr/>
          </p:nvSpPr>
          <p:spPr bwMode="auto">
            <a:xfrm>
              <a:off x="9545638" y="4361681"/>
              <a:ext cx="360362" cy="432065"/>
            </a:xfrm>
            <a:prstGeom prst="rect">
              <a:avLst/>
            </a:prstGeom>
            <a:solidFill>
              <a:srgbClr val="DDB32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7F7F7F"/>
                  </a:solidFill>
                </a:rPr>
                <a:t>221</a:t>
              </a:r>
            </a:p>
            <a:p>
              <a:pPr algn="ctr" defTabSz="915829" eaLnBrk="0" hangingPunct="0">
                <a:spcBef>
                  <a:spcPts val="100"/>
                </a:spcBef>
              </a:pPr>
              <a:r>
                <a:rPr lang="es-ES" sz="1000" dirty="0">
                  <a:solidFill>
                    <a:srgbClr val="7F7F7F"/>
                  </a:solidFill>
                </a:rPr>
                <a:t>179</a:t>
              </a:r>
            </a:p>
            <a:p>
              <a:pPr algn="ctr" defTabSz="915829" eaLnBrk="0" hangingPunct="0">
                <a:spcBef>
                  <a:spcPts val="100"/>
                </a:spcBef>
              </a:pPr>
              <a:r>
                <a:rPr lang="es-ES" sz="1000" dirty="0">
                  <a:solidFill>
                    <a:srgbClr val="7F7F7F"/>
                  </a:solidFill>
                </a:rPr>
                <a:t>34</a:t>
              </a:r>
            </a:p>
          </p:txBody>
        </p:sp>
        <p:sp>
          <p:nvSpPr>
            <p:cNvPr id="15" name="Rectangle 11"/>
            <p:cNvSpPr>
              <a:spLocks noChangeArrowheads="1"/>
            </p:cNvSpPr>
            <p:nvPr/>
          </p:nvSpPr>
          <p:spPr bwMode="auto">
            <a:xfrm>
              <a:off x="9545638" y="4859266"/>
              <a:ext cx="360362" cy="432065"/>
            </a:xfrm>
            <a:prstGeom prst="rect">
              <a:avLst/>
            </a:prstGeom>
            <a:solidFill>
              <a:srgbClr val="798D4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121</a:t>
              </a:r>
            </a:p>
            <a:p>
              <a:pPr algn="ctr" defTabSz="915829" eaLnBrk="0" hangingPunct="0">
                <a:spcBef>
                  <a:spcPts val="100"/>
                </a:spcBef>
              </a:pPr>
              <a:r>
                <a:rPr lang="es-ES" sz="1000" dirty="0">
                  <a:solidFill>
                    <a:srgbClr val="FFFFFF"/>
                  </a:solidFill>
                </a:rPr>
                <a:t> 141</a:t>
              </a:r>
            </a:p>
            <a:p>
              <a:pPr algn="ctr" defTabSz="915829" eaLnBrk="0" hangingPunct="0">
                <a:spcBef>
                  <a:spcPts val="100"/>
                </a:spcBef>
              </a:pPr>
              <a:r>
                <a:rPr lang="es-ES" sz="1000" dirty="0">
                  <a:solidFill>
                    <a:srgbClr val="FFFFFF"/>
                  </a:solidFill>
                </a:rPr>
                <a:t> 68</a:t>
              </a:r>
            </a:p>
          </p:txBody>
        </p:sp>
        <p:sp>
          <p:nvSpPr>
            <p:cNvPr id="16" name="Rectangle 13"/>
            <p:cNvSpPr>
              <a:spLocks noChangeArrowheads="1"/>
            </p:cNvSpPr>
            <p:nvPr/>
          </p:nvSpPr>
          <p:spPr bwMode="auto">
            <a:xfrm>
              <a:off x="9545638" y="5356852"/>
              <a:ext cx="360362" cy="432065"/>
            </a:xfrm>
            <a:prstGeom prst="rect">
              <a:avLst/>
            </a:prstGeom>
            <a:solidFill>
              <a:srgbClr val="205390"/>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32</a:t>
              </a:r>
            </a:p>
            <a:p>
              <a:pPr algn="ctr" defTabSz="915829" eaLnBrk="0" hangingPunct="0">
                <a:spcBef>
                  <a:spcPts val="100"/>
                </a:spcBef>
              </a:pPr>
              <a:r>
                <a:rPr lang="es-ES" sz="1000" dirty="0">
                  <a:solidFill>
                    <a:srgbClr val="FFFFFF"/>
                  </a:solidFill>
                </a:rPr>
                <a:t>83</a:t>
              </a:r>
            </a:p>
            <a:p>
              <a:pPr algn="ctr" defTabSz="915829" eaLnBrk="0" hangingPunct="0">
                <a:spcBef>
                  <a:spcPts val="100"/>
                </a:spcBef>
              </a:pPr>
              <a:r>
                <a:rPr lang="es-ES" sz="1000" dirty="0">
                  <a:solidFill>
                    <a:srgbClr val="FFFFFF"/>
                  </a:solidFill>
                </a:rPr>
                <a:t>144</a:t>
              </a:r>
            </a:p>
          </p:txBody>
        </p:sp>
        <p:sp>
          <p:nvSpPr>
            <p:cNvPr id="17" name="Rectangle 14"/>
            <p:cNvSpPr>
              <a:spLocks noChangeArrowheads="1"/>
            </p:cNvSpPr>
            <p:nvPr/>
          </p:nvSpPr>
          <p:spPr bwMode="auto">
            <a:xfrm>
              <a:off x="9545638" y="5854435"/>
              <a:ext cx="360362" cy="432065"/>
            </a:xfrm>
            <a:prstGeom prst="rect">
              <a:avLst/>
            </a:prstGeom>
            <a:solidFill>
              <a:srgbClr val="0073C2"/>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0</a:t>
              </a:r>
            </a:p>
            <a:p>
              <a:pPr algn="ctr" defTabSz="915829" eaLnBrk="0" hangingPunct="0">
                <a:spcBef>
                  <a:spcPts val="100"/>
                </a:spcBef>
              </a:pPr>
              <a:r>
                <a:rPr lang="es-ES" sz="1000" dirty="0">
                  <a:solidFill>
                    <a:srgbClr val="FFFFFF"/>
                  </a:solidFill>
                </a:rPr>
                <a:t>115</a:t>
              </a:r>
            </a:p>
            <a:p>
              <a:pPr algn="ctr" defTabSz="915829" eaLnBrk="0" hangingPunct="0">
                <a:spcBef>
                  <a:spcPts val="100"/>
                </a:spcBef>
              </a:pPr>
              <a:r>
                <a:rPr lang="es-ES" sz="1000" dirty="0">
                  <a:solidFill>
                    <a:srgbClr val="FFFFFF"/>
                  </a:solidFill>
                </a:rPr>
                <a:t>194</a:t>
              </a:r>
            </a:p>
          </p:txBody>
        </p:sp>
        <p:sp>
          <p:nvSpPr>
            <p:cNvPr id="18" name="Rectangle 16"/>
            <p:cNvSpPr>
              <a:spLocks noChangeArrowheads="1"/>
            </p:cNvSpPr>
            <p:nvPr/>
          </p:nvSpPr>
          <p:spPr bwMode="auto">
            <a:xfrm>
              <a:off x="9545638" y="381000"/>
              <a:ext cx="360362" cy="432065"/>
            </a:xfrm>
            <a:prstGeom prst="rect">
              <a:avLst/>
            </a:prstGeom>
            <a:solidFill>
              <a:srgbClr val="9AAE04"/>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154</a:t>
              </a:r>
            </a:p>
            <a:p>
              <a:pPr algn="ctr" defTabSz="915829" eaLnBrk="0" hangingPunct="0">
                <a:spcBef>
                  <a:spcPts val="100"/>
                </a:spcBef>
              </a:pPr>
              <a:r>
                <a:rPr lang="es-ES" sz="1000" dirty="0">
                  <a:solidFill>
                    <a:srgbClr val="FFFFFF"/>
                  </a:solidFill>
                </a:rPr>
                <a:t> 174</a:t>
              </a:r>
            </a:p>
            <a:p>
              <a:pPr algn="ctr" defTabSz="915829" eaLnBrk="0" hangingPunct="0">
                <a:spcBef>
                  <a:spcPts val="100"/>
                </a:spcBef>
              </a:pPr>
              <a:r>
                <a:rPr lang="es-ES" sz="1000" dirty="0">
                  <a:solidFill>
                    <a:srgbClr val="FFFFFF"/>
                  </a:solidFill>
                </a:rPr>
                <a:t> 4</a:t>
              </a:r>
            </a:p>
          </p:txBody>
        </p:sp>
        <p:sp>
          <p:nvSpPr>
            <p:cNvPr id="19" name="Rectangle 17"/>
            <p:cNvSpPr>
              <a:spLocks noChangeArrowheads="1"/>
            </p:cNvSpPr>
            <p:nvPr/>
          </p:nvSpPr>
          <p:spPr bwMode="auto">
            <a:xfrm>
              <a:off x="9545638" y="878585"/>
              <a:ext cx="360362" cy="432065"/>
            </a:xfrm>
            <a:prstGeom prst="rect">
              <a:avLst/>
            </a:prstGeom>
            <a:solidFill>
              <a:srgbClr val="969696"/>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a:p>
              <a:pPr algn="ctr" defTabSz="915829" eaLnBrk="0" hangingPunct="0">
                <a:spcBef>
                  <a:spcPts val="100"/>
                </a:spcBef>
              </a:pPr>
              <a:r>
                <a:rPr lang="es-ES" sz="1000" dirty="0">
                  <a:solidFill>
                    <a:srgbClr val="FFFFFF"/>
                  </a:solidFill>
                </a:rPr>
                <a:t>150</a:t>
              </a:r>
            </a:p>
          </p:txBody>
        </p:sp>
        <p:sp>
          <p:nvSpPr>
            <p:cNvPr id="20" name="Rectangle 18"/>
            <p:cNvSpPr>
              <a:spLocks noChangeArrowheads="1"/>
            </p:cNvSpPr>
            <p:nvPr/>
          </p:nvSpPr>
          <p:spPr bwMode="auto">
            <a:xfrm>
              <a:off x="9545638" y="1376170"/>
              <a:ext cx="360362" cy="432065"/>
            </a:xfrm>
            <a:prstGeom prst="rect">
              <a:avLst/>
            </a:prstGeom>
            <a:solidFill>
              <a:srgbClr val="777777"/>
            </a:solidFill>
            <a:ln>
              <a:noFill/>
            </a:ln>
            <a:extLst>
              <a:ext uri="{91240B29-F687-4F45-9708-019B960494DF}">
                <a14:hiddenLine xmlns:a14="http://schemas.microsoft.com/office/drawing/2010/main" w="41275">
                  <a:solidFill>
                    <a:srgbClr val="000000"/>
                  </a:solidFill>
                  <a:miter lim="800000"/>
                  <a:headEnd/>
                  <a:tailEnd/>
                </a14:hiddenLine>
              </a:ext>
            </a:extLst>
          </p:spPr>
          <p:txBody>
            <a:bodyPr wrap="none" lIns="91568" tIns="45784" rIns="91568" bIns="45784" anchor="ctr"/>
            <a:lstStyle/>
            <a:p>
              <a:pPr algn="ctr" defTabSz="915829" eaLnBrk="0" hangingPunct="0">
                <a:spcBef>
                  <a:spcPts val="100"/>
                </a:spcBef>
              </a:pPr>
              <a:r>
                <a:rPr lang="es-ES" sz="1000" dirty="0">
                  <a:solidFill>
                    <a:srgbClr val="FFFFFF"/>
                  </a:solidFill>
                </a:rPr>
                <a:t>119</a:t>
              </a:r>
            </a:p>
            <a:p>
              <a:pPr algn="ctr" defTabSz="915829" eaLnBrk="0" hangingPunct="0">
                <a:spcBef>
                  <a:spcPts val="100"/>
                </a:spcBef>
              </a:pPr>
              <a:r>
                <a:rPr lang="es-ES" sz="1000" dirty="0">
                  <a:solidFill>
                    <a:srgbClr val="FFFFFF"/>
                  </a:solidFill>
                </a:rPr>
                <a:t> 119</a:t>
              </a:r>
            </a:p>
            <a:p>
              <a:pPr algn="ctr" defTabSz="915829" eaLnBrk="0" hangingPunct="0">
                <a:spcBef>
                  <a:spcPts val="100"/>
                </a:spcBef>
              </a:pPr>
              <a:r>
                <a:rPr lang="es-ES" sz="1000" dirty="0">
                  <a:solidFill>
                    <a:srgbClr val="FFFFFF"/>
                  </a:solidFill>
                </a:rPr>
                <a:t>119</a:t>
              </a:r>
            </a:p>
          </p:txBody>
        </p:sp>
      </p:grpSp>
      <p:sp>
        <p:nvSpPr>
          <p:cNvPr id="21" name="Rectangle 4"/>
          <p:cNvSpPr>
            <a:spLocks noChangeArrowheads="1"/>
          </p:cNvSpPr>
          <p:nvPr/>
        </p:nvSpPr>
        <p:spPr bwMode="auto">
          <a:xfrm>
            <a:off x="9274244" y="6540652"/>
            <a:ext cx="5762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5" tIns="45620" rIns="91255" bIns="45620"/>
          <a:lstStyle/>
          <a:p>
            <a:pPr algn="r" fontAlgn="base">
              <a:spcBef>
                <a:spcPct val="0"/>
              </a:spcBef>
              <a:spcAft>
                <a:spcPct val="0"/>
              </a:spcAft>
            </a:pPr>
            <a:fld id="{400535E3-9C7F-4A72-9B91-8FE66795DF3C}" type="slidenum">
              <a:rPr lang="ca-ES" sz="1000">
                <a:solidFill>
                  <a:srgbClr val="7F7F7F">
                    <a:lumMod val="65000"/>
                    <a:lumOff val="35000"/>
                  </a:srgbClr>
                </a:solidFill>
              </a:rPr>
              <a:pPr algn="r" fontAlgn="base">
                <a:spcBef>
                  <a:spcPct val="0"/>
                </a:spcBef>
                <a:spcAft>
                  <a:spcPct val="0"/>
                </a:spcAft>
              </a:pPr>
              <a:t>‹#›</a:t>
            </a:fld>
            <a:endParaRPr lang="ca-ES" sz="900" dirty="0">
              <a:solidFill>
                <a:srgbClr val="7F7F7F">
                  <a:lumMod val="65000"/>
                  <a:lumOff val="35000"/>
                </a:srgbClr>
              </a:solidFill>
            </a:endParaRPr>
          </a:p>
        </p:txBody>
      </p:sp>
    </p:spTree>
    <p:extLst>
      <p:ext uri="{BB962C8B-B14F-4D97-AF65-F5344CB8AC3E}">
        <p14:creationId xmlns:p14="http://schemas.microsoft.com/office/powerpoint/2010/main" val="397080572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Lst>
  <p:timing>
    <p:tnLst>
      <p:par>
        <p:cTn id="1" dur="indefinite" restart="never" nodeType="tmRoot"/>
      </p:par>
    </p:tnLst>
  </p:timing>
  <p:hf hdr="0" ftr="0" dt="0"/>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0" indent="-228560"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1" indent="-228560"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1" indent="-228560"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2"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5"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21"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2" algn="l" defTabSz="914241" rtl="0" eaLnBrk="1" latinLnBrk="0" hangingPunct="1">
        <a:defRPr sz="1800" kern="1200">
          <a:solidFill>
            <a:schemeClr val="tx1"/>
          </a:solidFill>
          <a:latin typeface="+mn-lt"/>
          <a:ea typeface="+mn-ea"/>
          <a:cs typeface="+mn-cs"/>
        </a:defRPr>
      </a:lvl5pPr>
      <a:lvl6pPr marL="2285603" algn="l" defTabSz="914241" rtl="0" eaLnBrk="1" latinLnBrk="0" hangingPunct="1">
        <a:defRPr sz="1800" kern="1200">
          <a:solidFill>
            <a:schemeClr val="tx1"/>
          </a:solidFill>
          <a:latin typeface="+mn-lt"/>
          <a:ea typeface="+mn-ea"/>
          <a:cs typeface="+mn-cs"/>
        </a:defRPr>
      </a:lvl6pPr>
      <a:lvl7pPr marL="2742723" algn="l" defTabSz="914241" rtl="0" eaLnBrk="1" latinLnBrk="0" hangingPunct="1">
        <a:defRPr sz="1800" kern="1200">
          <a:solidFill>
            <a:schemeClr val="tx1"/>
          </a:solidFill>
          <a:latin typeface="+mn-lt"/>
          <a:ea typeface="+mn-ea"/>
          <a:cs typeface="+mn-cs"/>
        </a:defRPr>
      </a:lvl7pPr>
      <a:lvl8pPr marL="3199844" algn="l" defTabSz="914241" rtl="0" eaLnBrk="1" latinLnBrk="0" hangingPunct="1">
        <a:defRPr sz="1800" kern="1200">
          <a:solidFill>
            <a:schemeClr val="tx1"/>
          </a:solidFill>
          <a:latin typeface="+mn-lt"/>
          <a:ea typeface="+mn-ea"/>
          <a:cs typeface="+mn-cs"/>
        </a:defRPr>
      </a:lvl8pPr>
      <a:lvl9pPr marL="3656964" algn="l" defTabSz="9142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tags" Target="../tags/tag50.xml"/><Relationship Id="rId1" Type="http://schemas.openxmlformats.org/officeDocument/2006/relationships/vmlDrawing" Target="../drawings/vmlDrawing43.vml"/><Relationship Id="rId6" Type="http://schemas.openxmlformats.org/officeDocument/2006/relationships/image" Target="../media/image3.emf"/><Relationship Id="rId5" Type="http://schemas.openxmlformats.org/officeDocument/2006/relationships/oleObject" Target="../embeddings/oleObject43.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xml"/><Relationship Id="rId7" Type="http://schemas.openxmlformats.org/officeDocument/2006/relationships/image" Target="../media/image16.png"/><Relationship Id="rId2" Type="http://schemas.openxmlformats.org/officeDocument/2006/relationships/tags" Target="../tags/tag52.xml"/><Relationship Id="rId1" Type="http://schemas.openxmlformats.org/officeDocument/2006/relationships/vmlDrawing" Target="../drawings/vmlDrawing45.vml"/><Relationship Id="rId6" Type="http://schemas.openxmlformats.org/officeDocument/2006/relationships/image" Target="../media/image7.emf"/><Relationship Id="rId11" Type="http://schemas.microsoft.com/office/2007/relationships/hdphoto" Target="../media/hdphoto2.wdp"/><Relationship Id="rId5" Type="http://schemas.openxmlformats.org/officeDocument/2006/relationships/oleObject" Target="../embeddings/oleObject45.bin"/><Relationship Id="rId10" Type="http://schemas.openxmlformats.org/officeDocument/2006/relationships/image" Target="../media/image18.png"/><Relationship Id="rId4" Type="http://schemas.openxmlformats.org/officeDocument/2006/relationships/notesSlide" Target="../notesSlides/notesSlide10.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tags" Target="../tags/tag53.xml"/><Relationship Id="rId1" Type="http://schemas.openxmlformats.org/officeDocument/2006/relationships/vmlDrawing" Target="../drawings/vmlDrawing46.vml"/><Relationship Id="rId6" Type="http://schemas.openxmlformats.org/officeDocument/2006/relationships/image" Target="../media/image7.emf"/><Relationship Id="rId5" Type="http://schemas.openxmlformats.org/officeDocument/2006/relationships/oleObject" Target="../embeddings/oleObject46.bin"/><Relationship Id="rId4" Type="http://schemas.openxmlformats.org/officeDocument/2006/relationships/notesSlide" Target="../notesSlides/notesSlide11.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4.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56.xml"/><Relationship Id="rId7" Type="http://schemas.openxmlformats.org/officeDocument/2006/relationships/image" Target="../media/image3.emf"/><Relationship Id="rId2" Type="http://schemas.openxmlformats.org/officeDocument/2006/relationships/tags" Target="../tags/tag55.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notesSlide" Target="../notesSlides/notesSlide13.xml"/><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8.xml"/><Relationship Id="rId7" Type="http://schemas.openxmlformats.org/officeDocument/2006/relationships/image" Target="../media/image3.emf"/><Relationship Id="rId12" Type="http://schemas.openxmlformats.org/officeDocument/2006/relationships/image" Target="../media/image27.png"/><Relationship Id="rId2" Type="http://schemas.openxmlformats.org/officeDocument/2006/relationships/tags" Target="../tags/tag57.xml"/><Relationship Id="rId1" Type="http://schemas.openxmlformats.org/officeDocument/2006/relationships/vmlDrawing" Target="../drawings/vmlDrawing49.vml"/><Relationship Id="rId6" Type="http://schemas.openxmlformats.org/officeDocument/2006/relationships/oleObject" Target="../embeddings/oleObject49.bin"/><Relationship Id="rId11" Type="http://schemas.openxmlformats.org/officeDocument/2006/relationships/image" Target="../media/image26.png"/><Relationship Id="rId5" Type="http://schemas.openxmlformats.org/officeDocument/2006/relationships/notesSlide" Target="../notesSlides/notesSlide14.xml"/><Relationship Id="rId10" Type="http://schemas.openxmlformats.org/officeDocument/2006/relationships/image" Target="../media/image25.png"/><Relationship Id="rId4" Type="http://schemas.openxmlformats.org/officeDocument/2006/relationships/slideLayout" Target="../slideLayouts/slideLayout1.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32.gif"/><Relationship Id="rId3" Type="http://schemas.openxmlformats.org/officeDocument/2006/relationships/tags" Target="../tags/tag61.xml"/><Relationship Id="rId7" Type="http://schemas.openxmlformats.org/officeDocument/2006/relationships/oleObject" Target="../embeddings/oleObject51.bin"/><Relationship Id="rId12" Type="http://schemas.openxmlformats.org/officeDocument/2006/relationships/image" Target="../media/image31.gif"/><Relationship Id="rId2" Type="http://schemas.openxmlformats.org/officeDocument/2006/relationships/tags" Target="../tags/tag60.xml"/><Relationship Id="rId16" Type="http://schemas.openxmlformats.org/officeDocument/2006/relationships/image" Target="../media/image35.png"/><Relationship Id="rId1" Type="http://schemas.openxmlformats.org/officeDocument/2006/relationships/vmlDrawing" Target="../drawings/vmlDrawing51.v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notesSlide" Target="../notesSlides/notesSlide16.xml"/><Relationship Id="rId15" Type="http://schemas.openxmlformats.org/officeDocument/2006/relationships/image" Target="../media/image34.png"/><Relationship Id="rId10" Type="http://schemas.openxmlformats.org/officeDocument/2006/relationships/image" Target="../media/image29.gif"/><Relationship Id="rId4" Type="http://schemas.openxmlformats.org/officeDocument/2006/relationships/slideLayout" Target="../slideLayouts/slideLayout1.xml"/><Relationship Id="rId9" Type="http://schemas.openxmlformats.org/officeDocument/2006/relationships/image" Target="../media/image11.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9.xml"/><Relationship Id="rId7"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3.xml"/><Relationship Id="rId7" Type="http://schemas.openxmlformats.org/officeDocument/2006/relationships/image" Target="../media/image3.emf"/><Relationship Id="rId12" Type="http://schemas.openxmlformats.org/officeDocument/2006/relationships/image" Target="../media/image39.png"/><Relationship Id="rId2" Type="http://schemas.openxmlformats.org/officeDocument/2006/relationships/tags" Target="../tags/tag62.xml"/><Relationship Id="rId1" Type="http://schemas.openxmlformats.org/officeDocument/2006/relationships/vmlDrawing" Target="../drawings/vmlDrawing52.vml"/><Relationship Id="rId6" Type="http://schemas.openxmlformats.org/officeDocument/2006/relationships/oleObject" Target="../embeddings/oleObject52.bin"/><Relationship Id="rId11" Type="http://schemas.openxmlformats.org/officeDocument/2006/relationships/image" Target="../media/image38.jpeg"/><Relationship Id="rId5" Type="http://schemas.openxmlformats.org/officeDocument/2006/relationships/notesSlide" Target="../notesSlides/notesSlide17.xml"/><Relationship Id="rId10" Type="http://schemas.openxmlformats.org/officeDocument/2006/relationships/image" Target="../media/image37.png"/><Relationship Id="rId4" Type="http://schemas.openxmlformats.org/officeDocument/2006/relationships/slideLayout" Target="../slideLayouts/slideLayout1.xm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64.xml"/><Relationship Id="rId6" Type="http://schemas.openxmlformats.org/officeDocument/2006/relationships/chart" Target="../charts/chart1.xml"/><Relationship Id="rId5" Type="http://schemas.openxmlformats.org/officeDocument/2006/relationships/image" Target="../media/image40.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9.xml"/><Relationship Id="rId7" Type="http://schemas.openxmlformats.org/officeDocument/2006/relationships/image" Target="../media/image43.png"/><Relationship Id="rId2" Type="http://schemas.openxmlformats.org/officeDocument/2006/relationships/slideLayout" Target="../slideLayouts/slideLayout26.xml"/><Relationship Id="rId1" Type="http://schemas.openxmlformats.org/officeDocument/2006/relationships/tags" Target="../tags/tag6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6.xml"/><Relationship Id="rId5" Type="http://schemas.openxmlformats.org/officeDocument/2006/relationships/image" Target="../media/image40.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67.xml"/><Relationship Id="rId5" Type="http://schemas.openxmlformats.org/officeDocument/2006/relationships/image" Target="../media/image4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chart" Target="../charts/chart2.xml"/><Relationship Id="rId5" Type="http://schemas.openxmlformats.org/officeDocument/2006/relationships/image" Target="../media/image4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69.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0.xml"/><Relationship Id="rId6" Type="http://schemas.openxmlformats.org/officeDocument/2006/relationships/chart" Target="../charts/chart3.xml"/><Relationship Id="rId5" Type="http://schemas.openxmlformats.org/officeDocument/2006/relationships/image" Target="../media/image40.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1.xml"/><Relationship Id="rId6" Type="http://schemas.openxmlformats.org/officeDocument/2006/relationships/chart" Target="../charts/chart4.xml"/><Relationship Id="rId5" Type="http://schemas.openxmlformats.org/officeDocument/2006/relationships/image" Target="../media/image40.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image" Target="../media/image40.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tags" Target="../tags/tag73.xml"/><Relationship Id="rId6" Type="http://schemas.microsoft.com/office/2007/relationships/hdphoto" Target="../media/hdphoto4.wdp"/><Relationship Id="rId5" Type="http://schemas.openxmlformats.org/officeDocument/2006/relationships/image" Target="../media/image47.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2.png"/><Relationship Id="rId2" Type="http://schemas.openxmlformats.org/officeDocument/2006/relationships/slideLayout" Target="../slideLayouts/slideLayout36.xml"/><Relationship Id="rId1" Type="http://schemas.openxmlformats.org/officeDocument/2006/relationships/tags" Target="../tags/tag7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36.xml"/><Relationship Id="rId1" Type="http://schemas.openxmlformats.org/officeDocument/2006/relationships/tags" Target="../tags/tag75.xml"/><Relationship Id="rId6" Type="http://schemas.openxmlformats.org/officeDocument/2006/relationships/image" Target="../media/image1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36.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image" Target="../media/image51.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ags" Target="../tags/tag77.xml"/><Relationship Id="rId6" Type="http://schemas.openxmlformats.org/officeDocument/2006/relationships/image" Target="../media/image12.png"/><Relationship Id="rId5" Type="http://schemas.openxmlformats.org/officeDocument/2006/relationships/image" Target="../media/image54.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ags" Target="../tags/tag78.xml"/><Relationship Id="rId6" Type="http://schemas.openxmlformats.org/officeDocument/2006/relationships/image" Target="../media/image12.png"/><Relationship Id="rId5" Type="http://schemas.openxmlformats.org/officeDocument/2006/relationships/image" Target="../media/image51.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2.png"/><Relationship Id="rId2" Type="http://schemas.openxmlformats.org/officeDocument/2006/relationships/slideLayout" Target="../slideLayouts/slideLayout41.xml"/><Relationship Id="rId1" Type="http://schemas.openxmlformats.org/officeDocument/2006/relationships/tags" Target="../tags/tag79.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80.xml"/><Relationship Id="rId6" Type="http://schemas.openxmlformats.org/officeDocument/2006/relationships/image" Target="../media/image12.png"/><Relationship Id="rId5" Type="http://schemas.openxmlformats.org/officeDocument/2006/relationships/image" Target="../media/image49.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81.xml"/><Relationship Id="rId6" Type="http://schemas.openxmlformats.org/officeDocument/2006/relationships/image" Target="../media/image12.png"/><Relationship Id="rId5" Type="http://schemas.openxmlformats.org/officeDocument/2006/relationships/image" Target="../media/image49.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44.xml"/><Relationship Id="rId1" Type="http://schemas.openxmlformats.org/officeDocument/2006/relationships/vmlDrawing" Target="../drawings/vmlDrawing37.vml"/><Relationship Id="rId6" Type="http://schemas.openxmlformats.org/officeDocument/2006/relationships/image" Target="../media/image7.emf"/><Relationship Id="rId5" Type="http://schemas.openxmlformats.org/officeDocument/2006/relationships/oleObject" Target="../embeddings/oleObject37.bin"/><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4.xml"/><Relationship Id="rId1" Type="http://schemas.openxmlformats.org/officeDocument/2006/relationships/tags" Target="../tags/tag8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4.xml"/><Relationship Id="rId1" Type="http://schemas.openxmlformats.org/officeDocument/2006/relationships/tags" Target="../tags/tag83.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84.xml"/><Relationship Id="rId6" Type="http://schemas.openxmlformats.org/officeDocument/2006/relationships/image" Target="../media/image60.png"/><Relationship Id="rId5" Type="http://schemas.openxmlformats.org/officeDocument/2006/relationships/image" Target="../media/image52.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tags" Target="../tags/tag85.xml"/><Relationship Id="rId6" Type="http://schemas.openxmlformats.org/officeDocument/2006/relationships/image" Target="../media/image12.png"/><Relationship Id="rId5" Type="http://schemas.openxmlformats.org/officeDocument/2006/relationships/image" Target="../media/image60.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4.xml"/><Relationship Id="rId1" Type="http://schemas.openxmlformats.org/officeDocument/2006/relationships/tags" Target="../tags/tag86.xml"/><Relationship Id="rId6" Type="http://schemas.openxmlformats.org/officeDocument/2006/relationships/image" Target="../media/image12.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87.xml"/><Relationship Id="rId6" Type="http://schemas.openxmlformats.org/officeDocument/2006/relationships/image" Target="../media/image65.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4.xml"/><Relationship Id="rId1" Type="http://schemas.openxmlformats.org/officeDocument/2006/relationships/tags" Target="../tags/tag88.xml"/><Relationship Id="rId5" Type="http://schemas.openxmlformats.org/officeDocument/2006/relationships/image" Target="../media/image12.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8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4.xml"/><Relationship Id="rId1" Type="http://schemas.openxmlformats.org/officeDocument/2006/relationships/tags" Target="../tags/tag90.xml"/><Relationship Id="rId6" Type="http://schemas.openxmlformats.org/officeDocument/2006/relationships/image" Target="../media/image12.png"/><Relationship Id="rId5" Type="http://schemas.openxmlformats.org/officeDocument/2006/relationships/image" Target="../media/image75.pn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4.xml"/><Relationship Id="rId1" Type="http://schemas.openxmlformats.org/officeDocument/2006/relationships/tags" Target="../tags/tag9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tags" Target="../tags/tag45.xml"/><Relationship Id="rId1" Type="http://schemas.openxmlformats.org/officeDocument/2006/relationships/vmlDrawing" Target="../drawings/vmlDrawing38.vml"/><Relationship Id="rId6" Type="http://schemas.openxmlformats.org/officeDocument/2006/relationships/image" Target="../media/image7.emf"/><Relationship Id="rId5" Type="http://schemas.openxmlformats.org/officeDocument/2006/relationships/oleObject" Target="../embeddings/oleObject38.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4.xml"/><Relationship Id="rId1" Type="http://schemas.openxmlformats.org/officeDocument/2006/relationships/tags" Target="../tags/tag92.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4.xml"/><Relationship Id="rId1" Type="http://schemas.openxmlformats.org/officeDocument/2006/relationships/tags" Target="../tags/tag93.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4.xml"/><Relationship Id="rId1" Type="http://schemas.openxmlformats.org/officeDocument/2006/relationships/tags" Target="../tags/tag94.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4.xml"/><Relationship Id="rId1" Type="http://schemas.openxmlformats.org/officeDocument/2006/relationships/tags" Target="../tags/tag95.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6.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9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0.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vmlDrawing" Target="../drawings/vmlDrawing39.v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39.bin"/></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4.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64.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3" Type="http://schemas.openxmlformats.org/officeDocument/2006/relationships/tags" Target="../tags/tag108.xml"/><Relationship Id="rId21" Type="http://schemas.openxmlformats.org/officeDocument/2006/relationships/tags" Target="../tags/tag126.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image" Target="../media/image78.png"/><Relationship Id="rId10" Type="http://schemas.openxmlformats.org/officeDocument/2006/relationships/tags" Target="../tags/tag115.xml"/><Relationship Id="rId19" Type="http://schemas.openxmlformats.org/officeDocument/2006/relationships/tags" Target="../tags/tag124.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vmlDrawing" Target="../drawings/vmlDrawing40.v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40.bin"/></Relationships>
</file>

<file path=ppt/slides/_rels/slide7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tags" Target="../tags/tag49.xml"/><Relationship Id="rId1" Type="http://schemas.openxmlformats.org/officeDocument/2006/relationships/vmlDrawing" Target="../drawings/vmlDrawing42.vml"/><Relationship Id="rId6" Type="http://schemas.openxmlformats.org/officeDocument/2006/relationships/image" Target="../media/image3.emf"/><Relationship Id="rId5" Type="http://schemas.openxmlformats.org/officeDocument/2006/relationships/oleObject" Target="../embeddings/oleObject42.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71" y="6128132"/>
            <a:ext cx="2304369" cy="658920"/>
          </a:xfrm>
          <a:prstGeom prst="rect">
            <a:avLst/>
          </a:prstGeom>
        </p:spPr>
      </p:pic>
      <p:graphicFrame>
        <p:nvGraphicFramePr>
          <p:cNvPr id="2" name="Objeto 1"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097870"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Rectángulo 3"/>
          <p:cNvSpPr/>
          <p:nvPr/>
        </p:nvSpPr>
        <p:spPr>
          <a:xfrm>
            <a:off x="2639986" y="5218240"/>
            <a:ext cx="5237074" cy="123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ca-ES" sz="1600" b="1" i="1" dirty="0" smtClean="0">
                <a:solidFill>
                  <a:srgbClr val="FF4D2E"/>
                </a:solidFill>
                <a:latin typeface="Arial" panose="020B0604020202020204" pitchFamily="34" charset="0"/>
                <a:cs typeface="Arial" panose="020B0604020202020204" pitchFamily="34" charset="0"/>
              </a:rPr>
              <a:t>Resultats del Procés de Participació Ciutadana</a:t>
            </a:r>
            <a:endParaRPr lang="ca-ES" sz="1600" b="1" i="1" dirty="0">
              <a:solidFill>
                <a:srgbClr val="FF4D2E"/>
              </a:solidFill>
              <a:latin typeface="Arial" panose="020B0604020202020204" pitchFamily="34" charset="0"/>
              <a:cs typeface="Arial" panose="020B0604020202020204" pitchFamily="34" charset="0"/>
            </a:endParaRPr>
          </a:p>
        </p:txBody>
      </p:sp>
      <p:sp>
        <p:nvSpPr>
          <p:cNvPr id="14" name="CuadroTexto 13"/>
          <p:cNvSpPr txBox="1"/>
          <p:nvPr/>
        </p:nvSpPr>
        <p:spPr>
          <a:xfrm>
            <a:off x="813620" y="4003532"/>
            <a:ext cx="8308257" cy="523220"/>
          </a:xfrm>
          <a:prstGeom prst="rect">
            <a:avLst/>
          </a:prstGeom>
          <a:noFill/>
        </p:spPr>
        <p:txBody>
          <a:bodyPr wrap="square" rtlCol="0">
            <a:spAutoFit/>
          </a:bodyPr>
          <a:lstStyle/>
          <a:p>
            <a:pPr algn="ctr"/>
            <a:r>
              <a:rPr lang="ca-ES" sz="2800" b="1" dirty="0">
                <a:solidFill>
                  <a:schemeClr val="bg1"/>
                </a:solidFill>
                <a:latin typeface="Arial" panose="020B0604020202020204" pitchFamily="34" charset="0"/>
                <a:cs typeface="Arial" panose="020B0604020202020204" pitchFamily="34" charset="0"/>
              </a:rPr>
              <a:t>Sistema d’informació incidències AMB</a:t>
            </a:r>
          </a:p>
        </p:txBody>
      </p:sp>
      <p:sp>
        <p:nvSpPr>
          <p:cNvPr id="12" name="Rectángulo 3"/>
          <p:cNvSpPr/>
          <p:nvPr/>
        </p:nvSpPr>
        <p:spPr>
          <a:xfrm>
            <a:off x="880140" y="4945472"/>
            <a:ext cx="8145720" cy="574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4">
              <a:defRPr sz="1800" b="0" i="0" u="none" strike="noStrike" kern="0" cap="none" spc="0" baseline="0">
                <a:solidFill>
                  <a:srgbClr val="000000"/>
                </a:solidFill>
                <a:uFillTx/>
              </a:defRPr>
            </a:pPr>
            <a:r>
              <a:rPr lang="ca-ES" sz="2000" b="1" kern="0" dirty="0" smtClean="0">
                <a:solidFill>
                  <a:schemeClr val="tx1">
                    <a:lumMod val="75000"/>
                  </a:schemeClr>
                </a:solidFill>
                <a:latin typeface="Arial" panose="020B0604020202020204" pitchFamily="34" charset="0"/>
                <a:cs typeface="Arial" panose="020B0604020202020204" pitchFamily="34" charset="0"/>
              </a:rPr>
              <a:t>LATITUD: Model d’atenció no presencial per al futur</a:t>
            </a:r>
            <a:endParaRPr lang="ca-ES" sz="2000" b="1" kern="0" dirty="0">
              <a:solidFill>
                <a:schemeClr val="tx1">
                  <a:lumMod val="75000"/>
                </a:schemeClr>
              </a:solidFill>
              <a:latin typeface="Arial" panose="020B0604020202020204" pitchFamily="34" charset="0"/>
              <a:cs typeface="Arial" panose="020B0604020202020204" pitchFamily="34" charset="0"/>
            </a:endParaRPr>
          </a:p>
        </p:txBody>
      </p:sp>
      <p:sp>
        <p:nvSpPr>
          <p:cNvPr id="9" name="Rectángulo 3"/>
          <p:cNvSpPr/>
          <p:nvPr/>
        </p:nvSpPr>
        <p:spPr>
          <a:xfrm>
            <a:off x="3081670" y="5691906"/>
            <a:ext cx="3742660" cy="1239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ca-ES" sz="1400" b="1" dirty="0" smtClean="0">
                <a:solidFill>
                  <a:srgbClr val="969696"/>
                </a:solidFill>
                <a:latin typeface="Arial" panose="020B0604020202020204" pitchFamily="34" charset="0"/>
                <a:cs typeface="Arial" panose="020B0604020202020204" pitchFamily="34" charset="0"/>
              </a:rPr>
              <a:t>27 de febrer del 2020</a:t>
            </a:r>
            <a:endParaRPr lang="ca-ES" sz="1400" b="1" dirty="0">
              <a:solidFill>
                <a:srgbClr val="969696"/>
              </a:solidFill>
              <a:latin typeface="Arial" panose="020B0604020202020204" pitchFamily="34" charset="0"/>
              <a:cs typeface="Arial" panose="020B0604020202020204" pitchFamily="34" charset="0"/>
            </a:endParaRPr>
          </a:p>
        </p:txBody>
      </p:sp>
      <p:sp>
        <p:nvSpPr>
          <p:cNvPr id="5" name="Rectángulo 4"/>
          <p:cNvSpPr/>
          <p:nvPr/>
        </p:nvSpPr>
        <p:spPr>
          <a:xfrm>
            <a:off x="9252045" y="6591868"/>
            <a:ext cx="231523" cy="225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6" name="Rectángulo 15"/>
          <p:cNvSpPr/>
          <p:nvPr/>
        </p:nvSpPr>
        <p:spPr>
          <a:xfrm>
            <a:off x="0" y="2"/>
            <a:ext cx="9906000" cy="4774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pic>
        <p:nvPicPr>
          <p:cNvPr id="17" name="Imagen 16">
            <a:extLst>
              <a:ext uri="{FF2B5EF4-FFF2-40B4-BE49-F238E27FC236}">
                <a16:creationId xmlns="" xmlns:a16="http://schemas.microsoft.com/office/drawing/2014/main" id="{F6EBF64F-1287-874B-ABA1-2C9BB36DED40}"/>
              </a:ext>
            </a:extLst>
          </p:cNvPr>
          <p:cNvPicPr>
            <a:picLocks noChangeAspect="1"/>
          </p:cNvPicPr>
          <p:nvPr/>
        </p:nvPicPr>
        <p:blipFill>
          <a:blip r:embed="rId8"/>
          <a:stretch>
            <a:fillRect/>
          </a:stretch>
        </p:blipFill>
        <p:spPr>
          <a:xfrm>
            <a:off x="3107243" y="445664"/>
            <a:ext cx="3691514" cy="3695574"/>
          </a:xfrm>
          <a:prstGeom prst="rect">
            <a:avLst/>
          </a:prstGeom>
        </p:spPr>
      </p:pic>
    </p:spTree>
    <p:extLst>
      <p:ext uri="{BB962C8B-B14F-4D97-AF65-F5344CB8AC3E}">
        <p14:creationId xmlns:p14="http://schemas.microsoft.com/office/powerpoint/2010/main" val="3283105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Objeto"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657"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7" name="Grupo 16"/>
          <p:cNvGrpSpPr/>
          <p:nvPr/>
        </p:nvGrpSpPr>
        <p:grpSpPr>
          <a:xfrm>
            <a:off x="233017" y="980728"/>
            <a:ext cx="9269551" cy="587853"/>
            <a:chOff x="233017" y="980728"/>
            <a:chExt cx="7744319" cy="587853"/>
          </a:xfrm>
        </p:grpSpPr>
        <p:sp>
          <p:nvSpPr>
            <p:cNvPr id="18" name="Oval 58"/>
            <p:cNvSpPr>
              <a:spLocks noChangeAspect="1"/>
            </p:cNvSpPr>
            <p:nvPr/>
          </p:nvSpPr>
          <p:spPr bwMode="gray">
            <a:xfrm>
              <a:off x="233017" y="1024698"/>
              <a:ext cx="210277" cy="210277"/>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19" name="Rectángulo 18"/>
            <p:cNvSpPr/>
            <p:nvPr/>
          </p:nvSpPr>
          <p:spPr>
            <a:xfrm>
              <a:off x="690778" y="980728"/>
              <a:ext cx="7286558" cy="587853"/>
            </a:xfrm>
            <a:prstGeom prst="rect">
              <a:avLst/>
            </a:prstGeom>
          </p:spPr>
          <p:txBody>
            <a:bodyPr wrap="square">
              <a:spAutoFit/>
            </a:bodyPr>
            <a:lstStyle/>
            <a:p>
              <a:pPr algn="just">
                <a:lnSpc>
                  <a:spcPct val="115000"/>
                </a:lnSpc>
                <a:spcAft>
                  <a:spcPts val="750"/>
                </a:spcAft>
              </a:pPr>
              <a:r>
                <a:rPr lang="ca-ES" sz="1400" dirty="0" smtClean="0">
                  <a:solidFill>
                    <a:srgbClr val="000000"/>
                  </a:solidFill>
                  <a:latin typeface="Arial" panose="020B0604020202020204" pitchFamily="34" charset="0"/>
                  <a:cs typeface="Arial" panose="020B0604020202020204" pitchFamily="34" charset="0"/>
                </a:rPr>
                <a:t>La participació de la ciutadania s’emmarca en la realització del projecte </a:t>
              </a:r>
              <a:r>
                <a:rPr lang="ca-ES" sz="1400" b="1" dirty="0">
                  <a:solidFill>
                    <a:srgbClr val="000000"/>
                  </a:solidFill>
                  <a:latin typeface="Arial" panose="020B0604020202020204" pitchFamily="34" charset="0"/>
                  <a:cs typeface="Arial" panose="020B0604020202020204" pitchFamily="34" charset="0"/>
                </a:rPr>
                <a:t>LATITUD: </a:t>
              </a:r>
              <a:r>
                <a:rPr lang="ca-ES" sz="1400" b="1" dirty="0" smtClean="0">
                  <a:solidFill>
                    <a:srgbClr val="000000"/>
                  </a:solidFill>
                  <a:latin typeface="Arial" panose="020B0604020202020204" pitchFamily="34" charset="0"/>
                  <a:cs typeface="Arial" panose="020B0604020202020204" pitchFamily="34" charset="0"/>
                </a:rPr>
                <a:t>definició del Model </a:t>
              </a:r>
              <a:r>
                <a:rPr lang="ca-ES" sz="1400" b="1" dirty="0">
                  <a:solidFill>
                    <a:srgbClr val="000000"/>
                  </a:solidFill>
                  <a:latin typeface="Arial" panose="020B0604020202020204" pitchFamily="34" charset="0"/>
                  <a:cs typeface="Arial" panose="020B0604020202020204" pitchFamily="34" charset="0"/>
                </a:rPr>
                <a:t>de Serveis d’Atenció No Presencial al </a:t>
              </a:r>
              <a:r>
                <a:rPr lang="ca-ES" sz="1400" b="1" dirty="0" smtClean="0">
                  <a:solidFill>
                    <a:srgbClr val="000000"/>
                  </a:solidFill>
                  <a:latin typeface="Arial" panose="020B0604020202020204" pitchFamily="34" charset="0"/>
                  <a:cs typeface="Arial" panose="020B0604020202020204" pitchFamily="34" charset="0"/>
                </a:rPr>
                <a:t>SISCAT.</a:t>
              </a:r>
              <a:endParaRPr lang="ca-ES" sz="1400" b="1" dirty="0">
                <a:solidFill>
                  <a:srgbClr val="000000"/>
                </a:solidFill>
                <a:latin typeface="Arial" panose="020B0604020202020204" pitchFamily="34" charset="0"/>
                <a:cs typeface="Arial" panose="020B0604020202020204" pitchFamily="34" charset="0"/>
              </a:endParaRPr>
            </a:p>
          </p:txBody>
        </p:sp>
      </p:grpSp>
      <p:sp>
        <p:nvSpPr>
          <p:cNvPr id="14"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F4D2E"/>
                </a:solidFill>
              </a:rPr>
              <a:t>02. Context. </a:t>
            </a:r>
            <a:r>
              <a:rPr lang="ca-ES" sz="2000" dirty="0" smtClean="0">
                <a:solidFill>
                  <a:srgbClr val="FF4D2E"/>
                </a:solidFill>
              </a:rPr>
              <a:t>Procés de participació de la ciutadania</a:t>
            </a:r>
          </a:p>
        </p:txBody>
      </p:sp>
      <p:pic>
        <p:nvPicPr>
          <p:cNvPr id="27" name="Imagen 26"/>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2118328" y="4345262"/>
            <a:ext cx="887918" cy="734948"/>
          </a:xfrm>
          <a:prstGeom prst="rect">
            <a:avLst/>
          </a:prstGeom>
        </p:spPr>
      </p:pic>
      <p:sp>
        <p:nvSpPr>
          <p:cNvPr id="29" name="Llamada rectangular redondeada 28"/>
          <p:cNvSpPr/>
          <p:nvPr/>
        </p:nvSpPr>
        <p:spPr>
          <a:xfrm>
            <a:off x="3557802" y="3230536"/>
            <a:ext cx="3464392" cy="814641"/>
          </a:xfrm>
          <a:prstGeom prst="wedgeRoundRectCallout">
            <a:avLst>
              <a:gd name="adj1" fmla="val -61999"/>
              <a:gd name="adj2" fmla="val 7433"/>
              <a:gd name="adj3" fmla="val 16667"/>
            </a:avLst>
          </a:prstGeom>
          <a:noFill/>
          <a:ln w="952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sp>
        <p:nvSpPr>
          <p:cNvPr id="31" name="Rectángulo 30"/>
          <p:cNvSpPr/>
          <p:nvPr/>
        </p:nvSpPr>
        <p:spPr>
          <a:xfrm>
            <a:off x="3686795" y="3267590"/>
            <a:ext cx="3335399" cy="800219"/>
          </a:xfrm>
          <a:prstGeom prst="rect">
            <a:avLst/>
          </a:prstGeom>
          <a:ln>
            <a:noFill/>
          </a:ln>
        </p:spPr>
        <p:txBody>
          <a:bodyPr wrap="square">
            <a:spAutoFit/>
          </a:bodyPr>
          <a:lstStyle/>
          <a:p>
            <a:pPr>
              <a:spcBef>
                <a:spcPts val="600"/>
              </a:spcBef>
              <a:spcAft>
                <a:spcPts val="600"/>
              </a:spcAft>
            </a:pPr>
            <a:r>
              <a:rPr lang="ca-ES" sz="12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Participació ciutadana </a:t>
            </a:r>
            <a:r>
              <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en format </a:t>
            </a:r>
            <a:r>
              <a:rPr lang="ca-ES" sz="12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presencial </a:t>
            </a:r>
            <a:r>
              <a:rPr lang="ca-ES" sz="12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(Grup focal). </a:t>
            </a:r>
            <a:endPar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endParaRPr>
          </a:p>
          <a:p>
            <a:pPr>
              <a:spcBef>
                <a:spcPts val="600"/>
              </a:spcBef>
              <a:spcAft>
                <a:spcPts val="600"/>
              </a:spcAft>
            </a:pPr>
            <a:r>
              <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Es va realitzar el </a:t>
            </a:r>
            <a:r>
              <a:rPr lang="ca-ES" sz="12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27/11/19</a:t>
            </a:r>
            <a:endPar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endParaRPr>
          </a:p>
        </p:txBody>
      </p:sp>
      <p:grpSp>
        <p:nvGrpSpPr>
          <p:cNvPr id="32" name="Grupo 31"/>
          <p:cNvGrpSpPr/>
          <p:nvPr/>
        </p:nvGrpSpPr>
        <p:grpSpPr>
          <a:xfrm>
            <a:off x="3557802" y="4487383"/>
            <a:ext cx="3464392" cy="822851"/>
            <a:chOff x="920647" y="3791161"/>
            <a:chExt cx="3191219" cy="822851"/>
          </a:xfrm>
        </p:grpSpPr>
        <p:sp>
          <p:nvSpPr>
            <p:cNvPr id="33" name="Llamada rectangular redondeada 32"/>
            <p:cNvSpPr/>
            <p:nvPr/>
          </p:nvSpPr>
          <p:spPr>
            <a:xfrm>
              <a:off x="920647" y="3791161"/>
              <a:ext cx="3191219" cy="814641"/>
            </a:xfrm>
            <a:prstGeom prst="wedgeRoundRectCallout">
              <a:avLst>
                <a:gd name="adj1" fmla="val -62223"/>
                <a:gd name="adj2" fmla="val 4263"/>
                <a:gd name="adj3" fmla="val 16667"/>
              </a:avLst>
            </a:prstGeom>
            <a:noFill/>
            <a:ln w="952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sp>
          <p:nvSpPr>
            <p:cNvPr id="34" name="Rectángulo 33"/>
            <p:cNvSpPr/>
            <p:nvPr/>
          </p:nvSpPr>
          <p:spPr>
            <a:xfrm>
              <a:off x="1039468" y="3813793"/>
              <a:ext cx="3072397" cy="800219"/>
            </a:xfrm>
            <a:prstGeom prst="rect">
              <a:avLst/>
            </a:prstGeom>
            <a:ln>
              <a:noFill/>
            </a:ln>
          </p:spPr>
          <p:txBody>
            <a:bodyPr wrap="square">
              <a:spAutoFit/>
            </a:bodyPr>
            <a:lstStyle/>
            <a:p>
              <a:pPr>
                <a:spcBef>
                  <a:spcPts val="600"/>
                </a:spcBef>
                <a:spcAft>
                  <a:spcPts val="600"/>
                </a:spcAft>
              </a:pPr>
              <a:r>
                <a:rPr lang="ca-ES" sz="12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Participació ciutadana </a:t>
              </a:r>
              <a:r>
                <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en format </a:t>
              </a:r>
              <a:r>
                <a:rPr lang="ca-ES" sz="12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telemàtic</a:t>
              </a:r>
              <a:r>
                <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 </a:t>
              </a:r>
              <a:r>
                <a:rPr lang="ca-ES" sz="12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a través de l’espai participa.gencat.cat</a:t>
              </a:r>
              <a:r>
                <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 </a:t>
              </a:r>
            </a:p>
            <a:p>
              <a:pPr>
                <a:spcBef>
                  <a:spcPts val="600"/>
                </a:spcBef>
                <a:spcAft>
                  <a:spcPts val="600"/>
                </a:spcAft>
              </a:pPr>
              <a:r>
                <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Del </a:t>
              </a:r>
              <a:r>
                <a:rPr lang="ca-ES" sz="12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27/11/2019 </a:t>
              </a:r>
              <a:r>
                <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al </a:t>
              </a:r>
              <a:r>
                <a:rPr lang="ca-ES" sz="12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29/02/2020</a:t>
              </a:r>
              <a:endParaRPr lang="ca-ES" sz="12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endParaRPr>
            </a:p>
          </p:txBody>
        </p:sp>
      </p:grpSp>
      <p:pic>
        <p:nvPicPr>
          <p:cNvPr id="36" name="Imagen 35"/>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2058587" y="3295470"/>
            <a:ext cx="947659" cy="772339"/>
          </a:xfrm>
          <a:prstGeom prst="rect">
            <a:avLst/>
          </a:prstGeom>
        </p:spPr>
      </p:pic>
      <p:grpSp>
        <p:nvGrpSpPr>
          <p:cNvPr id="23" name="Grupo 22"/>
          <p:cNvGrpSpPr/>
          <p:nvPr/>
        </p:nvGrpSpPr>
        <p:grpSpPr>
          <a:xfrm>
            <a:off x="233017" y="2127323"/>
            <a:ext cx="9269551" cy="523220"/>
            <a:chOff x="233017" y="1076694"/>
            <a:chExt cx="7744319" cy="523220"/>
          </a:xfrm>
        </p:grpSpPr>
        <p:sp>
          <p:nvSpPr>
            <p:cNvPr id="24" name="Oval 58"/>
            <p:cNvSpPr>
              <a:spLocks noChangeAspect="1"/>
            </p:cNvSpPr>
            <p:nvPr/>
          </p:nvSpPr>
          <p:spPr bwMode="gray">
            <a:xfrm>
              <a:off x="233017" y="1191528"/>
              <a:ext cx="221247" cy="221247"/>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37" name="Rectángulo 36"/>
            <p:cNvSpPr/>
            <p:nvPr/>
          </p:nvSpPr>
          <p:spPr>
            <a:xfrm>
              <a:off x="690778" y="1076694"/>
              <a:ext cx="7286558" cy="523220"/>
            </a:xfrm>
            <a:prstGeom prst="rect">
              <a:avLst/>
            </a:prstGeom>
          </p:spPr>
          <p:txBody>
            <a:bodyPr wrap="square">
              <a:spAutoFit/>
            </a:bodyPr>
            <a:lstStyle/>
            <a:p>
              <a:pPr algn="just"/>
              <a:r>
                <a:rPr lang="ca-ES" sz="1400" dirty="0">
                  <a:solidFill>
                    <a:srgbClr val="000000"/>
                  </a:solidFill>
                  <a:latin typeface="Arial" panose="020B0604020202020204" pitchFamily="34" charset="0"/>
                  <a:cs typeface="Arial" panose="020B0604020202020204" pitchFamily="34" charset="0"/>
                </a:rPr>
                <a:t>Per tal de conèixer la visió de la ciutadania es va dur a terme un procés d’indagació comptant amb la seva participació mitjançant dos canals de comunicació:</a:t>
              </a:r>
            </a:p>
          </p:txBody>
        </p:sp>
      </p:grpSp>
      <p:cxnSp>
        <p:nvCxnSpPr>
          <p:cNvPr id="20" name="Conector recto 19"/>
          <p:cNvCxnSpPr/>
          <p:nvPr/>
        </p:nvCxnSpPr>
        <p:spPr>
          <a:xfrm flipV="1">
            <a:off x="881306" y="1816100"/>
            <a:ext cx="8621262"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4151376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16027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16" name="Rectángulo 15"/>
          <p:cNvSpPr/>
          <p:nvPr/>
        </p:nvSpPr>
        <p:spPr>
          <a:xfrm>
            <a:off x="0" y="2"/>
            <a:ext cx="4495800"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grpSp>
        <p:nvGrpSpPr>
          <p:cNvPr id="6" name="Grupo 5"/>
          <p:cNvGrpSpPr/>
          <p:nvPr/>
        </p:nvGrpSpPr>
        <p:grpSpPr>
          <a:xfrm>
            <a:off x="-1906229" y="2105561"/>
            <a:ext cx="11374693" cy="2646878"/>
            <a:chOff x="-1906229" y="2363227"/>
            <a:chExt cx="11374693" cy="2646878"/>
          </a:xfrm>
        </p:grpSpPr>
        <p:sp>
          <p:nvSpPr>
            <p:cNvPr id="14" name="CuadroTexto 13"/>
            <p:cNvSpPr txBox="1"/>
            <p:nvPr/>
          </p:nvSpPr>
          <p:spPr>
            <a:xfrm>
              <a:off x="-1906229" y="2363227"/>
              <a:ext cx="8308257" cy="2646878"/>
            </a:xfrm>
            <a:prstGeom prst="rect">
              <a:avLst/>
            </a:prstGeom>
            <a:noFill/>
          </p:spPr>
          <p:txBody>
            <a:bodyPr wrap="square" rtlCol="0">
              <a:spAutoFit/>
            </a:bodyPr>
            <a:lstStyle/>
            <a:p>
              <a:pPr algn="ctr"/>
              <a:r>
                <a:rPr lang="ca-ES" sz="16600" b="1" dirty="0" smtClean="0">
                  <a:solidFill>
                    <a:schemeClr val="bg1"/>
                  </a:solidFill>
                  <a:latin typeface="Arial" panose="020B0604020202020204" pitchFamily="34" charset="0"/>
                  <a:cs typeface="Arial" panose="020B0604020202020204" pitchFamily="34" charset="0"/>
                </a:rPr>
                <a:t>03</a:t>
              </a:r>
              <a:endParaRPr lang="ca-ES" sz="16600" b="1"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4857135" y="3301946"/>
              <a:ext cx="4611329" cy="769441"/>
            </a:xfrm>
            <a:prstGeom prst="rect">
              <a:avLst/>
            </a:prstGeom>
            <a:noFill/>
          </p:spPr>
          <p:txBody>
            <a:bodyPr wrap="square" rtlCol="0">
              <a:spAutoFit/>
            </a:bodyPr>
            <a:lstStyle/>
            <a:p>
              <a:r>
                <a:rPr lang="fr-FR" sz="4400" dirty="0" err="1" smtClean="0">
                  <a:solidFill>
                    <a:srgbClr val="FD4D2E"/>
                  </a:solidFill>
                </a:rPr>
                <a:t>Objectius</a:t>
              </a:r>
              <a:endParaRPr lang="ca-ES" sz="4400" dirty="0">
                <a:solidFill>
                  <a:srgbClr val="FD4D2E"/>
                </a:solidFill>
              </a:endParaRPr>
            </a:p>
          </p:txBody>
        </p:sp>
      </p:grpSp>
    </p:spTree>
    <p:extLst>
      <p:ext uri="{BB962C8B-B14F-4D97-AF65-F5344CB8AC3E}">
        <p14:creationId xmlns:p14="http://schemas.microsoft.com/office/powerpoint/2010/main" val="172156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redondeado 43"/>
          <p:cNvSpPr/>
          <p:nvPr/>
        </p:nvSpPr>
        <p:spPr>
          <a:xfrm>
            <a:off x="282180" y="1039128"/>
            <a:ext cx="9135316" cy="4453675"/>
          </a:xfrm>
          <a:prstGeom prst="roundRect">
            <a:avLst/>
          </a:prstGeom>
          <a:solidFill>
            <a:schemeClr val="bg1"/>
          </a:solidFill>
          <a:ln w="95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graphicFrame>
        <p:nvGraphicFramePr>
          <p:cNvPr id="3" name="Objeto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6414"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6" name="Grupo 45"/>
          <p:cNvGrpSpPr/>
          <p:nvPr/>
        </p:nvGrpSpPr>
        <p:grpSpPr>
          <a:xfrm>
            <a:off x="834887" y="1227121"/>
            <a:ext cx="8189843" cy="1287364"/>
            <a:chOff x="834887" y="1250439"/>
            <a:chExt cx="8189843" cy="1287364"/>
          </a:xfrm>
        </p:grpSpPr>
        <p:sp>
          <p:nvSpPr>
            <p:cNvPr id="47" name="Rectángulo 19"/>
            <p:cNvSpPr/>
            <p:nvPr/>
          </p:nvSpPr>
          <p:spPr>
            <a:xfrm>
              <a:off x="834887" y="1653239"/>
              <a:ext cx="8189843" cy="884564"/>
            </a:xfrm>
            <a:prstGeom prst="rect">
              <a:avLst/>
            </a:prstGeom>
          </p:spPr>
          <p:txBody>
            <a:bodyPr/>
            <a:lstStyle/>
            <a:p>
              <a:pPr algn="ctr">
                <a:lnSpc>
                  <a:spcPct val="90000"/>
                </a:lnSpc>
                <a:spcBef>
                  <a:spcPts val="1000"/>
                </a:spcBef>
                <a:spcAft>
                  <a:spcPts val="1000"/>
                </a:spcAft>
              </a:pPr>
              <a:r>
                <a:rPr lang="ca-ES" sz="1400" dirty="0" smtClean="0">
                  <a:solidFill>
                    <a:srgbClr val="505050"/>
                  </a:solidFill>
                  <a:latin typeface="Arial" panose="020B0604020202020204" pitchFamily="34" charset="0"/>
                  <a:cs typeface="Arial" panose="020B0604020202020204" pitchFamily="34" charset="0"/>
                </a:rPr>
                <a:t>Recollir la visió de la ciutadania sobre nous models assistencials no presencials i sobre l’ús de la tecnologia en la provisió de serveis de salut al SISCAT:</a:t>
              </a:r>
              <a:endParaRPr lang="ca-ES" sz="1400" dirty="0">
                <a:solidFill>
                  <a:srgbClr val="505050"/>
                </a:solidFill>
                <a:latin typeface="Arial" panose="020B0604020202020204" pitchFamily="34" charset="0"/>
                <a:cs typeface="Arial" panose="020B0604020202020204" pitchFamily="34" charset="0"/>
              </a:endParaRPr>
            </a:p>
          </p:txBody>
        </p:sp>
        <p:sp>
          <p:nvSpPr>
            <p:cNvPr id="51" name="Rectángulo 19"/>
            <p:cNvSpPr/>
            <p:nvPr/>
          </p:nvSpPr>
          <p:spPr>
            <a:xfrm>
              <a:off x="1347560" y="1250439"/>
              <a:ext cx="7094337" cy="663524"/>
            </a:xfrm>
            <a:prstGeom prst="rect">
              <a:avLst/>
            </a:prstGeom>
          </p:spPr>
          <p:txBody>
            <a:bodyPr/>
            <a:lstStyle/>
            <a:p>
              <a:pPr algn="ctr">
                <a:lnSpc>
                  <a:spcPct val="90000"/>
                </a:lnSpc>
                <a:spcBef>
                  <a:spcPts val="1000"/>
                </a:spcBef>
                <a:spcAft>
                  <a:spcPts val="1000"/>
                </a:spcAft>
              </a:pPr>
              <a:r>
                <a:rPr lang="ca-ES" sz="1600" b="1" dirty="0">
                  <a:solidFill>
                    <a:schemeClr val="tx1">
                      <a:lumMod val="65000"/>
                      <a:lumOff val="35000"/>
                    </a:schemeClr>
                  </a:solidFill>
                  <a:latin typeface="Arial" panose="020B0604020202020204" pitchFamily="34" charset="0"/>
                  <a:cs typeface="Arial" panose="020B0604020202020204" pitchFamily="34" charset="0"/>
                </a:rPr>
                <a:t>Objectiu estratègic del procés participatiu de la ciutadania </a:t>
              </a:r>
              <a:endParaRPr lang="ca-ES" sz="16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2" name="Rectángulo 19"/>
          <p:cNvSpPr/>
          <p:nvPr/>
        </p:nvSpPr>
        <p:spPr>
          <a:xfrm>
            <a:off x="1362074" y="2739289"/>
            <a:ext cx="7094337" cy="270805"/>
          </a:xfrm>
          <a:prstGeom prst="rect">
            <a:avLst/>
          </a:prstGeom>
        </p:spPr>
        <p:txBody>
          <a:bodyPr/>
          <a:lstStyle/>
          <a:p>
            <a:pPr algn="ctr">
              <a:lnSpc>
                <a:spcPct val="90000"/>
              </a:lnSpc>
              <a:spcBef>
                <a:spcPts val="1000"/>
              </a:spcBef>
              <a:spcAft>
                <a:spcPts val="1000"/>
              </a:spcAft>
            </a:pPr>
            <a:r>
              <a:rPr lang="ca-ES" sz="1600" b="1" dirty="0">
                <a:solidFill>
                  <a:schemeClr val="tx1">
                    <a:lumMod val="65000"/>
                    <a:lumOff val="35000"/>
                  </a:schemeClr>
                </a:solidFill>
                <a:latin typeface="Arial" panose="020B0604020202020204" pitchFamily="34" charset="0"/>
                <a:cs typeface="Arial" panose="020B0604020202020204" pitchFamily="34" charset="0"/>
              </a:rPr>
              <a:t>Objectius específics</a:t>
            </a:r>
            <a:endParaRPr lang="ca-ES" sz="16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57" name="Grupo 56"/>
          <p:cNvGrpSpPr/>
          <p:nvPr/>
        </p:nvGrpSpPr>
        <p:grpSpPr>
          <a:xfrm>
            <a:off x="1264919" y="3119923"/>
            <a:ext cx="2366683" cy="2787254"/>
            <a:chOff x="6679888" y="3361522"/>
            <a:chExt cx="2366683" cy="2787254"/>
          </a:xfrm>
        </p:grpSpPr>
        <p:grpSp>
          <p:nvGrpSpPr>
            <p:cNvPr id="58" name="Grupo 57"/>
            <p:cNvGrpSpPr/>
            <p:nvPr/>
          </p:nvGrpSpPr>
          <p:grpSpPr>
            <a:xfrm>
              <a:off x="6679888" y="3361522"/>
              <a:ext cx="2366683" cy="2787254"/>
              <a:chOff x="5595061" y="3361522"/>
              <a:chExt cx="2366683" cy="2787254"/>
            </a:xfrm>
          </p:grpSpPr>
          <p:sp>
            <p:nvSpPr>
              <p:cNvPr id="60" name="Rectangle 98"/>
              <p:cNvSpPr/>
              <p:nvPr/>
            </p:nvSpPr>
            <p:spPr>
              <a:xfrm>
                <a:off x="5595061" y="4200774"/>
                <a:ext cx="2366683" cy="194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buClr>
                    <a:srgbClr val="9AAE04"/>
                  </a:buClr>
                </a:pPr>
                <a:r>
                  <a:rPr lang="ca-ES" sz="1200" b="1" dirty="0">
                    <a:solidFill>
                      <a:schemeClr val="bg1">
                        <a:lumMod val="65000"/>
                      </a:schemeClr>
                    </a:solidFill>
                    <a:latin typeface="Arial" panose="020B0604020202020204" pitchFamily="34" charset="0"/>
                    <a:cs typeface="Arial" panose="020B0604020202020204" pitchFamily="34" charset="0"/>
                  </a:rPr>
                  <a:t>Incloure la visió de la ciutadania en el model d’atenció no </a:t>
                </a:r>
                <a:r>
                  <a:rPr lang="ca-ES" sz="1200" b="1" dirty="0" smtClean="0">
                    <a:solidFill>
                      <a:schemeClr val="bg1">
                        <a:lumMod val="65000"/>
                      </a:schemeClr>
                    </a:solidFill>
                    <a:latin typeface="Arial" panose="020B0604020202020204" pitchFamily="34" charset="0"/>
                    <a:cs typeface="Arial" panose="020B0604020202020204" pitchFamily="34" charset="0"/>
                  </a:rPr>
                  <a:t>presencial del SISCAT</a:t>
                </a:r>
                <a:endParaRPr lang="ca-ES" sz="1200" b="1" dirty="0">
                  <a:solidFill>
                    <a:schemeClr val="bg1">
                      <a:lumMod val="65000"/>
                    </a:schemeClr>
                  </a:solidFill>
                  <a:latin typeface="Arial" panose="020B0604020202020204" pitchFamily="34" charset="0"/>
                  <a:cs typeface="Arial" panose="020B0604020202020204" pitchFamily="34" charset="0"/>
                </a:endParaRPr>
              </a:p>
            </p:txBody>
          </p:sp>
          <p:sp>
            <p:nvSpPr>
              <p:cNvPr id="61" name="Oval 96"/>
              <p:cNvSpPr/>
              <p:nvPr/>
            </p:nvSpPr>
            <p:spPr>
              <a:xfrm>
                <a:off x="6365029" y="3361522"/>
                <a:ext cx="720000" cy="72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rgbClr val="FFFFFF"/>
                  </a:solidFill>
                  <a:latin typeface="Arial" panose="020B0604020202020204" pitchFamily="34" charset="0"/>
                  <a:cs typeface="Arial" panose="020B0604020202020204" pitchFamily="34" charset="0"/>
                </a:endParaRPr>
              </a:p>
            </p:txBody>
          </p:sp>
        </p:grpSp>
        <p:pic>
          <p:nvPicPr>
            <p:cNvPr id="59" name="Picture 6" descr="https://static.thenounproject.com/png/1562035-200.png"/>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522688" y="3434246"/>
              <a:ext cx="612000" cy="612000"/>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ángulo 61"/>
          <p:cNvSpPr/>
          <p:nvPr/>
        </p:nvSpPr>
        <p:spPr>
          <a:xfrm>
            <a:off x="282180" y="6063679"/>
            <a:ext cx="9135315" cy="461665"/>
          </a:xfrm>
          <a:prstGeom prst="rect">
            <a:avLst/>
          </a:prstGeom>
        </p:spPr>
        <p:txBody>
          <a:bodyPr wrap="square">
            <a:spAutoFit/>
          </a:bodyPr>
          <a:lstStyle/>
          <a:p>
            <a:pPr algn="ctr"/>
            <a:r>
              <a:rPr lang="ca-ES" sz="1200" b="1" dirty="0">
                <a:solidFill>
                  <a:schemeClr val="bg1">
                    <a:lumMod val="65000"/>
                  </a:schemeClr>
                </a:solidFill>
                <a:latin typeface="Arial" panose="020B0604020202020204" pitchFamily="34" charset="0"/>
                <a:cs typeface="Arial" panose="020B0604020202020204" pitchFamily="34" charset="0"/>
              </a:rPr>
              <a:t>S’obre un canal de participació de la ciutadania: a partir d’una sessió presencial i d’un </a:t>
            </a:r>
            <a:r>
              <a:rPr lang="ca-ES" sz="1200" b="1" dirty="0" smtClean="0">
                <a:solidFill>
                  <a:schemeClr val="bg1">
                    <a:lumMod val="65000"/>
                  </a:schemeClr>
                </a:solidFill>
                <a:latin typeface="Arial" panose="020B0604020202020204" pitchFamily="34" charset="0"/>
                <a:cs typeface="Arial" panose="020B0604020202020204" pitchFamily="34" charset="0"/>
              </a:rPr>
              <a:t>espai </a:t>
            </a:r>
            <a:r>
              <a:rPr lang="ca-ES" sz="1200" b="1" dirty="0">
                <a:solidFill>
                  <a:schemeClr val="bg1">
                    <a:lumMod val="65000"/>
                  </a:schemeClr>
                </a:solidFill>
                <a:latin typeface="Arial" panose="020B0604020202020204" pitchFamily="34" charset="0"/>
                <a:cs typeface="Arial" panose="020B0604020202020204" pitchFamily="34" charset="0"/>
              </a:rPr>
              <a:t>telemàtic </a:t>
            </a:r>
            <a:r>
              <a:rPr lang="ca-ES" sz="1200" b="1" dirty="0" smtClean="0">
                <a:solidFill>
                  <a:schemeClr val="bg1">
                    <a:lumMod val="65000"/>
                  </a:schemeClr>
                </a:solidFill>
                <a:latin typeface="Arial" panose="020B0604020202020204" pitchFamily="34" charset="0"/>
                <a:cs typeface="Arial" panose="020B0604020202020204" pitchFamily="34" charset="0"/>
              </a:rPr>
              <a:t>disponible per </a:t>
            </a:r>
            <a:r>
              <a:rPr lang="ca-ES" sz="1200" b="1" dirty="0">
                <a:solidFill>
                  <a:schemeClr val="bg1">
                    <a:lumMod val="65000"/>
                  </a:schemeClr>
                </a:solidFill>
                <a:latin typeface="Arial" panose="020B0604020202020204" pitchFamily="34" charset="0"/>
                <a:cs typeface="Arial" panose="020B0604020202020204" pitchFamily="34" charset="0"/>
              </a:rPr>
              <a:t>tota la ciutadania</a:t>
            </a:r>
          </a:p>
        </p:txBody>
      </p:sp>
      <p:sp>
        <p:nvSpPr>
          <p:cNvPr id="63" name="Flecha abajo 62"/>
          <p:cNvSpPr/>
          <p:nvPr/>
        </p:nvSpPr>
        <p:spPr>
          <a:xfrm>
            <a:off x="2950460" y="5503323"/>
            <a:ext cx="3958696" cy="528485"/>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Century Gothic" panose="020B0502020202020204" pitchFamily="34" charset="0"/>
            </a:endParaRPr>
          </a:p>
        </p:txBody>
      </p:sp>
      <p:sp>
        <p:nvSpPr>
          <p:cNvPr id="68" name="Rectangle 98"/>
          <p:cNvSpPr/>
          <p:nvPr/>
        </p:nvSpPr>
        <p:spPr>
          <a:xfrm>
            <a:off x="3725901" y="3959175"/>
            <a:ext cx="2366683" cy="194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lvl="0" algn="ctr"/>
            <a:r>
              <a:rPr lang="ca-ES" sz="1200" b="1" dirty="0" smtClean="0">
                <a:solidFill>
                  <a:schemeClr val="bg1">
                    <a:lumMod val="65000"/>
                  </a:schemeClr>
                </a:solidFill>
                <a:latin typeface="Arial" panose="020B0604020202020204" pitchFamily="34" charset="0"/>
                <a:cs typeface="Arial" panose="020B0604020202020204" pitchFamily="34" charset="0"/>
              </a:rPr>
              <a:t>identificar les preferències i expectatives de la ciutadania en relació a l’atenció no presencial</a:t>
            </a:r>
            <a:endParaRPr lang="ca-ES" sz="1200" b="1" dirty="0">
              <a:solidFill>
                <a:schemeClr val="bg1">
                  <a:lumMod val="65000"/>
                </a:schemeClr>
              </a:solidFill>
              <a:latin typeface="Arial" panose="020B0604020202020204" pitchFamily="34" charset="0"/>
              <a:cs typeface="Arial" panose="020B0604020202020204" pitchFamily="34" charset="0"/>
            </a:endParaRPr>
          </a:p>
        </p:txBody>
      </p:sp>
      <p:grpSp>
        <p:nvGrpSpPr>
          <p:cNvPr id="2" name="Grupo 1"/>
          <p:cNvGrpSpPr/>
          <p:nvPr/>
        </p:nvGrpSpPr>
        <p:grpSpPr>
          <a:xfrm>
            <a:off x="4549242" y="3119923"/>
            <a:ext cx="720000" cy="720000"/>
            <a:chOff x="4337928" y="3119923"/>
            <a:chExt cx="720000" cy="720000"/>
          </a:xfrm>
          <a:solidFill>
            <a:schemeClr val="accent2">
              <a:lumMod val="40000"/>
              <a:lumOff val="60000"/>
            </a:schemeClr>
          </a:solidFill>
        </p:grpSpPr>
        <p:sp>
          <p:nvSpPr>
            <p:cNvPr id="69" name="Oval 96"/>
            <p:cNvSpPr/>
            <p:nvPr/>
          </p:nvSpPr>
          <p:spPr>
            <a:xfrm>
              <a:off x="4337928" y="3119923"/>
              <a:ext cx="720000"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rgbClr val="FFFFFF"/>
                </a:solidFill>
                <a:latin typeface="Arial" panose="020B0604020202020204" pitchFamily="34" charset="0"/>
                <a:cs typeface="Arial" panose="020B0604020202020204" pitchFamily="34" charset="0"/>
              </a:endParaRPr>
            </a:p>
          </p:txBody>
        </p:sp>
        <p:pic>
          <p:nvPicPr>
            <p:cNvPr id="64" name="Imagen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1928" y="3144070"/>
              <a:ext cx="612000" cy="612000"/>
            </a:xfrm>
            <a:prstGeom prst="rect">
              <a:avLst/>
            </a:prstGeom>
            <a:noFill/>
          </p:spPr>
        </p:pic>
      </p:grpSp>
      <p:sp>
        <p:nvSpPr>
          <p:cNvPr id="26" name="82 CuadroTexto"/>
          <p:cNvSpPr txBox="1"/>
          <p:nvPr/>
        </p:nvSpPr>
        <p:spPr>
          <a:xfrm>
            <a:off x="253683" y="103634"/>
            <a:ext cx="9163812" cy="707886"/>
          </a:xfrm>
          <a:prstGeom prst="rect">
            <a:avLst/>
          </a:prstGeom>
          <a:noFill/>
        </p:spPr>
        <p:txBody>
          <a:bodyPr wrap="square" rtlCol="0">
            <a:spAutoFit/>
          </a:bodyPr>
          <a:lstStyle/>
          <a:p>
            <a:r>
              <a:rPr lang="ca-ES" sz="2000" b="1" dirty="0" smtClean="0">
                <a:solidFill>
                  <a:srgbClr val="FF4D2E"/>
                </a:solidFill>
              </a:rPr>
              <a:t>03. Objectius. </a:t>
            </a:r>
            <a:r>
              <a:rPr lang="ca-ES" sz="2000" dirty="0">
                <a:solidFill>
                  <a:srgbClr val="FF4D2E"/>
                </a:solidFill>
              </a:rPr>
              <a:t>Objectius generals i específics </a:t>
            </a:r>
            <a:r>
              <a:rPr lang="ca-ES" sz="2000" dirty="0" smtClean="0">
                <a:solidFill>
                  <a:srgbClr val="FF4D2E"/>
                </a:solidFill>
              </a:rPr>
              <a:t>del procés de </a:t>
            </a:r>
            <a:r>
              <a:rPr lang="ca-ES" sz="2000" dirty="0">
                <a:solidFill>
                  <a:srgbClr val="FF4D2E"/>
                </a:solidFill>
              </a:rPr>
              <a:t>participació ciutadana</a:t>
            </a:r>
          </a:p>
        </p:txBody>
      </p:sp>
      <p:grpSp>
        <p:nvGrpSpPr>
          <p:cNvPr id="53" name="Grupo 52"/>
          <p:cNvGrpSpPr/>
          <p:nvPr/>
        </p:nvGrpSpPr>
        <p:grpSpPr>
          <a:xfrm>
            <a:off x="6195714" y="3119923"/>
            <a:ext cx="2366683" cy="2787254"/>
            <a:chOff x="5595061" y="3361522"/>
            <a:chExt cx="2366683" cy="2787254"/>
          </a:xfrm>
        </p:grpSpPr>
        <p:sp>
          <p:nvSpPr>
            <p:cNvPr id="54" name="Rectangle 98"/>
            <p:cNvSpPr/>
            <p:nvPr/>
          </p:nvSpPr>
          <p:spPr>
            <a:xfrm>
              <a:off x="5595061" y="4200774"/>
              <a:ext cx="2366683" cy="194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buClr>
                  <a:srgbClr val="9AAE04"/>
                </a:buClr>
              </a:pPr>
              <a:r>
                <a:rPr lang="ca-ES" sz="1200" b="1" dirty="0" smtClean="0">
                  <a:solidFill>
                    <a:schemeClr val="bg1">
                      <a:lumMod val="65000"/>
                    </a:schemeClr>
                  </a:solidFill>
                  <a:latin typeface="Arial" panose="020B0604020202020204" pitchFamily="34" charset="0"/>
                  <a:cs typeface="Arial" panose="020B0604020202020204" pitchFamily="34" charset="0"/>
                </a:rPr>
                <a:t>Conèixer l’experiència viscuda amb serveis d’atenció no presencial al SISCAT</a:t>
              </a:r>
              <a:endParaRPr lang="ca-ES" sz="1200" b="1" dirty="0">
                <a:solidFill>
                  <a:schemeClr val="bg1">
                    <a:lumMod val="65000"/>
                  </a:schemeClr>
                </a:solidFill>
                <a:latin typeface="Arial" panose="020B0604020202020204" pitchFamily="34" charset="0"/>
                <a:cs typeface="Arial" panose="020B0604020202020204" pitchFamily="34" charset="0"/>
              </a:endParaRPr>
            </a:p>
          </p:txBody>
        </p:sp>
        <p:sp>
          <p:nvSpPr>
            <p:cNvPr id="55" name="Oval 96"/>
            <p:cNvSpPr/>
            <p:nvPr/>
          </p:nvSpPr>
          <p:spPr>
            <a:xfrm>
              <a:off x="6365029" y="3361522"/>
              <a:ext cx="720000" cy="72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rgbClr val="FFFFFF"/>
                </a:solidFill>
                <a:latin typeface="Arial" panose="020B0604020202020204" pitchFamily="34" charset="0"/>
                <a:cs typeface="Arial" panose="020B0604020202020204" pitchFamily="34" charset="0"/>
              </a:endParaRPr>
            </a:p>
          </p:txBody>
        </p:sp>
        <p:pic>
          <p:nvPicPr>
            <p:cNvPr id="56" name="Picture 189" descr="https://d30y9cdsu7xlg0.cloudfront.net/png/967918-200.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55029" y="3451522"/>
              <a:ext cx="540000" cy="5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467480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3548"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Rectángulo redondeado 28"/>
          <p:cNvSpPr/>
          <p:nvPr/>
        </p:nvSpPr>
        <p:spPr>
          <a:xfrm>
            <a:off x="417190" y="1057435"/>
            <a:ext cx="4166764" cy="5435440"/>
          </a:xfrm>
          <a:prstGeom prst="roundRect">
            <a:avLst/>
          </a:prstGeom>
          <a:solidFill>
            <a:schemeClr val="bg1">
              <a:lumMod val="95000"/>
            </a:schemeClr>
          </a:solidFill>
          <a:ln w="95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pic>
        <p:nvPicPr>
          <p:cNvPr id="30" name="Imagen 29"/>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1910205" y="1643681"/>
            <a:ext cx="1014679" cy="839871"/>
          </a:xfrm>
          <a:prstGeom prst="rect">
            <a:avLst/>
          </a:prstGeom>
        </p:spPr>
      </p:pic>
      <p:sp>
        <p:nvSpPr>
          <p:cNvPr id="31" name="Rectángulo 30"/>
          <p:cNvSpPr/>
          <p:nvPr/>
        </p:nvSpPr>
        <p:spPr>
          <a:xfrm>
            <a:off x="656357" y="1333200"/>
            <a:ext cx="3522375" cy="307777"/>
          </a:xfrm>
          <a:prstGeom prst="rect">
            <a:avLst/>
          </a:prstGeom>
        </p:spPr>
        <p:txBody>
          <a:bodyPr wrap="square">
            <a:spAutoFit/>
          </a:bodyPr>
          <a:lstStyle/>
          <a:p>
            <a:pPr algn="ctr"/>
            <a:r>
              <a:rPr lang="ca-ES" sz="14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Objectiu </a:t>
            </a:r>
            <a:r>
              <a:rPr lang="ca-ES" sz="14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del</a:t>
            </a:r>
            <a:r>
              <a:rPr lang="ca-ES" sz="14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 </a:t>
            </a:r>
            <a:r>
              <a:rPr lang="ca-ES" sz="14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format </a:t>
            </a:r>
            <a:r>
              <a:rPr lang="ca-ES" sz="14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telemàtic</a:t>
            </a:r>
            <a:endParaRPr lang="ca-ES" sz="1400" dirty="0"/>
          </a:p>
        </p:txBody>
      </p:sp>
      <p:pic>
        <p:nvPicPr>
          <p:cNvPr id="37" name="Imagen 36"/>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4300"/>
          <a:stretch/>
        </p:blipFill>
        <p:spPr>
          <a:xfrm>
            <a:off x="1815159" y="5765309"/>
            <a:ext cx="526181" cy="450935"/>
          </a:xfrm>
          <a:prstGeom prst="rect">
            <a:avLst/>
          </a:prstGeom>
        </p:spPr>
      </p:pic>
      <p:sp>
        <p:nvSpPr>
          <p:cNvPr id="39" name="Rectángulo 38"/>
          <p:cNvSpPr/>
          <p:nvPr/>
        </p:nvSpPr>
        <p:spPr>
          <a:xfrm>
            <a:off x="2341340" y="5990776"/>
            <a:ext cx="2619789" cy="261610"/>
          </a:xfrm>
          <a:prstGeom prst="rect">
            <a:avLst/>
          </a:prstGeom>
        </p:spPr>
        <p:txBody>
          <a:bodyPr wrap="square">
            <a:spAutoFit/>
          </a:bodyPr>
          <a:lstStyle/>
          <a:p>
            <a:pPr algn="just">
              <a:spcBef>
                <a:spcPts val="600"/>
              </a:spcBef>
              <a:spcAft>
                <a:spcPts val="600"/>
              </a:spcAft>
            </a:pPr>
            <a:r>
              <a:rPr lang="ca-ES" sz="1100" dirty="0">
                <a:solidFill>
                  <a:schemeClr val="tx1">
                    <a:lumMod val="75000"/>
                    <a:lumOff val="25000"/>
                  </a:schemeClr>
                </a:solidFill>
                <a:latin typeface="Arial" panose="020B0604020202020204" pitchFamily="34" charset="0"/>
                <a:cs typeface="Arial" panose="020B0604020202020204" pitchFamily="34" charset="0"/>
              </a:rPr>
              <a:t>Del </a:t>
            </a:r>
            <a:r>
              <a:rPr lang="ca-ES" sz="1100" dirty="0" smtClean="0">
                <a:solidFill>
                  <a:schemeClr val="tx1">
                    <a:lumMod val="75000"/>
                    <a:lumOff val="25000"/>
                  </a:schemeClr>
                </a:solidFill>
                <a:latin typeface="Arial" panose="020B0604020202020204" pitchFamily="34" charset="0"/>
                <a:cs typeface="Arial" panose="020B0604020202020204" pitchFamily="34" charset="0"/>
              </a:rPr>
              <a:t>27/11/2019 al 10/02/2020</a:t>
            </a:r>
            <a:endParaRPr lang="ca-ES" sz="1100" dirty="0">
              <a:solidFill>
                <a:schemeClr val="accent2"/>
              </a:solidFill>
              <a:latin typeface="Arial" panose="020B0604020202020204" pitchFamily="34" charset="0"/>
              <a:cs typeface="Arial" panose="020B0604020202020204" pitchFamily="34" charset="0"/>
            </a:endParaRPr>
          </a:p>
        </p:txBody>
      </p:sp>
      <p:sp>
        <p:nvSpPr>
          <p:cNvPr id="27" name="82 CuadroTexto"/>
          <p:cNvSpPr txBox="1"/>
          <p:nvPr/>
        </p:nvSpPr>
        <p:spPr>
          <a:xfrm>
            <a:off x="253683" y="103634"/>
            <a:ext cx="8969894" cy="707886"/>
          </a:xfrm>
          <a:prstGeom prst="rect">
            <a:avLst/>
          </a:prstGeom>
          <a:noFill/>
        </p:spPr>
        <p:txBody>
          <a:bodyPr wrap="square" rtlCol="0">
            <a:spAutoFit/>
          </a:bodyPr>
          <a:lstStyle/>
          <a:p>
            <a:r>
              <a:rPr lang="ca-ES" sz="2000" b="1" dirty="0" smtClean="0">
                <a:solidFill>
                  <a:srgbClr val="FF4D2E"/>
                </a:solidFill>
              </a:rPr>
              <a:t>03. Objectius. </a:t>
            </a:r>
            <a:r>
              <a:rPr lang="ca-ES" sz="2000" dirty="0">
                <a:solidFill>
                  <a:srgbClr val="FF4D2E"/>
                </a:solidFill>
              </a:rPr>
              <a:t>Objectius </a:t>
            </a:r>
            <a:r>
              <a:rPr lang="ca-ES" sz="2000" dirty="0" smtClean="0">
                <a:solidFill>
                  <a:srgbClr val="FF4D2E"/>
                </a:solidFill>
              </a:rPr>
              <a:t>de cadascuna de les metodologies de participació ciutadana</a:t>
            </a:r>
            <a:endParaRPr lang="ca-ES" sz="2000" dirty="0">
              <a:solidFill>
                <a:srgbClr val="FF4D2E"/>
              </a:solidFill>
            </a:endParaRPr>
          </a:p>
        </p:txBody>
      </p:sp>
      <p:sp>
        <p:nvSpPr>
          <p:cNvPr id="26" name="Rectángulo redondeado 25"/>
          <p:cNvSpPr/>
          <p:nvPr/>
        </p:nvSpPr>
        <p:spPr>
          <a:xfrm>
            <a:off x="5018212" y="1057435"/>
            <a:ext cx="4166764" cy="5435440"/>
          </a:xfrm>
          <a:prstGeom prst="roundRect">
            <a:avLst/>
          </a:prstGeom>
          <a:solidFill>
            <a:schemeClr val="bg1">
              <a:lumMod val="95000"/>
            </a:schemeClr>
          </a:solidFill>
          <a:ln w="95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sp>
        <p:nvSpPr>
          <p:cNvPr id="42" name="Rectángulo 41"/>
          <p:cNvSpPr/>
          <p:nvPr/>
        </p:nvSpPr>
        <p:spPr>
          <a:xfrm>
            <a:off x="5310474" y="1237476"/>
            <a:ext cx="3655726" cy="307777"/>
          </a:xfrm>
          <a:prstGeom prst="rect">
            <a:avLst/>
          </a:prstGeom>
        </p:spPr>
        <p:txBody>
          <a:bodyPr wrap="square">
            <a:spAutoFit/>
          </a:bodyPr>
          <a:lstStyle/>
          <a:p>
            <a:pPr algn="ctr">
              <a:spcBef>
                <a:spcPts val="600"/>
              </a:spcBef>
              <a:spcAft>
                <a:spcPts val="600"/>
              </a:spcAft>
            </a:pPr>
            <a:r>
              <a:rPr lang="ca-ES" sz="14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Objectiu </a:t>
            </a:r>
            <a:r>
              <a:rPr lang="ca-ES" sz="14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del format </a:t>
            </a:r>
            <a:r>
              <a:rPr lang="ca-ES" sz="14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presencial </a:t>
            </a:r>
            <a:r>
              <a:rPr lang="ca-ES" sz="14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(Grup focal) </a:t>
            </a:r>
            <a:endParaRPr lang="ca-ES" sz="14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endParaRPr>
          </a:p>
        </p:txBody>
      </p:sp>
      <p:sp>
        <p:nvSpPr>
          <p:cNvPr id="44" name="Rectángulo 43"/>
          <p:cNvSpPr/>
          <p:nvPr/>
        </p:nvSpPr>
        <p:spPr>
          <a:xfrm>
            <a:off x="5454474" y="2510313"/>
            <a:ext cx="3631684" cy="600164"/>
          </a:xfrm>
          <a:prstGeom prst="rect">
            <a:avLst/>
          </a:prstGeom>
        </p:spPr>
        <p:txBody>
          <a:bodyPr wrap="square">
            <a:spAutoFit/>
          </a:bodyPr>
          <a:lstStyle/>
          <a:p>
            <a:pPr algn="just"/>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Compartir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el </a:t>
            </a:r>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projecte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amb </a:t>
            </a:r>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la ciutadania i recollir-ne la visió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per </a:t>
            </a:r>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aplicar-la en l’elaboració del pla estratègic d’atenció no presencial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pel SISCAT.</a:t>
            </a:r>
            <a:endPar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endParaRPr>
          </a:p>
        </p:txBody>
      </p:sp>
      <p:sp>
        <p:nvSpPr>
          <p:cNvPr id="45" name="Rectángulo 44"/>
          <p:cNvSpPr/>
          <p:nvPr/>
        </p:nvSpPr>
        <p:spPr>
          <a:xfrm>
            <a:off x="5454474" y="3149650"/>
            <a:ext cx="3631684" cy="769441"/>
          </a:xfrm>
          <a:prstGeom prst="rect">
            <a:avLst/>
          </a:prstGeom>
        </p:spPr>
        <p:txBody>
          <a:bodyPr wrap="square">
            <a:spAutoFit/>
          </a:bodyPr>
          <a:lstStyle/>
          <a:p>
            <a:pPr algn="just"/>
            <a:r>
              <a:rPr lang="ca-ES" sz="1100" dirty="0" smtClean="0">
                <a:solidFill>
                  <a:schemeClr val="bg1">
                    <a:lumMod val="50000"/>
                  </a:schemeClr>
                </a:solidFill>
                <a:latin typeface="Arial" panose="020B0604020202020204" pitchFamily="34" charset="0"/>
                <a:cs typeface="Arial" panose="020B0604020202020204" pitchFamily="34" charset="0"/>
              </a:rPr>
              <a:t>Conèixer </a:t>
            </a:r>
            <a:r>
              <a:rPr lang="ca-ES" sz="1100" dirty="0">
                <a:solidFill>
                  <a:schemeClr val="bg1">
                    <a:lumMod val="50000"/>
                  </a:schemeClr>
                </a:solidFill>
                <a:latin typeface="Arial" panose="020B0604020202020204" pitchFamily="34" charset="0"/>
                <a:cs typeface="Arial" panose="020B0604020202020204" pitchFamily="34" charset="0"/>
              </a:rPr>
              <a:t>l’experiència viscuda per la ciutadania amb els serveis actuals d‘atenció no </a:t>
            </a:r>
            <a:r>
              <a:rPr lang="ca-ES" sz="1100" dirty="0" smtClean="0">
                <a:solidFill>
                  <a:schemeClr val="bg1">
                    <a:lumMod val="50000"/>
                  </a:schemeClr>
                </a:solidFill>
                <a:latin typeface="Arial" panose="020B0604020202020204" pitchFamily="34" charset="0"/>
                <a:cs typeface="Arial" panose="020B0604020202020204" pitchFamily="34" charset="0"/>
              </a:rPr>
              <a:t>presencial i identificar </a:t>
            </a:r>
            <a:r>
              <a:rPr lang="ca-ES" sz="1100" dirty="0">
                <a:solidFill>
                  <a:schemeClr val="bg1">
                    <a:lumMod val="50000"/>
                  </a:schemeClr>
                </a:solidFill>
                <a:latin typeface="Arial" panose="020B0604020202020204" pitchFamily="34" charset="0"/>
                <a:cs typeface="Arial" panose="020B0604020202020204" pitchFamily="34" charset="0"/>
              </a:rPr>
              <a:t>en quins contactes amb el sistema sanitari es creu que l’atenció no presencial aporta </a:t>
            </a:r>
            <a:r>
              <a:rPr lang="ca-ES" sz="1100" dirty="0" smtClean="0">
                <a:solidFill>
                  <a:schemeClr val="bg1">
                    <a:lumMod val="50000"/>
                  </a:schemeClr>
                </a:solidFill>
                <a:latin typeface="Arial" panose="020B0604020202020204" pitchFamily="34" charset="0"/>
                <a:cs typeface="Arial" panose="020B0604020202020204" pitchFamily="34" charset="0"/>
              </a:rPr>
              <a:t>valor.</a:t>
            </a:r>
            <a:endParaRPr lang="ca-ES" sz="1100" dirty="0">
              <a:solidFill>
                <a:schemeClr val="bg1">
                  <a:lumMod val="50000"/>
                </a:schemeClr>
              </a:solidFill>
              <a:latin typeface="Arial" panose="020B0604020202020204" pitchFamily="34" charset="0"/>
              <a:cs typeface="Arial" panose="020B0604020202020204" pitchFamily="34" charset="0"/>
            </a:endParaRPr>
          </a:p>
        </p:txBody>
      </p:sp>
      <p:pic>
        <p:nvPicPr>
          <p:cNvPr id="46" name="Imagen 45"/>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4300"/>
          <a:stretch/>
        </p:blipFill>
        <p:spPr>
          <a:xfrm>
            <a:off x="7464683" y="5769668"/>
            <a:ext cx="526181" cy="450935"/>
          </a:xfrm>
          <a:prstGeom prst="rect">
            <a:avLst/>
          </a:prstGeom>
        </p:spPr>
      </p:pic>
      <p:sp>
        <p:nvSpPr>
          <p:cNvPr id="47" name="Rectángulo 46"/>
          <p:cNvSpPr/>
          <p:nvPr/>
        </p:nvSpPr>
        <p:spPr>
          <a:xfrm>
            <a:off x="7990864" y="5990777"/>
            <a:ext cx="1095294" cy="261610"/>
          </a:xfrm>
          <a:prstGeom prst="rect">
            <a:avLst/>
          </a:prstGeom>
        </p:spPr>
        <p:txBody>
          <a:bodyPr wrap="square">
            <a:spAutoFit/>
          </a:bodyPr>
          <a:lstStyle/>
          <a:p>
            <a:pPr algn="just">
              <a:spcBef>
                <a:spcPts val="600"/>
              </a:spcBef>
              <a:spcAft>
                <a:spcPts val="600"/>
              </a:spcAft>
            </a:pPr>
            <a:r>
              <a:rPr lang="ca-ES" sz="1100" dirty="0" smtClean="0">
                <a:solidFill>
                  <a:schemeClr val="tx1">
                    <a:lumMod val="75000"/>
                    <a:lumOff val="25000"/>
                  </a:schemeClr>
                </a:solidFill>
                <a:latin typeface="Arial" panose="020B0604020202020204" pitchFamily="34" charset="0"/>
                <a:cs typeface="Arial" panose="020B0604020202020204" pitchFamily="34" charset="0"/>
              </a:rPr>
              <a:t>27/11/2019</a:t>
            </a:r>
            <a:endParaRPr lang="ca-ES" sz="11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1" name="Imagen 50"/>
          <p:cNvPicPr>
            <a:picLocks noChangeAspect="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6564322" y="1529371"/>
            <a:ext cx="1014679" cy="826959"/>
          </a:xfrm>
          <a:prstGeom prst="rect">
            <a:avLst/>
          </a:prstGeom>
        </p:spPr>
      </p:pic>
      <p:sp>
        <p:nvSpPr>
          <p:cNvPr id="52" name="Oval 58"/>
          <p:cNvSpPr>
            <a:spLocks noChangeAspect="1"/>
          </p:cNvSpPr>
          <p:nvPr/>
        </p:nvSpPr>
        <p:spPr bwMode="gray">
          <a:xfrm>
            <a:off x="5263965" y="3245347"/>
            <a:ext cx="78630" cy="7863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3" name="Oval 58"/>
          <p:cNvSpPr>
            <a:spLocks noChangeAspect="1"/>
          </p:cNvSpPr>
          <p:nvPr/>
        </p:nvSpPr>
        <p:spPr bwMode="gray">
          <a:xfrm>
            <a:off x="5276480" y="2606010"/>
            <a:ext cx="78630" cy="7863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4" name="Rectángulo 53"/>
          <p:cNvSpPr/>
          <p:nvPr/>
        </p:nvSpPr>
        <p:spPr>
          <a:xfrm>
            <a:off x="5450381" y="4074971"/>
            <a:ext cx="3631684" cy="1107996"/>
          </a:xfrm>
          <a:prstGeom prst="rect">
            <a:avLst/>
          </a:prstGeom>
        </p:spPr>
        <p:txBody>
          <a:bodyPr wrap="square">
            <a:spAutoFit/>
          </a:bodyPr>
          <a:lstStyle/>
          <a:p>
            <a:pPr algn="just"/>
            <a:r>
              <a:rPr lang="ca-ES" sz="1100" dirty="0">
                <a:solidFill>
                  <a:schemeClr val="bg1">
                    <a:lumMod val="50000"/>
                  </a:schemeClr>
                </a:solidFill>
                <a:latin typeface="Arial" panose="020B0604020202020204" pitchFamily="34" charset="0"/>
                <a:cs typeface="Arial" panose="020B0604020202020204" pitchFamily="34" charset="0"/>
              </a:rPr>
              <a:t>Identificar la visió i expectatives de la ciutadania en relació a l’atenció no presencial: quin són els beneficis que creuen que aporta, quins canals i funcionalitats prioritzen i quines necessitats preveuen que s’hauran de gestionar per part del sistema. </a:t>
            </a:r>
          </a:p>
          <a:p>
            <a:pPr algn="just"/>
            <a:endParaRPr lang="ca-ES" sz="1100" dirty="0">
              <a:solidFill>
                <a:schemeClr val="bg1">
                  <a:lumMod val="50000"/>
                </a:schemeClr>
              </a:solidFill>
              <a:latin typeface="Arial" panose="020B0604020202020204" pitchFamily="34" charset="0"/>
              <a:cs typeface="Arial" panose="020B0604020202020204" pitchFamily="34" charset="0"/>
            </a:endParaRPr>
          </a:p>
        </p:txBody>
      </p:sp>
      <p:sp>
        <p:nvSpPr>
          <p:cNvPr id="55" name="Oval 58"/>
          <p:cNvSpPr>
            <a:spLocks noChangeAspect="1"/>
          </p:cNvSpPr>
          <p:nvPr/>
        </p:nvSpPr>
        <p:spPr bwMode="gray">
          <a:xfrm>
            <a:off x="5263965" y="4170181"/>
            <a:ext cx="78630" cy="7863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6" name="Rectángulo 55"/>
          <p:cNvSpPr/>
          <p:nvPr/>
        </p:nvSpPr>
        <p:spPr>
          <a:xfrm>
            <a:off x="5462896" y="5140061"/>
            <a:ext cx="3631684" cy="600164"/>
          </a:xfrm>
          <a:prstGeom prst="rect">
            <a:avLst/>
          </a:prstGeom>
        </p:spPr>
        <p:txBody>
          <a:bodyPr wrap="square">
            <a:spAutoFit/>
          </a:bodyPr>
          <a:lstStyle/>
          <a:p>
            <a:pPr algn="just"/>
            <a:r>
              <a:rPr lang="ca-ES" sz="1100" dirty="0">
                <a:solidFill>
                  <a:schemeClr val="bg1">
                    <a:lumMod val="50000"/>
                  </a:schemeClr>
                </a:solidFill>
                <a:latin typeface="Arial" panose="020B0604020202020204" pitchFamily="34" charset="0"/>
                <a:cs typeface="Arial" panose="020B0604020202020204" pitchFamily="34" charset="0"/>
              </a:rPr>
              <a:t>Identificar-ne les palanques i barreres per a la implantació i consolidació de l’atenció no presencial en el sistema sanitari.</a:t>
            </a:r>
          </a:p>
        </p:txBody>
      </p:sp>
      <p:sp>
        <p:nvSpPr>
          <p:cNvPr id="57" name="Oval 58"/>
          <p:cNvSpPr>
            <a:spLocks noChangeAspect="1"/>
          </p:cNvSpPr>
          <p:nvPr/>
        </p:nvSpPr>
        <p:spPr bwMode="gray">
          <a:xfrm>
            <a:off x="5276480" y="5203372"/>
            <a:ext cx="78630" cy="7863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40" name="Rectángulo 39"/>
          <p:cNvSpPr/>
          <p:nvPr/>
        </p:nvSpPr>
        <p:spPr>
          <a:xfrm>
            <a:off x="768174" y="2523013"/>
            <a:ext cx="3631684" cy="600164"/>
          </a:xfrm>
          <a:prstGeom prst="rect">
            <a:avLst/>
          </a:prstGeom>
        </p:spPr>
        <p:txBody>
          <a:bodyPr wrap="square">
            <a:spAutoFit/>
          </a:bodyPr>
          <a:lstStyle/>
          <a:p>
            <a:pPr algn="just"/>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Compartir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el </a:t>
            </a:r>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projecte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amb </a:t>
            </a:r>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la ciutadania i recollir-ne la visió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per </a:t>
            </a:r>
            <a:r>
              <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rPr>
              <a:t>aplicar-la en l’elaboració del pla estratègic d’atenció no presencial </a:t>
            </a:r>
            <a:r>
              <a:rPr lang="ca-ES" sz="1100" dirty="0" smtClean="0">
                <a:solidFill>
                  <a:srgbClr val="777777"/>
                </a:solidFill>
                <a:latin typeface="Arial" panose="020B0604020202020204" pitchFamily="34" charset="0"/>
                <a:ea typeface="Open Sans" panose="020B0606030504020204" pitchFamily="34" charset="0"/>
                <a:cs typeface="Arial" panose="020B0604020202020204" pitchFamily="34" charset="0"/>
              </a:rPr>
              <a:t>pel SISCAT.</a:t>
            </a:r>
            <a:endParaRPr lang="ca-ES" sz="1100" dirty="0">
              <a:solidFill>
                <a:srgbClr val="777777"/>
              </a:solidFill>
              <a:latin typeface="Arial" panose="020B0604020202020204" pitchFamily="34" charset="0"/>
              <a:ea typeface="Open Sans" panose="020B0606030504020204" pitchFamily="34" charset="0"/>
              <a:cs typeface="Arial" panose="020B0604020202020204" pitchFamily="34" charset="0"/>
            </a:endParaRPr>
          </a:p>
        </p:txBody>
      </p:sp>
      <p:sp>
        <p:nvSpPr>
          <p:cNvPr id="41" name="Rectángulo 40"/>
          <p:cNvSpPr/>
          <p:nvPr/>
        </p:nvSpPr>
        <p:spPr>
          <a:xfrm>
            <a:off x="768174" y="3162350"/>
            <a:ext cx="3631684" cy="769441"/>
          </a:xfrm>
          <a:prstGeom prst="rect">
            <a:avLst/>
          </a:prstGeom>
        </p:spPr>
        <p:txBody>
          <a:bodyPr wrap="square">
            <a:spAutoFit/>
          </a:bodyPr>
          <a:lstStyle/>
          <a:p>
            <a:pPr algn="just"/>
            <a:r>
              <a:rPr lang="ca-ES" sz="1100" dirty="0" smtClean="0">
                <a:solidFill>
                  <a:schemeClr val="bg1">
                    <a:lumMod val="50000"/>
                  </a:schemeClr>
                </a:solidFill>
                <a:latin typeface="Arial" panose="020B0604020202020204" pitchFamily="34" charset="0"/>
                <a:cs typeface="Arial" panose="020B0604020202020204" pitchFamily="34" charset="0"/>
              </a:rPr>
              <a:t>Conèixer </a:t>
            </a:r>
            <a:r>
              <a:rPr lang="ca-ES" sz="1100" dirty="0">
                <a:solidFill>
                  <a:schemeClr val="bg1">
                    <a:lumMod val="50000"/>
                  </a:schemeClr>
                </a:solidFill>
                <a:latin typeface="Arial" panose="020B0604020202020204" pitchFamily="34" charset="0"/>
                <a:cs typeface="Arial" panose="020B0604020202020204" pitchFamily="34" charset="0"/>
              </a:rPr>
              <a:t>l’experiència viscuda per la ciutadania amb els serveis actuals d‘atenció no </a:t>
            </a:r>
            <a:r>
              <a:rPr lang="ca-ES" sz="1100" dirty="0" smtClean="0">
                <a:solidFill>
                  <a:schemeClr val="bg1">
                    <a:lumMod val="50000"/>
                  </a:schemeClr>
                </a:solidFill>
                <a:latin typeface="Arial" panose="020B0604020202020204" pitchFamily="34" charset="0"/>
                <a:cs typeface="Arial" panose="020B0604020202020204" pitchFamily="34" charset="0"/>
              </a:rPr>
              <a:t>presencial i identificar </a:t>
            </a:r>
            <a:r>
              <a:rPr lang="ca-ES" sz="1100" dirty="0">
                <a:solidFill>
                  <a:schemeClr val="bg1">
                    <a:lumMod val="50000"/>
                  </a:schemeClr>
                </a:solidFill>
                <a:latin typeface="Arial" panose="020B0604020202020204" pitchFamily="34" charset="0"/>
                <a:cs typeface="Arial" panose="020B0604020202020204" pitchFamily="34" charset="0"/>
              </a:rPr>
              <a:t>en quins contactes amb el sistema sanitari es creu que l’atenció no presencial aporta </a:t>
            </a:r>
            <a:r>
              <a:rPr lang="ca-ES" sz="1100" dirty="0" smtClean="0">
                <a:solidFill>
                  <a:schemeClr val="bg1">
                    <a:lumMod val="50000"/>
                  </a:schemeClr>
                </a:solidFill>
                <a:latin typeface="Arial" panose="020B0604020202020204" pitchFamily="34" charset="0"/>
                <a:cs typeface="Arial" panose="020B0604020202020204" pitchFamily="34" charset="0"/>
              </a:rPr>
              <a:t>valor.</a:t>
            </a:r>
            <a:endParaRPr lang="ca-ES" sz="1100" dirty="0">
              <a:solidFill>
                <a:schemeClr val="bg1">
                  <a:lumMod val="50000"/>
                </a:schemeClr>
              </a:solidFill>
              <a:latin typeface="Arial" panose="020B0604020202020204" pitchFamily="34" charset="0"/>
              <a:cs typeface="Arial" panose="020B0604020202020204" pitchFamily="34" charset="0"/>
            </a:endParaRPr>
          </a:p>
        </p:txBody>
      </p:sp>
      <p:sp>
        <p:nvSpPr>
          <p:cNvPr id="43" name="Oval 58"/>
          <p:cNvSpPr>
            <a:spLocks noChangeAspect="1"/>
          </p:cNvSpPr>
          <p:nvPr/>
        </p:nvSpPr>
        <p:spPr bwMode="gray">
          <a:xfrm>
            <a:off x="577665" y="3258047"/>
            <a:ext cx="78630" cy="7863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48" name="Oval 58"/>
          <p:cNvSpPr>
            <a:spLocks noChangeAspect="1"/>
          </p:cNvSpPr>
          <p:nvPr/>
        </p:nvSpPr>
        <p:spPr bwMode="gray">
          <a:xfrm>
            <a:off x="590180" y="2618710"/>
            <a:ext cx="78630" cy="7863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8" name="Rectángulo 57"/>
          <p:cNvSpPr/>
          <p:nvPr/>
        </p:nvSpPr>
        <p:spPr>
          <a:xfrm>
            <a:off x="764081" y="4087671"/>
            <a:ext cx="3631684" cy="1107996"/>
          </a:xfrm>
          <a:prstGeom prst="rect">
            <a:avLst/>
          </a:prstGeom>
        </p:spPr>
        <p:txBody>
          <a:bodyPr wrap="square">
            <a:spAutoFit/>
          </a:bodyPr>
          <a:lstStyle/>
          <a:p>
            <a:pPr algn="just"/>
            <a:r>
              <a:rPr lang="ca-ES" sz="1100" dirty="0">
                <a:solidFill>
                  <a:schemeClr val="bg1">
                    <a:lumMod val="50000"/>
                  </a:schemeClr>
                </a:solidFill>
                <a:latin typeface="Arial" panose="020B0604020202020204" pitchFamily="34" charset="0"/>
                <a:cs typeface="Arial" panose="020B0604020202020204" pitchFamily="34" charset="0"/>
              </a:rPr>
              <a:t>Identificar la visió i expectatives de la ciutadania en relació a l’atenció no presencial: quin són els beneficis que creuen que aporta, quins canals i funcionalitats prioritzen i quines necessitats preveuen que s’hauran de gestionar per part del sistema. </a:t>
            </a:r>
          </a:p>
          <a:p>
            <a:pPr algn="just"/>
            <a:endParaRPr lang="ca-ES" sz="1100" dirty="0">
              <a:solidFill>
                <a:schemeClr val="bg1">
                  <a:lumMod val="50000"/>
                </a:schemeClr>
              </a:solidFill>
              <a:latin typeface="Arial" panose="020B0604020202020204" pitchFamily="34" charset="0"/>
              <a:cs typeface="Arial" panose="020B0604020202020204" pitchFamily="34" charset="0"/>
            </a:endParaRPr>
          </a:p>
        </p:txBody>
      </p:sp>
      <p:sp>
        <p:nvSpPr>
          <p:cNvPr id="59" name="Oval 58"/>
          <p:cNvSpPr>
            <a:spLocks noChangeAspect="1"/>
          </p:cNvSpPr>
          <p:nvPr/>
        </p:nvSpPr>
        <p:spPr bwMode="gray">
          <a:xfrm>
            <a:off x="577665" y="4182881"/>
            <a:ext cx="78630" cy="7863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262076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16129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16" name="Rectángulo 15"/>
          <p:cNvSpPr/>
          <p:nvPr/>
        </p:nvSpPr>
        <p:spPr>
          <a:xfrm>
            <a:off x="0" y="2"/>
            <a:ext cx="4495800"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grpSp>
        <p:nvGrpSpPr>
          <p:cNvPr id="6" name="Grupo 5"/>
          <p:cNvGrpSpPr/>
          <p:nvPr/>
        </p:nvGrpSpPr>
        <p:grpSpPr>
          <a:xfrm>
            <a:off x="-1906229" y="2105561"/>
            <a:ext cx="11374693" cy="2646878"/>
            <a:chOff x="-1906229" y="2363227"/>
            <a:chExt cx="11374693" cy="2646878"/>
          </a:xfrm>
        </p:grpSpPr>
        <p:sp>
          <p:nvSpPr>
            <p:cNvPr id="14" name="CuadroTexto 13"/>
            <p:cNvSpPr txBox="1"/>
            <p:nvPr/>
          </p:nvSpPr>
          <p:spPr>
            <a:xfrm>
              <a:off x="-1906229" y="2363227"/>
              <a:ext cx="8308257" cy="2646878"/>
            </a:xfrm>
            <a:prstGeom prst="rect">
              <a:avLst/>
            </a:prstGeom>
            <a:noFill/>
          </p:spPr>
          <p:txBody>
            <a:bodyPr wrap="square" rtlCol="0">
              <a:spAutoFit/>
            </a:bodyPr>
            <a:lstStyle/>
            <a:p>
              <a:pPr algn="ctr"/>
              <a:r>
                <a:rPr lang="ca-ES" sz="16600" b="1" dirty="0" smtClean="0">
                  <a:solidFill>
                    <a:schemeClr val="bg1"/>
                  </a:solidFill>
                  <a:latin typeface="Arial" panose="020B0604020202020204" pitchFamily="34" charset="0"/>
                  <a:cs typeface="Arial" panose="020B0604020202020204" pitchFamily="34" charset="0"/>
                </a:rPr>
                <a:t>04</a:t>
              </a:r>
              <a:endParaRPr lang="ca-ES" sz="16600" b="1"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4857135" y="3301946"/>
              <a:ext cx="4611329" cy="769441"/>
            </a:xfrm>
            <a:prstGeom prst="rect">
              <a:avLst/>
            </a:prstGeom>
            <a:noFill/>
          </p:spPr>
          <p:txBody>
            <a:bodyPr wrap="square" rtlCol="0">
              <a:spAutoFit/>
            </a:bodyPr>
            <a:lstStyle/>
            <a:p>
              <a:r>
                <a:rPr lang="fr-FR" sz="4400" dirty="0" err="1" smtClean="0">
                  <a:solidFill>
                    <a:srgbClr val="FD4D2E"/>
                  </a:solidFill>
                </a:rPr>
                <a:t>Metodologia</a:t>
              </a:r>
              <a:endParaRPr lang="ca-ES" sz="4400" dirty="0">
                <a:solidFill>
                  <a:srgbClr val="FD4D2E"/>
                </a:solidFill>
              </a:endParaRPr>
            </a:p>
          </p:txBody>
        </p:sp>
      </p:grpSp>
    </p:spTree>
    <p:extLst>
      <p:ext uri="{BB962C8B-B14F-4D97-AF65-F5344CB8AC3E}">
        <p14:creationId xmlns:p14="http://schemas.microsoft.com/office/powerpoint/2010/main" val="1252719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Objeto"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6618"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ca-ES" sz="1200" b="1" dirty="0">
              <a:latin typeface="Arial" panose="020B0604020202020204" pitchFamily="34" charset="0"/>
              <a:sym typeface="Arial" panose="020B0604020202020204" pitchFamily="34" charset="0"/>
            </a:endParaRPr>
          </a:p>
        </p:txBody>
      </p:sp>
      <p:sp>
        <p:nvSpPr>
          <p:cNvPr id="36"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04. Metodologia.</a:t>
            </a:r>
            <a:r>
              <a:rPr lang="ca-ES" sz="2000" dirty="0" smtClean="0">
                <a:solidFill>
                  <a:schemeClr val="accent3"/>
                </a:solidFill>
              </a:rPr>
              <a:t> Modalitat telemàtica</a:t>
            </a:r>
            <a:endParaRPr lang="ca-ES" sz="2000" dirty="0">
              <a:solidFill>
                <a:schemeClr val="accent3"/>
              </a:solidFill>
            </a:endParaRPr>
          </a:p>
        </p:txBody>
      </p:sp>
      <p:sp>
        <p:nvSpPr>
          <p:cNvPr id="51" name="Rectángulo redondeado 50"/>
          <p:cNvSpPr/>
          <p:nvPr/>
        </p:nvSpPr>
        <p:spPr>
          <a:xfrm>
            <a:off x="262272" y="2017857"/>
            <a:ext cx="9326088" cy="4104456"/>
          </a:xfrm>
          <a:prstGeom prst="roundRect">
            <a:avLst/>
          </a:prstGeom>
          <a:solidFill>
            <a:schemeClr val="bg1">
              <a:lumMod val="95000"/>
            </a:schemeClr>
          </a:solidFill>
          <a:ln w="95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pic>
        <p:nvPicPr>
          <p:cNvPr id="55" name="Imagen 54"/>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397131" y="749770"/>
            <a:ext cx="1322477" cy="1094641"/>
          </a:xfrm>
          <a:prstGeom prst="rect">
            <a:avLst/>
          </a:prstGeom>
        </p:spPr>
      </p:pic>
      <p:sp>
        <p:nvSpPr>
          <p:cNvPr id="56" name="Subtítulo 2"/>
          <p:cNvSpPr txBox="1">
            <a:spLocks/>
          </p:cNvSpPr>
          <p:nvPr/>
        </p:nvSpPr>
        <p:spPr>
          <a:xfrm>
            <a:off x="787832" y="2109256"/>
            <a:ext cx="8800528" cy="3066248"/>
          </a:xfrm>
          <a:prstGeom prst="rect">
            <a:avLst/>
          </a:prstGeom>
        </p:spPr>
        <p:txBody>
          <a:bodyPr vert="horz" lIns="91440" tIns="45720" rIns="91440" bIns="45720" rtlCol="0">
            <a:norm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400" dirty="0">
              <a:solidFill>
                <a:srgbClr val="000000"/>
              </a:solidFill>
            </a:endParaRPr>
          </a:p>
          <a:p>
            <a:pPr algn="just" defTabSz="1141903"/>
            <a:r>
              <a:rPr lang="ca-ES" sz="1600" b="1" dirty="0">
                <a:solidFill>
                  <a:srgbClr val="000000">
                    <a:lumMod val="75000"/>
                    <a:lumOff val="25000"/>
                  </a:srgbClr>
                </a:solidFill>
                <a:latin typeface="Arial" panose="020B0604020202020204" pitchFamily="34" charset="0"/>
                <a:cs typeface="Arial" panose="020B0604020202020204" pitchFamily="34" charset="0"/>
              </a:rPr>
              <a:t>Població diana: </a:t>
            </a:r>
          </a:p>
          <a:p>
            <a:pPr algn="just" defTabSz="1141903"/>
            <a:r>
              <a:rPr lang="ca-ES" sz="1600" dirty="0">
                <a:solidFill>
                  <a:srgbClr val="000000">
                    <a:lumMod val="75000"/>
                    <a:lumOff val="25000"/>
                  </a:srgbClr>
                </a:solidFill>
                <a:latin typeface="Arial" panose="020B0604020202020204" pitchFamily="34" charset="0"/>
                <a:cs typeface="Arial" panose="020B0604020202020204" pitchFamily="34" charset="0"/>
              </a:rPr>
              <a:t>Persones residents </a:t>
            </a:r>
            <a:r>
              <a:rPr lang="ca-ES" sz="1600" dirty="0" smtClean="0">
                <a:solidFill>
                  <a:srgbClr val="000000">
                    <a:lumMod val="75000"/>
                    <a:lumOff val="25000"/>
                  </a:srgbClr>
                </a:solidFill>
                <a:latin typeface="Arial" panose="020B0604020202020204" pitchFamily="34" charset="0"/>
                <a:cs typeface="Arial" panose="020B0604020202020204" pitchFamily="34" charset="0"/>
              </a:rPr>
              <a:t>a Catalunya que </a:t>
            </a:r>
            <a:r>
              <a:rPr lang="ca-ES" sz="1600" dirty="0">
                <a:solidFill>
                  <a:srgbClr val="000000">
                    <a:lumMod val="75000"/>
                    <a:lumOff val="25000"/>
                  </a:srgbClr>
                </a:solidFill>
                <a:latin typeface="Arial" panose="020B0604020202020204" pitchFamily="34" charset="0"/>
                <a:cs typeface="Arial" panose="020B0604020202020204" pitchFamily="34" charset="0"/>
              </a:rPr>
              <a:t>vulguin fer arribar les seves idees, necessitats, aportacions i punts de vista sobre el nou </a:t>
            </a:r>
            <a:r>
              <a:rPr lang="ca-ES" sz="1600" dirty="0" smtClean="0">
                <a:solidFill>
                  <a:srgbClr val="000000">
                    <a:lumMod val="75000"/>
                    <a:lumOff val="25000"/>
                  </a:srgbClr>
                </a:solidFill>
                <a:latin typeface="Arial" panose="020B0604020202020204" pitchFamily="34" charset="0"/>
                <a:cs typeface="Arial" panose="020B0604020202020204" pitchFamily="34" charset="0"/>
              </a:rPr>
              <a:t>model de serveis d’atenció no presencial.</a:t>
            </a:r>
            <a:endParaRPr lang="ca-ES" sz="1600" dirty="0">
              <a:solidFill>
                <a:srgbClr val="000000">
                  <a:lumMod val="75000"/>
                  <a:lumOff val="25000"/>
                </a:srgbClr>
              </a:solidFill>
              <a:latin typeface="Arial" panose="020B0604020202020204" pitchFamily="34" charset="0"/>
              <a:cs typeface="Arial" panose="020B0604020202020204" pitchFamily="34" charset="0"/>
            </a:endParaRPr>
          </a:p>
          <a:p>
            <a:pPr algn="just" defTabSz="1141903"/>
            <a:endParaRPr lang="ca-ES" sz="1600" dirty="0">
              <a:solidFill>
                <a:srgbClr val="000000">
                  <a:lumMod val="75000"/>
                  <a:lumOff val="25000"/>
                </a:srgbClr>
              </a:solidFill>
              <a:latin typeface="Arial" panose="020B0604020202020204" pitchFamily="34" charset="0"/>
              <a:cs typeface="Arial" panose="020B0604020202020204" pitchFamily="34" charset="0"/>
            </a:endParaRPr>
          </a:p>
          <a:p>
            <a:pPr algn="just" defTabSz="1141903"/>
            <a:endParaRPr lang="ca-ES" sz="1600" dirty="0">
              <a:solidFill>
                <a:srgbClr val="000000">
                  <a:lumMod val="75000"/>
                  <a:lumOff val="25000"/>
                </a:srgbClr>
              </a:solidFill>
              <a:latin typeface="Arial" panose="020B0604020202020204" pitchFamily="34" charset="0"/>
              <a:cs typeface="Arial" panose="020B0604020202020204" pitchFamily="34" charset="0"/>
            </a:endParaRPr>
          </a:p>
          <a:p>
            <a:pPr algn="just" defTabSz="1141903"/>
            <a:r>
              <a:rPr lang="ca-ES" sz="1600" b="1" dirty="0">
                <a:solidFill>
                  <a:srgbClr val="000000">
                    <a:lumMod val="75000"/>
                    <a:lumOff val="25000"/>
                  </a:srgbClr>
                </a:solidFill>
                <a:latin typeface="Arial" panose="020B0604020202020204" pitchFamily="34" charset="0"/>
                <a:cs typeface="Arial" panose="020B0604020202020204" pitchFamily="34" charset="0"/>
              </a:rPr>
              <a:t>Documents de suport: </a:t>
            </a:r>
          </a:p>
          <a:p>
            <a:pPr algn="just" defTabSz="1141903"/>
            <a:r>
              <a:rPr lang="ca-ES" sz="1600" dirty="0" smtClean="0">
                <a:solidFill>
                  <a:srgbClr val="000000">
                    <a:lumMod val="75000"/>
                    <a:lumOff val="25000"/>
                  </a:srgbClr>
                </a:solidFill>
                <a:latin typeface="Arial" panose="020B0604020202020204" pitchFamily="34" charset="0"/>
                <a:cs typeface="Arial" panose="020B0604020202020204" pitchFamily="34" charset="0"/>
              </a:rPr>
              <a:t>A la pàgina de </a:t>
            </a:r>
            <a:r>
              <a:rPr lang="ca-ES" sz="1600" i="1" dirty="0" smtClean="0">
                <a:solidFill>
                  <a:srgbClr val="000000">
                    <a:lumMod val="75000"/>
                    <a:lumOff val="25000"/>
                  </a:srgbClr>
                </a:solidFill>
                <a:latin typeface="Arial" panose="020B0604020202020204" pitchFamily="34" charset="0"/>
                <a:cs typeface="Arial" panose="020B0604020202020204" pitchFamily="34" charset="0"/>
              </a:rPr>
              <a:t>participa.gencat.cat</a:t>
            </a:r>
            <a:r>
              <a:rPr lang="ca-ES" sz="1600" dirty="0" smtClean="0">
                <a:solidFill>
                  <a:srgbClr val="000000">
                    <a:lumMod val="75000"/>
                    <a:lumOff val="25000"/>
                  </a:srgbClr>
                </a:solidFill>
                <a:latin typeface="Arial" panose="020B0604020202020204" pitchFamily="34" charset="0"/>
                <a:cs typeface="Arial" panose="020B0604020202020204" pitchFamily="34" charset="0"/>
              </a:rPr>
              <a:t> es col·locava a disposició de la</a:t>
            </a:r>
          </a:p>
          <a:p>
            <a:pPr algn="just" defTabSz="1141903"/>
            <a:r>
              <a:rPr lang="ca-ES" sz="1600" dirty="0" smtClean="0">
                <a:solidFill>
                  <a:srgbClr val="000000">
                    <a:lumMod val="75000"/>
                    <a:lumOff val="25000"/>
                  </a:srgbClr>
                </a:solidFill>
                <a:latin typeface="Arial" panose="020B0604020202020204" pitchFamily="34" charset="0"/>
                <a:cs typeface="Arial" panose="020B0604020202020204" pitchFamily="34" charset="0"/>
              </a:rPr>
              <a:t>ciutadania una explicació del projecte LATITUD.</a:t>
            </a:r>
          </a:p>
          <a:p>
            <a:pPr algn="just" defTabSz="1141903"/>
            <a:endParaRPr lang="ca-ES" sz="1400" dirty="0">
              <a:solidFill>
                <a:srgbClr val="000000"/>
              </a:solidFill>
            </a:endParaRPr>
          </a:p>
        </p:txBody>
      </p:sp>
      <p:sp>
        <p:nvSpPr>
          <p:cNvPr id="57" name="Oval 58"/>
          <p:cNvSpPr>
            <a:spLocks noChangeAspect="1"/>
          </p:cNvSpPr>
          <p:nvPr/>
        </p:nvSpPr>
        <p:spPr bwMode="gray">
          <a:xfrm>
            <a:off x="453688" y="2382463"/>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9" name="Oval 58"/>
          <p:cNvSpPr>
            <a:spLocks noChangeAspect="1"/>
          </p:cNvSpPr>
          <p:nvPr/>
        </p:nvSpPr>
        <p:spPr bwMode="gray">
          <a:xfrm>
            <a:off x="453688" y="3782085"/>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pic>
        <p:nvPicPr>
          <p:cNvPr id="62" name="Imagen 61"/>
          <p:cNvPicPr>
            <a:picLocks noChangeAspect="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b="14300"/>
          <a:stretch/>
        </p:blipFill>
        <p:spPr>
          <a:xfrm>
            <a:off x="391992" y="5326999"/>
            <a:ext cx="411392" cy="352561"/>
          </a:xfrm>
          <a:prstGeom prst="rect">
            <a:avLst/>
          </a:prstGeom>
        </p:spPr>
      </p:pic>
      <p:sp>
        <p:nvSpPr>
          <p:cNvPr id="63" name="Rectángulo 62"/>
          <p:cNvSpPr/>
          <p:nvPr/>
        </p:nvSpPr>
        <p:spPr>
          <a:xfrm>
            <a:off x="810537" y="5326999"/>
            <a:ext cx="2699906" cy="323165"/>
          </a:xfrm>
          <a:prstGeom prst="rect">
            <a:avLst/>
          </a:prstGeom>
        </p:spPr>
        <p:txBody>
          <a:bodyPr wrap="none">
            <a:spAutoFit/>
          </a:bodyPr>
          <a:lstStyle/>
          <a:p>
            <a:pPr algn="just">
              <a:spcBef>
                <a:spcPts val="600"/>
              </a:spcBef>
              <a:spcAft>
                <a:spcPts val="600"/>
              </a:spcAft>
            </a:pPr>
            <a:r>
              <a:rPr lang="ca-ES" sz="1500" dirty="0">
                <a:solidFill>
                  <a:srgbClr val="000000">
                    <a:lumMod val="75000"/>
                    <a:lumOff val="25000"/>
                  </a:srgbClr>
                </a:solidFill>
                <a:latin typeface="Arial" panose="020B0604020202020204" pitchFamily="34" charset="0"/>
                <a:cs typeface="Arial" panose="020B0604020202020204" pitchFamily="34" charset="0"/>
              </a:rPr>
              <a:t>Del </a:t>
            </a:r>
            <a:r>
              <a:rPr lang="ca-ES" sz="1500" dirty="0" smtClean="0">
                <a:solidFill>
                  <a:srgbClr val="000000">
                    <a:lumMod val="75000"/>
                    <a:lumOff val="25000"/>
                  </a:srgbClr>
                </a:solidFill>
                <a:latin typeface="Arial" panose="020B0604020202020204" pitchFamily="34" charset="0"/>
                <a:cs typeface="Arial" panose="020B0604020202020204" pitchFamily="34" charset="0"/>
              </a:rPr>
              <a:t>27/11/2019 al 10/02/2020</a:t>
            </a:r>
            <a:endParaRPr lang="ca-ES" sz="1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982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ector angular 30"/>
          <p:cNvCxnSpPr/>
          <p:nvPr/>
        </p:nvCxnSpPr>
        <p:spPr>
          <a:xfrm rot="16200000" flipH="1">
            <a:off x="579498" y="2559025"/>
            <a:ext cx="468194" cy="146033"/>
          </a:xfrm>
          <a:prstGeom prst="bentConnector3">
            <a:avLst>
              <a:gd name="adj1" fmla="val 98826"/>
            </a:avLst>
          </a:prstGeom>
          <a:solidFill>
            <a:srgbClr val="4A9692"/>
          </a:solidFill>
          <a:ln w="19050" algn="ctr">
            <a:solidFill>
              <a:schemeClr val="accent2"/>
            </a:solidFill>
            <a:prstDash val="sysDot"/>
            <a:miter lim="800000"/>
            <a:headEnd/>
            <a:tailEnd/>
          </a:ln>
        </p:spPr>
      </p:cxnSp>
      <p:cxnSp>
        <p:nvCxnSpPr>
          <p:cNvPr id="56" name="Conector angular 55"/>
          <p:cNvCxnSpPr/>
          <p:nvPr/>
        </p:nvCxnSpPr>
        <p:spPr>
          <a:xfrm rot="16200000" flipH="1">
            <a:off x="4821298" y="2559025"/>
            <a:ext cx="468194" cy="146033"/>
          </a:xfrm>
          <a:prstGeom prst="bentConnector3">
            <a:avLst>
              <a:gd name="adj1" fmla="val 98826"/>
            </a:avLst>
          </a:prstGeom>
          <a:solidFill>
            <a:srgbClr val="4A9692"/>
          </a:solidFill>
          <a:ln w="19050" algn="ctr">
            <a:solidFill>
              <a:schemeClr val="accent2"/>
            </a:solidFill>
            <a:prstDash val="sysDot"/>
            <a:miter lim="800000"/>
            <a:headEnd/>
            <a:tailEnd/>
          </a:ln>
        </p:spPr>
      </p:cxnSp>
      <p:graphicFrame>
        <p:nvGraphicFramePr>
          <p:cNvPr id="30" name="29 Objeto"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4572"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ca-ES" sz="1200" b="1" dirty="0">
              <a:latin typeface="Arial" panose="020B0604020202020204" pitchFamily="34" charset="0"/>
              <a:sym typeface="Arial" panose="020B0604020202020204" pitchFamily="34" charset="0"/>
            </a:endParaRPr>
          </a:p>
        </p:txBody>
      </p:sp>
      <p:sp>
        <p:nvSpPr>
          <p:cNvPr id="36"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04. Metodologia.</a:t>
            </a:r>
            <a:r>
              <a:rPr lang="ca-ES" sz="2000" dirty="0" smtClean="0">
                <a:solidFill>
                  <a:schemeClr val="accent3"/>
                </a:solidFill>
              </a:rPr>
              <a:t> Modalitat presencial</a:t>
            </a:r>
            <a:endParaRPr lang="ca-ES" sz="2000" dirty="0">
              <a:solidFill>
                <a:schemeClr val="accent3"/>
              </a:solidFill>
            </a:endParaRPr>
          </a:p>
        </p:txBody>
      </p:sp>
      <p:sp>
        <p:nvSpPr>
          <p:cNvPr id="27" name="Subtítulo 2"/>
          <p:cNvSpPr txBox="1">
            <a:spLocks/>
          </p:cNvSpPr>
          <p:nvPr/>
        </p:nvSpPr>
        <p:spPr>
          <a:xfrm>
            <a:off x="896419" y="2639686"/>
            <a:ext cx="2967897" cy="711558"/>
          </a:xfrm>
          <a:prstGeom prst="rect">
            <a:avLst/>
          </a:prstGeom>
        </p:spPr>
        <p:txBody>
          <a:bodyPr>
            <a:normAutofit/>
          </a:bodyPr>
          <a:lstStyle>
            <a:lvl1pPr marL="228560" indent="-228560"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1" indent="-228560"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1" indent="-228560"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2"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3"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4"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5" indent="-228560" algn="l" defTabSz="9142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141903">
              <a:buNone/>
            </a:pPr>
            <a:r>
              <a:rPr lang="ca-ES" sz="1200" b="1" dirty="0" smtClean="0">
                <a:latin typeface="Arial" panose="020B0604020202020204" pitchFamily="34" charset="0"/>
                <a:cs typeface="Arial" panose="020B0604020202020204" pitchFamily="34" charset="0"/>
              </a:rPr>
              <a:t>Reclutament realitzat a través dels canals de la Secretaria d'Atenció Sanitària i Participació</a:t>
            </a:r>
            <a:endParaRPr lang="ca-ES" sz="1200" dirty="0" smtClean="0">
              <a:latin typeface="Arial" panose="020B0604020202020204" pitchFamily="34" charset="0"/>
              <a:cs typeface="Arial" panose="020B0604020202020204" pitchFamily="34" charset="0"/>
            </a:endParaRPr>
          </a:p>
        </p:txBody>
      </p:sp>
      <p:sp>
        <p:nvSpPr>
          <p:cNvPr id="29" name="CuadroTexto 28"/>
          <p:cNvSpPr txBox="1"/>
          <p:nvPr/>
        </p:nvSpPr>
        <p:spPr>
          <a:xfrm>
            <a:off x="464420" y="1768142"/>
            <a:ext cx="2241709" cy="523220"/>
          </a:xfrm>
          <a:prstGeom prst="rect">
            <a:avLst/>
          </a:prstGeom>
          <a:noFill/>
        </p:spPr>
        <p:txBody>
          <a:bodyPr wrap="square" rtlCol="0">
            <a:spAutoFit/>
          </a:bodyPr>
          <a:lstStyle/>
          <a:p>
            <a:pPr algn="ctr"/>
            <a:r>
              <a:rPr lang="ca-ES" sz="1400" b="1" dirty="0">
                <a:solidFill>
                  <a:schemeClr val="tx1">
                    <a:lumMod val="75000"/>
                  </a:schemeClr>
                </a:solidFill>
                <a:latin typeface="Arial" panose="020B0604020202020204" pitchFamily="34" charset="0"/>
                <a:cs typeface="Arial" panose="020B0604020202020204" pitchFamily="34" charset="0"/>
              </a:rPr>
              <a:t>1) Reclutament dels/de les participants</a:t>
            </a:r>
          </a:p>
        </p:txBody>
      </p:sp>
      <p:pic>
        <p:nvPicPr>
          <p:cNvPr id="33" name="Imagen 32"/>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51830" y="646055"/>
            <a:ext cx="1401179" cy="1141955"/>
          </a:xfrm>
          <a:prstGeom prst="rect">
            <a:avLst/>
          </a:prstGeom>
        </p:spPr>
      </p:pic>
      <p:cxnSp>
        <p:nvCxnSpPr>
          <p:cNvPr id="34" name="Conector recto 33"/>
          <p:cNvCxnSpPr>
            <a:endCxn id="40" idx="6"/>
          </p:cNvCxnSpPr>
          <p:nvPr/>
        </p:nvCxnSpPr>
        <p:spPr>
          <a:xfrm flipV="1">
            <a:off x="752420" y="2401463"/>
            <a:ext cx="8184490" cy="42077"/>
          </a:xfrm>
          <a:prstGeom prst="line">
            <a:avLst/>
          </a:prstGeom>
          <a:solidFill>
            <a:srgbClr val="4A9692"/>
          </a:solidFill>
          <a:ln w="19050" algn="ctr">
            <a:solidFill>
              <a:schemeClr val="accent2"/>
            </a:solidFill>
            <a:miter lim="800000"/>
            <a:headEnd/>
            <a:tailEnd/>
          </a:ln>
        </p:spPr>
      </p:cxnSp>
      <p:sp>
        <p:nvSpPr>
          <p:cNvPr id="35" name="CuadroTexto 34"/>
          <p:cNvSpPr txBox="1"/>
          <p:nvPr/>
        </p:nvSpPr>
        <p:spPr>
          <a:xfrm>
            <a:off x="3864316" y="1768142"/>
            <a:ext cx="2232248" cy="523220"/>
          </a:xfrm>
          <a:prstGeom prst="rect">
            <a:avLst/>
          </a:prstGeom>
          <a:noFill/>
        </p:spPr>
        <p:txBody>
          <a:bodyPr wrap="square" rtlCol="0">
            <a:spAutoFit/>
          </a:bodyPr>
          <a:lstStyle/>
          <a:p>
            <a:pPr algn="ctr"/>
            <a:r>
              <a:rPr lang="ca-ES" sz="1400" b="1" dirty="0">
                <a:solidFill>
                  <a:schemeClr val="tx1">
                    <a:lumMod val="75000"/>
                  </a:schemeClr>
                </a:solidFill>
                <a:latin typeface="Arial" panose="020B0604020202020204" pitchFamily="34" charset="0"/>
                <a:cs typeface="Arial" panose="020B0604020202020204" pitchFamily="34" charset="0"/>
              </a:rPr>
              <a:t>2) Convocatòria dels/de les participants </a:t>
            </a:r>
          </a:p>
        </p:txBody>
      </p:sp>
      <p:sp>
        <p:nvSpPr>
          <p:cNvPr id="40" name="Oval 58"/>
          <p:cNvSpPr>
            <a:spLocks noChangeAspect="1"/>
          </p:cNvSpPr>
          <p:nvPr/>
        </p:nvSpPr>
        <p:spPr bwMode="gray">
          <a:xfrm>
            <a:off x="8648910" y="2257463"/>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42" name="Rectángulo 41"/>
          <p:cNvSpPr/>
          <p:nvPr/>
        </p:nvSpPr>
        <p:spPr>
          <a:xfrm>
            <a:off x="1319004" y="756807"/>
            <a:ext cx="7338842" cy="584775"/>
          </a:xfrm>
          <a:prstGeom prst="rect">
            <a:avLst/>
          </a:prstGeom>
        </p:spPr>
        <p:txBody>
          <a:bodyPr wrap="square">
            <a:spAutoFit/>
          </a:bodyPr>
          <a:lstStyle/>
          <a:p>
            <a:r>
              <a:rPr lang="ca-ES" dirty="0"/>
              <a:t/>
            </a:r>
            <a:br>
              <a:rPr lang="ca-ES" dirty="0"/>
            </a:br>
            <a:r>
              <a:rPr lang="ca-ES" sz="1400" dirty="0">
                <a:solidFill>
                  <a:schemeClr val="tx1">
                    <a:lumMod val="50000"/>
                  </a:schemeClr>
                </a:solidFill>
                <a:latin typeface="Arial" panose="020B0604020202020204" pitchFamily="34" charset="0"/>
                <a:cs typeface="Arial" panose="020B0604020202020204" pitchFamily="34" charset="0"/>
              </a:rPr>
              <a:t>Per la realització de la modalitat presencial, s'ha dut a terme un procés en 3 etapes:</a:t>
            </a:r>
          </a:p>
        </p:txBody>
      </p:sp>
      <p:sp>
        <p:nvSpPr>
          <p:cNvPr id="32" name="Oval 58"/>
          <p:cNvSpPr>
            <a:spLocks noChangeAspect="1"/>
          </p:cNvSpPr>
          <p:nvPr/>
        </p:nvSpPr>
        <p:spPr bwMode="gray">
          <a:xfrm>
            <a:off x="4840410" y="2298053"/>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48" name="Oval 58"/>
          <p:cNvSpPr>
            <a:spLocks noChangeAspect="1"/>
          </p:cNvSpPr>
          <p:nvPr/>
        </p:nvSpPr>
        <p:spPr bwMode="gray">
          <a:xfrm>
            <a:off x="608419" y="2307942"/>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5" name="Rectángulo 54"/>
          <p:cNvSpPr/>
          <p:nvPr/>
        </p:nvSpPr>
        <p:spPr>
          <a:xfrm>
            <a:off x="5152684" y="2639685"/>
            <a:ext cx="3247406" cy="461665"/>
          </a:xfrm>
          <a:prstGeom prst="rect">
            <a:avLst/>
          </a:prstGeom>
        </p:spPr>
        <p:txBody>
          <a:bodyPr wrap="square">
            <a:spAutoFit/>
          </a:bodyPr>
          <a:lstStyle/>
          <a:p>
            <a:pPr algn="just">
              <a:spcAft>
                <a:spcPts val="0"/>
              </a:spcAft>
            </a:pPr>
            <a:r>
              <a:rPr lang="ca-ES" sz="1200" b="1" dirty="0">
                <a:latin typeface="Arial" panose="020B0604020202020204" pitchFamily="34" charset="0"/>
                <a:cs typeface="Arial" panose="020B0604020202020204" pitchFamily="34" charset="0"/>
              </a:rPr>
              <a:t>La convocatòria es va realitzar durant el mes previ a la sessió presencial</a:t>
            </a:r>
          </a:p>
        </p:txBody>
      </p:sp>
      <p:sp>
        <p:nvSpPr>
          <p:cNvPr id="18" name="Rectángulo redondeado 17"/>
          <p:cNvSpPr/>
          <p:nvPr/>
        </p:nvSpPr>
        <p:spPr>
          <a:xfrm>
            <a:off x="4662188" y="4956553"/>
            <a:ext cx="4552187" cy="1545847"/>
          </a:xfrm>
          <a:prstGeom prst="roundRect">
            <a:avLst>
              <a:gd name="adj" fmla="val 73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latin typeface="Century Gothic" panose="020B0502020202020204" pitchFamily="34" charset="0"/>
            </a:endParaRPr>
          </a:p>
        </p:txBody>
      </p:sp>
      <p:sp>
        <p:nvSpPr>
          <p:cNvPr id="19" name="Rectángulo redondeado 18"/>
          <p:cNvSpPr/>
          <p:nvPr/>
        </p:nvSpPr>
        <p:spPr>
          <a:xfrm>
            <a:off x="4671015" y="4019371"/>
            <a:ext cx="4552187" cy="708897"/>
          </a:xfrm>
          <a:prstGeom prst="roundRect">
            <a:avLst>
              <a:gd name="adj" fmla="val 73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latin typeface="Century Gothic" panose="020B0502020202020204" pitchFamily="34" charset="0"/>
            </a:endParaRPr>
          </a:p>
        </p:txBody>
      </p:sp>
      <p:sp>
        <p:nvSpPr>
          <p:cNvPr id="20" name="Rectángulo redondeado 19"/>
          <p:cNvSpPr/>
          <p:nvPr/>
        </p:nvSpPr>
        <p:spPr>
          <a:xfrm>
            <a:off x="420426" y="4018847"/>
            <a:ext cx="4076725" cy="2483554"/>
          </a:xfrm>
          <a:prstGeom prst="roundRect">
            <a:avLst>
              <a:gd name="adj" fmla="val 73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entury Gothic" panose="020B0502020202020204" pitchFamily="34" charset="0"/>
            </a:endParaRPr>
          </a:p>
        </p:txBody>
      </p:sp>
      <p:sp>
        <p:nvSpPr>
          <p:cNvPr id="21" name="Rectángulo 20"/>
          <p:cNvSpPr/>
          <p:nvPr/>
        </p:nvSpPr>
        <p:spPr>
          <a:xfrm>
            <a:off x="433906" y="4049744"/>
            <a:ext cx="5427204" cy="276999"/>
          </a:xfrm>
          <a:prstGeom prst="rect">
            <a:avLst/>
          </a:prstGeom>
        </p:spPr>
        <p:txBody>
          <a:bodyPr wrap="square">
            <a:spAutoFit/>
          </a:bodyPr>
          <a:lstStyle/>
          <a:p>
            <a:pPr marL="171450" indent="-171450" algn="just">
              <a:spcAft>
                <a:spcPts val="0"/>
              </a:spcAft>
              <a:buFont typeface="Arial" panose="020B0604020202020204" pitchFamily="34" charset="0"/>
              <a:buChar char="•"/>
            </a:pPr>
            <a:r>
              <a:rPr lang="ca-ES" sz="1200" b="1" dirty="0">
                <a:latin typeface="Arial" panose="020B0604020202020204" pitchFamily="34" charset="0"/>
                <a:cs typeface="Arial" panose="020B0604020202020204" pitchFamily="34" charset="0"/>
              </a:rPr>
              <a:t>SESSIÓ ÚNICA </a:t>
            </a:r>
            <a:r>
              <a:rPr lang="ca-ES" sz="1200" dirty="0">
                <a:latin typeface="Arial" panose="020B0604020202020204" pitchFamily="34" charset="0"/>
                <a:cs typeface="Arial" panose="020B0604020202020204" pitchFamily="34" charset="0"/>
              </a:rPr>
              <a:t>amb la següent </a:t>
            </a:r>
            <a:r>
              <a:rPr lang="ca-ES" sz="1200" b="1" dirty="0">
                <a:latin typeface="Arial" panose="020B0604020202020204" pitchFamily="34" charset="0"/>
                <a:cs typeface="Arial" panose="020B0604020202020204" pitchFamily="34" charset="0"/>
              </a:rPr>
              <a:t>AGENDA:</a:t>
            </a:r>
          </a:p>
        </p:txBody>
      </p:sp>
      <p:pic>
        <p:nvPicPr>
          <p:cNvPr id="22" name="72 Imagen"/>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94370" y="3596591"/>
            <a:ext cx="947453" cy="876795"/>
          </a:xfrm>
          <a:prstGeom prst="rect">
            <a:avLst/>
          </a:prstGeom>
        </p:spPr>
      </p:pic>
      <p:sp>
        <p:nvSpPr>
          <p:cNvPr id="23" name="Rectángulo 22"/>
          <p:cNvSpPr/>
          <p:nvPr/>
        </p:nvSpPr>
        <p:spPr>
          <a:xfrm>
            <a:off x="4667102" y="4077130"/>
            <a:ext cx="4464496" cy="538609"/>
          </a:xfrm>
          <a:prstGeom prst="rect">
            <a:avLst/>
          </a:prstGeom>
        </p:spPr>
        <p:txBody>
          <a:bodyPr wrap="square">
            <a:spAutoFit/>
          </a:bodyPr>
          <a:lstStyle/>
          <a:p>
            <a:pPr>
              <a:spcAft>
                <a:spcPts val="600"/>
              </a:spcAft>
            </a:pPr>
            <a:r>
              <a:rPr lang="ca-ES" sz="1200" b="1" dirty="0">
                <a:latin typeface="Arial" panose="020B0604020202020204" pitchFamily="34" charset="0"/>
                <a:cs typeface="Arial" panose="020B0604020202020204" pitchFamily="34" charset="0"/>
              </a:rPr>
              <a:t>PARTICIPANTS:</a:t>
            </a:r>
          </a:p>
          <a:p>
            <a:pPr marL="171450" indent="-171450">
              <a:spcAft>
                <a:spcPts val="600"/>
              </a:spcAft>
              <a:buFont typeface="Arial" panose="020B0604020202020204" pitchFamily="34" charset="0"/>
              <a:buChar char="•"/>
            </a:pPr>
            <a:r>
              <a:rPr lang="ca-ES" sz="1200" b="1" dirty="0">
                <a:latin typeface="Arial" panose="020B0604020202020204" pitchFamily="34" charset="0"/>
                <a:cs typeface="Arial" panose="020B0604020202020204" pitchFamily="34" charset="0"/>
              </a:rPr>
              <a:t>En total, han participat en la sessió </a:t>
            </a:r>
            <a:r>
              <a:rPr lang="ca-ES" sz="1200" b="1" dirty="0" smtClean="0">
                <a:latin typeface="Arial" panose="020B0604020202020204" pitchFamily="34" charset="0"/>
                <a:cs typeface="Arial" panose="020B0604020202020204" pitchFamily="34" charset="0"/>
              </a:rPr>
              <a:t>13 persones</a:t>
            </a:r>
            <a:r>
              <a:rPr lang="ca-ES" sz="1200" b="1" dirty="0">
                <a:latin typeface="Arial" panose="020B0604020202020204" pitchFamily="34" charset="0"/>
                <a:cs typeface="Arial" panose="020B0604020202020204" pitchFamily="34" charset="0"/>
              </a:rPr>
              <a:t>. </a:t>
            </a:r>
          </a:p>
        </p:txBody>
      </p:sp>
      <p:sp>
        <p:nvSpPr>
          <p:cNvPr id="24" name="Rectángulo 23"/>
          <p:cNvSpPr/>
          <p:nvPr/>
        </p:nvSpPr>
        <p:spPr>
          <a:xfrm>
            <a:off x="4707060" y="5018119"/>
            <a:ext cx="4516142" cy="1431161"/>
          </a:xfrm>
          <a:prstGeom prst="rect">
            <a:avLst/>
          </a:prstGeom>
        </p:spPr>
        <p:txBody>
          <a:bodyPr wrap="square">
            <a:spAutoFit/>
          </a:bodyPr>
          <a:lstStyle/>
          <a:p>
            <a:pPr>
              <a:spcAft>
                <a:spcPts val="600"/>
              </a:spcAft>
            </a:pPr>
            <a:r>
              <a:rPr lang="ca-ES" sz="1200" b="1" dirty="0">
                <a:latin typeface="Arial" panose="020B0604020202020204" pitchFamily="34" charset="0"/>
                <a:cs typeface="Arial" panose="020B0604020202020204" pitchFamily="34" charset="0"/>
              </a:rPr>
              <a:t>ROLS EQUIP MODERADOR:</a:t>
            </a:r>
          </a:p>
          <a:p>
            <a:pPr marL="171450" indent="-171450">
              <a:spcAft>
                <a:spcPts val="600"/>
              </a:spcAft>
              <a:buFont typeface="Arial" panose="020B0604020202020204" pitchFamily="34" charset="0"/>
              <a:buChar char="•"/>
            </a:pPr>
            <a:r>
              <a:rPr lang="ca-ES" sz="1200" dirty="0" smtClean="0">
                <a:latin typeface="Arial" panose="020B0604020202020204" pitchFamily="34" charset="0"/>
                <a:cs typeface="Arial" panose="020B0604020202020204" pitchFamily="34" charset="0"/>
              </a:rPr>
              <a:t>2 </a:t>
            </a:r>
            <a:r>
              <a:rPr lang="ca-ES" sz="1200" dirty="0">
                <a:latin typeface="Arial" panose="020B0604020202020204" pitchFamily="34" charset="0"/>
                <a:cs typeface="Arial" panose="020B0604020202020204" pitchFamily="34" charset="0"/>
              </a:rPr>
              <a:t>rols implicats : </a:t>
            </a:r>
          </a:p>
          <a:p>
            <a:pPr marL="542925" lvl="1" indent="-180975">
              <a:spcAft>
                <a:spcPts val="600"/>
              </a:spcAft>
              <a:buFont typeface="+mj-lt"/>
              <a:buAutoNum type="arabicParenR"/>
            </a:pPr>
            <a:r>
              <a:rPr lang="ca-ES" sz="1200" dirty="0">
                <a:latin typeface="Arial" panose="020B0604020202020204" pitchFamily="34" charset="0"/>
                <a:cs typeface="Arial" panose="020B0604020202020204" pitchFamily="34" charset="0"/>
              </a:rPr>
              <a:t>Rol dinamitzador: conducció del debat entorn a les dinàmiques plantejades.</a:t>
            </a:r>
          </a:p>
          <a:p>
            <a:pPr marL="542925" lvl="1" indent="-180975">
              <a:spcAft>
                <a:spcPts val="600"/>
              </a:spcAft>
              <a:buFont typeface="+mj-lt"/>
              <a:buAutoNum type="arabicParenR"/>
            </a:pPr>
            <a:r>
              <a:rPr lang="ca-ES" sz="1200" dirty="0">
                <a:latin typeface="Arial" panose="020B0604020202020204" pitchFamily="34" charset="0"/>
                <a:cs typeface="Arial" panose="020B0604020202020204" pitchFamily="34" charset="0"/>
              </a:rPr>
              <a:t>Rol </a:t>
            </a:r>
            <a:r>
              <a:rPr lang="ca-ES" sz="1200" dirty="0" smtClean="0">
                <a:latin typeface="Arial" panose="020B0604020202020204" pitchFamily="34" charset="0"/>
                <a:cs typeface="Arial" panose="020B0604020202020204" pitchFamily="34" charset="0"/>
              </a:rPr>
              <a:t>facilitador: </a:t>
            </a:r>
            <a:r>
              <a:rPr lang="ca-ES" sz="1200" dirty="0">
                <a:latin typeface="Arial" panose="020B0604020202020204" pitchFamily="34" charset="0"/>
                <a:cs typeface="Arial" panose="020B0604020202020204" pitchFamily="34" charset="0"/>
              </a:rPr>
              <a:t>aixeca </a:t>
            </a:r>
            <a:r>
              <a:rPr lang="ca-ES" sz="1200" dirty="0" smtClean="0">
                <a:latin typeface="Arial" panose="020B0604020202020204" pitchFamily="34" charset="0"/>
                <a:cs typeface="Arial" panose="020B0604020202020204" pitchFamily="34" charset="0"/>
              </a:rPr>
              <a:t>l’acta </a:t>
            </a:r>
            <a:r>
              <a:rPr lang="ca-ES" sz="1200" dirty="0">
                <a:latin typeface="Arial" panose="020B0604020202020204" pitchFamily="34" charset="0"/>
                <a:cs typeface="Arial" panose="020B0604020202020204" pitchFamily="34" charset="0"/>
              </a:rPr>
              <a:t>de les aportacions </a:t>
            </a:r>
            <a:r>
              <a:rPr lang="ca-ES" sz="1200" dirty="0" smtClean="0">
                <a:latin typeface="Arial" panose="020B0604020202020204" pitchFamily="34" charset="0"/>
                <a:cs typeface="Arial" panose="020B0604020202020204" pitchFamily="34" charset="0"/>
              </a:rPr>
              <a:t>realitzades</a:t>
            </a:r>
            <a:endParaRPr lang="ca-ES" sz="1200" dirty="0">
              <a:latin typeface="Arial" panose="020B0604020202020204" pitchFamily="34" charset="0"/>
              <a:cs typeface="Arial" panose="020B0604020202020204" pitchFamily="34" charset="0"/>
            </a:endParaRPr>
          </a:p>
        </p:txBody>
      </p:sp>
      <p:grpSp>
        <p:nvGrpSpPr>
          <p:cNvPr id="25" name="Grupo 24"/>
          <p:cNvGrpSpPr/>
          <p:nvPr/>
        </p:nvGrpSpPr>
        <p:grpSpPr>
          <a:xfrm>
            <a:off x="8544185" y="4766982"/>
            <a:ext cx="947453" cy="876795"/>
            <a:chOff x="-1532326" y="3504741"/>
            <a:chExt cx="947453" cy="876795"/>
          </a:xfrm>
        </p:grpSpPr>
        <p:pic>
          <p:nvPicPr>
            <p:cNvPr id="26" name="72 Imagen"/>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32326" y="3504741"/>
              <a:ext cx="947453" cy="876795"/>
            </a:xfrm>
            <a:prstGeom prst="rect">
              <a:avLst/>
            </a:prstGeom>
          </p:spPr>
        </p:pic>
        <p:sp>
          <p:nvSpPr>
            <p:cNvPr id="28" name="Elipse 27"/>
            <p:cNvSpPr/>
            <p:nvPr/>
          </p:nvSpPr>
          <p:spPr>
            <a:xfrm>
              <a:off x="-1266479" y="3727114"/>
              <a:ext cx="415758" cy="43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entury Gothic" panose="020B0502020202020204" pitchFamily="34" charset="0"/>
              </a:endParaRPr>
            </a:p>
          </p:txBody>
        </p:sp>
        <p:pic>
          <p:nvPicPr>
            <p:cNvPr id="37" name="Imagen 36"/>
            <p:cNvPicPr>
              <a:picLocks noChangeAspect="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b="13250"/>
            <a:stretch/>
          </p:blipFill>
          <p:spPr>
            <a:xfrm>
              <a:off x="-1318762" y="3722781"/>
              <a:ext cx="508029" cy="440713"/>
            </a:xfrm>
            <a:prstGeom prst="rect">
              <a:avLst/>
            </a:prstGeom>
          </p:spPr>
        </p:pic>
      </p:grpSp>
      <p:cxnSp>
        <p:nvCxnSpPr>
          <p:cNvPr id="38" name="Conector angular 37"/>
          <p:cNvCxnSpPr/>
          <p:nvPr/>
        </p:nvCxnSpPr>
        <p:spPr>
          <a:xfrm rot="5400000">
            <a:off x="9087509" y="4565418"/>
            <a:ext cx="1056590" cy="223330"/>
          </a:xfrm>
          <a:prstGeom prst="bentConnector2">
            <a:avLst/>
          </a:prstGeom>
          <a:solidFill>
            <a:srgbClr val="4A9692"/>
          </a:solidFill>
          <a:ln w="19050" algn="ctr">
            <a:solidFill>
              <a:schemeClr val="accent2"/>
            </a:solidFill>
            <a:prstDash val="sysDot"/>
            <a:miter lim="800000"/>
            <a:headEnd/>
            <a:tailEnd/>
          </a:ln>
        </p:spPr>
      </p:cxnSp>
      <p:grpSp>
        <p:nvGrpSpPr>
          <p:cNvPr id="39" name="Grupo 38"/>
          <p:cNvGrpSpPr/>
          <p:nvPr/>
        </p:nvGrpSpPr>
        <p:grpSpPr>
          <a:xfrm>
            <a:off x="8544185" y="3700890"/>
            <a:ext cx="947453" cy="876795"/>
            <a:chOff x="-1612721" y="2161655"/>
            <a:chExt cx="947453" cy="876795"/>
          </a:xfrm>
        </p:grpSpPr>
        <p:pic>
          <p:nvPicPr>
            <p:cNvPr id="43" name="72 Imagen"/>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12721" y="2161655"/>
              <a:ext cx="947453" cy="876795"/>
            </a:xfrm>
            <a:prstGeom prst="rect">
              <a:avLst/>
            </a:prstGeom>
          </p:spPr>
        </p:pic>
        <p:sp>
          <p:nvSpPr>
            <p:cNvPr id="44" name="Elipse 43"/>
            <p:cNvSpPr/>
            <p:nvPr/>
          </p:nvSpPr>
          <p:spPr>
            <a:xfrm>
              <a:off x="-1346874" y="2384028"/>
              <a:ext cx="415758" cy="43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entury Gothic" panose="020B0502020202020204" pitchFamily="34" charset="0"/>
              </a:endParaRPr>
            </a:p>
          </p:txBody>
        </p:sp>
        <p:pic>
          <p:nvPicPr>
            <p:cNvPr id="45" name="Imagen 44"/>
            <p:cNvPicPr>
              <a:picLocks noChangeAspect="1"/>
            </p:cNvPicPr>
            <p:nvPr/>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l="9051" t="10101" r="8001" b="21650"/>
            <a:stretch/>
          </p:blipFill>
          <p:spPr>
            <a:xfrm>
              <a:off x="-1297311" y="2448023"/>
              <a:ext cx="336591" cy="276942"/>
            </a:xfrm>
            <a:prstGeom prst="rect">
              <a:avLst/>
            </a:prstGeom>
          </p:spPr>
        </p:pic>
      </p:grpSp>
      <p:pic>
        <p:nvPicPr>
          <p:cNvPr id="46" name="Imagen 45"/>
          <p:cNvPicPr>
            <a:picLocks noChangeAspect="1"/>
          </p:cNvPicPr>
          <p:nvPr/>
        </p:nvPicPr>
        <p:blipFill rotWithShape="1">
          <a:blip r:embed="rId12"/>
          <a:srcRect l="56914" t="56350" r="8198" b="17124"/>
          <a:stretch/>
        </p:blipFill>
        <p:spPr>
          <a:xfrm>
            <a:off x="608419" y="4445998"/>
            <a:ext cx="3695179" cy="1856431"/>
          </a:xfrm>
          <a:prstGeom prst="rect">
            <a:avLst/>
          </a:prstGeom>
        </p:spPr>
      </p:pic>
      <p:sp>
        <p:nvSpPr>
          <p:cNvPr id="47" name="CuadroTexto 46"/>
          <p:cNvSpPr txBox="1"/>
          <p:nvPr/>
        </p:nvSpPr>
        <p:spPr>
          <a:xfrm>
            <a:off x="7960849" y="1768142"/>
            <a:ext cx="1664123" cy="523220"/>
          </a:xfrm>
          <a:prstGeom prst="rect">
            <a:avLst/>
          </a:prstGeom>
          <a:noFill/>
        </p:spPr>
        <p:txBody>
          <a:bodyPr wrap="square" rtlCol="0">
            <a:spAutoFit/>
          </a:bodyPr>
          <a:lstStyle/>
          <a:p>
            <a:pPr algn="ctr"/>
            <a:r>
              <a:rPr lang="ca-ES" sz="1400" b="1" dirty="0">
                <a:solidFill>
                  <a:schemeClr val="tx1">
                    <a:lumMod val="75000"/>
                  </a:schemeClr>
                </a:solidFill>
                <a:latin typeface="Arial" panose="020B0604020202020204" pitchFamily="34" charset="0"/>
                <a:cs typeface="Arial" panose="020B0604020202020204" pitchFamily="34" charset="0"/>
              </a:rPr>
              <a:t>3) Realització </a:t>
            </a:r>
            <a:r>
              <a:rPr lang="ca-ES" sz="1400" b="1" dirty="0" smtClean="0">
                <a:solidFill>
                  <a:schemeClr val="tx1">
                    <a:lumMod val="75000"/>
                  </a:schemeClr>
                </a:solidFill>
                <a:latin typeface="Arial" panose="020B0604020202020204" pitchFamily="34" charset="0"/>
                <a:cs typeface="Arial" panose="020B0604020202020204" pitchFamily="34" charset="0"/>
              </a:rPr>
              <a:t>del grup focal</a:t>
            </a:r>
            <a:endParaRPr lang="ca-ES" sz="1400" b="1" dirty="0">
              <a:solidFill>
                <a:schemeClr val="tx1">
                  <a:lumMod val="75000"/>
                </a:schemeClr>
              </a:solidFill>
              <a:latin typeface="Arial" panose="020B0604020202020204" pitchFamily="34" charset="0"/>
              <a:cs typeface="Arial" panose="020B0604020202020204" pitchFamily="34" charset="0"/>
            </a:endParaRPr>
          </a:p>
        </p:txBody>
      </p:sp>
      <p:cxnSp>
        <p:nvCxnSpPr>
          <p:cNvPr id="49" name="Conector angular 48"/>
          <p:cNvCxnSpPr/>
          <p:nvPr/>
        </p:nvCxnSpPr>
        <p:spPr>
          <a:xfrm rot="5400000">
            <a:off x="5954940" y="796721"/>
            <a:ext cx="1051128" cy="4624813"/>
          </a:xfrm>
          <a:prstGeom prst="bentConnector3">
            <a:avLst>
              <a:gd name="adj1" fmla="val 74358"/>
            </a:avLst>
          </a:prstGeom>
          <a:solidFill>
            <a:srgbClr val="4A9692"/>
          </a:solidFill>
          <a:ln w="19050" algn="ctr">
            <a:solidFill>
              <a:schemeClr val="accent2"/>
            </a:solidFill>
            <a:prstDash val="sysDot"/>
            <a:miter lim="800000"/>
            <a:headEnd/>
            <a:tailEnd/>
          </a:ln>
        </p:spPr>
      </p:cxnSp>
      <p:cxnSp>
        <p:nvCxnSpPr>
          <p:cNvPr id="50" name="Conector angular 49"/>
          <p:cNvCxnSpPr>
            <a:endCxn id="43" idx="3"/>
          </p:cNvCxnSpPr>
          <p:nvPr/>
        </p:nvCxnSpPr>
        <p:spPr>
          <a:xfrm rot="16200000" flipH="1">
            <a:off x="8592008" y="3239658"/>
            <a:ext cx="1111230" cy="688029"/>
          </a:xfrm>
          <a:prstGeom prst="bentConnector4">
            <a:avLst>
              <a:gd name="adj1" fmla="val 30274"/>
              <a:gd name="adj2" fmla="val 133225"/>
            </a:avLst>
          </a:prstGeom>
          <a:solidFill>
            <a:srgbClr val="4A9692"/>
          </a:solidFill>
          <a:ln w="19050" algn="ctr">
            <a:solidFill>
              <a:schemeClr val="accent2"/>
            </a:solidFill>
            <a:prstDash val="sysDot"/>
            <a:miter lim="800000"/>
            <a:headEnd/>
            <a:tailEnd/>
          </a:ln>
        </p:spPr>
      </p:cxnSp>
    </p:spTree>
    <p:extLst>
      <p:ext uri="{BB962C8B-B14F-4D97-AF65-F5344CB8AC3E}">
        <p14:creationId xmlns:p14="http://schemas.microsoft.com/office/powerpoint/2010/main" val="89611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16232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16" name="Rectángulo 15"/>
          <p:cNvSpPr/>
          <p:nvPr/>
        </p:nvSpPr>
        <p:spPr>
          <a:xfrm>
            <a:off x="0" y="2"/>
            <a:ext cx="4495800"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grpSp>
        <p:nvGrpSpPr>
          <p:cNvPr id="6" name="Grupo 5"/>
          <p:cNvGrpSpPr/>
          <p:nvPr/>
        </p:nvGrpSpPr>
        <p:grpSpPr>
          <a:xfrm>
            <a:off x="-1906229" y="2105561"/>
            <a:ext cx="11374693" cy="2646878"/>
            <a:chOff x="-1906229" y="2363227"/>
            <a:chExt cx="11374693" cy="2646878"/>
          </a:xfrm>
        </p:grpSpPr>
        <p:sp>
          <p:nvSpPr>
            <p:cNvPr id="14" name="CuadroTexto 13"/>
            <p:cNvSpPr txBox="1"/>
            <p:nvPr/>
          </p:nvSpPr>
          <p:spPr>
            <a:xfrm>
              <a:off x="-1906229" y="2363227"/>
              <a:ext cx="8308257" cy="2646878"/>
            </a:xfrm>
            <a:prstGeom prst="rect">
              <a:avLst/>
            </a:prstGeom>
            <a:noFill/>
          </p:spPr>
          <p:txBody>
            <a:bodyPr wrap="square" rtlCol="0">
              <a:spAutoFit/>
            </a:bodyPr>
            <a:lstStyle/>
            <a:p>
              <a:pPr algn="ctr"/>
              <a:r>
                <a:rPr lang="ca-ES" sz="16600" b="1" dirty="0" smtClean="0">
                  <a:solidFill>
                    <a:schemeClr val="bg1"/>
                  </a:solidFill>
                  <a:latin typeface="Arial" panose="020B0604020202020204" pitchFamily="34" charset="0"/>
                  <a:cs typeface="Arial" panose="020B0604020202020204" pitchFamily="34" charset="0"/>
                </a:rPr>
                <a:t>05</a:t>
              </a:r>
              <a:endParaRPr lang="ca-ES" sz="16600" b="1"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4857135" y="3285237"/>
              <a:ext cx="4611329" cy="769441"/>
            </a:xfrm>
            <a:prstGeom prst="rect">
              <a:avLst/>
            </a:prstGeom>
            <a:noFill/>
          </p:spPr>
          <p:txBody>
            <a:bodyPr wrap="square" rtlCol="0">
              <a:spAutoFit/>
            </a:bodyPr>
            <a:lstStyle/>
            <a:p>
              <a:r>
                <a:rPr lang="fr-FR" sz="4400" dirty="0" err="1" smtClean="0">
                  <a:solidFill>
                    <a:srgbClr val="FD4D2E"/>
                  </a:solidFill>
                </a:rPr>
                <a:t>Resultats</a:t>
              </a:r>
              <a:endParaRPr lang="ca-ES" sz="4400" dirty="0">
                <a:solidFill>
                  <a:srgbClr val="FD4D2E"/>
                </a:solidFill>
              </a:endParaRPr>
            </a:p>
          </p:txBody>
        </p:sp>
      </p:grpSp>
    </p:spTree>
    <p:extLst>
      <p:ext uri="{BB962C8B-B14F-4D97-AF65-F5344CB8AC3E}">
        <p14:creationId xmlns:p14="http://schemas.microsoft.com/office/powerpoint/2010/main" val="3275467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66275" y="1666939"/>
            <a:ext cx="3748124" cy="3102400"/>
          </a:xfrm>
          <a:prstGeom prst="rect">
            <a:avLst/>
          </a:prstGeom>
        </p:spPr>
      </p:pic>
      <p:sp>
        <p:nvSpPr>
          <p:cNvPr id="4" name="Rectángulo 3"/>
          <p:cNvSpPr/>
          <p:nvPr/>
        </p:nvSpPr>
        <p:spPr>
          <a:xfrm>
            <a:off x="4953000" y="3075057"/>
            <a:ext cx="4953000" cy="707886"/>
          </a:xfrm>
          <a:prstGeom prst="rect">
            <a:avLst/>
          </a:prstGeom>
        </p:spPr>
        <p:txBody>
          <a:bodyPr>
            <a:spAutoFit/>
          </a:bodyPr>
          <a:lstStyle/>
          <a:p>
            <a:r>
              <a:rPr lang="ca-ES" sz="2000" b="1" dirty="0">
                <a:solidFill>
                  <a:srgbClr val="FD4D2E"/>
                </a:solidFill>
              </a:rPr>
              <a:t>Resultats. </a:t>
            </a:r>
            <a:r>
              <a:rPr lang="ca-ES" sz="2000" dirty="0">
                <a:solidFill>
                  <a:srgbClr val="FD4D2E"/>
                </a:solidFill>
              </a:rPr>
              <a:t>Modalitat telemàtica - Enquesta de participació</a:t>
            </a:r>
            <a:endParaRPr lang="es-ES" dirty="0"/>
          </a:p>
        </p:txBody>
      </p:sp>
    </p:spTree>
    <p:extLst>
      <p:ext uri="{BB962C8B-B14F-4D97-AF65-F5344CB8AC3E}">
        <p14:creationId xmlns:p14="http://schemas.microsoft.com/office/powerpoint/2010/main" val="146179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3250"/>
          <a:stretch/>
        </p:blipFill>
        <p:spPr>
          <a:xfrm>
            <a:off x="307746" y="4007839"/>
            <a:ext cx="934335" cy="810531"/>
          </a:xfrm>
          <a:prstGeom prst="rect">
            <a:avLst/>
          </a:prstGeom>
        </p:spPr>
      </p:pic>
      <p:graphicFrame>
        <p:nvGraphicFramePr>
          <p:cNvPr id="30" name="29 Objeto"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0703" name="Diapositiva de think-cell" r:id="rId7" imgW="270" imgH="270" progId="TCLayout.ActiveDocument.1">
                  <p:embed/>
                </p:oleObj>
              </mc:Choice>
              <mc:Fallback>
                <p:oleObj name="Diapositiva de think-cell"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ca-ES" sz="1200" b="1" dirty="0">
              <a:latin typeface="Arial" panose="020B0604020202020204" pitchFamily="34" charset="0"/>
              <a:sym typeface="Arial" panose="020B0604020202020204" pitchFamily="34" charset="0"/>
            </a:endParaRPr>
          </a:p>
        </p:txBody>
      </p:sp>
      <p:sp>
        <p:nvSpPr>
          <p:cNvPr id="36"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r>
              <a:rPr lang="ca-ES" dirty="0" smtClean="0">
                <a:solidFill>
                  <a:schemeClr val="bg1">
                    <a:lumMod val="50000"/>
                  </a:schemeClr>
                </a:solidFill>
              </a:rPr>
              <a:t>Perfil de l’enquestat</a:t>
            </a:r>
            <a:endParaRPr lang="ca-ES" dirty="0">
              <a:solidFill>
                <a:schemeClr val="bg1">
                  <a:lumMod val="50000"/>
                </a:schemeClr>
              </a:solidFill>
            </a:endParaRPr>
          </a:p>
        </p:txBody>
      </p:sp>
      <p:sp>
        <p:nvSpPr>
          <p:cNvPr id="29" name="Rectángulo 28"/>
          <p:cNvSpPr/>
          <p:nvPr/>
        </p:nvSpPr>
        <p:spPr>
          <a:xfrm>
            <a:off x="255758" y="660651"/>
            <a:ext cx="7338842" cy="523220"/>
          </a:xfrm>
          <a:prstGeom prst="rect">
            <a:avLst/>
          </a:prstGeom>
        </p:spPr>
        <p:txBody>
          <a:bodyPr wrap="square">
            <a:spAutoFit/>
          </a:bodyPr>
          <a:lstStyle/>
          <a:p>
            <a:r>
              <a:rPr lang="ca-ES" sz="1200" dirty="0">
                <a:solidFill>
                  <a:srgbClr val="000000"/>
                </a:solidFill>
              </a:rPr>
              <a:t/>
            </a:r>
            <a:br>
              <a:rPr lang="ca-ES" sz="1200" dirty="0">
                <a:solidFill>
                  <a:srgbClr val="000000"/>
                </a:solidFill>
              </a:rPr>
            </a:br>
            <a:r>
              <a:rPr lang="ca-ES" sz="1600" dirty="0">
                <a:solidFill>
                  <a:srgbClr val="000000"/>
                </a:solidFill>
                <a:latin typeface="Arial" panose="020B0604020202020204" pitchFamily="34" charset="0"/>
                <a:cs typeface="Arial" panose="020B0604020202020204" pitchFamily="34" charset="0"/>
              </a:rPr>
              <a:t>Es van obtenir els següents resultats en la modalitat telemàtica: </a:t>
            </a:r>
          </a:p>
        </p:txBody>
      </p:sp>
      <p:pic>
        <p:nvPicPr>
          <p:cNvPr id="31" name="Imagen 30"/>
          <p:cNvPicPr>
            <a:picLocks noChangeAspect="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697416" y="752539"/>
            <a:ext cx="1034413" cy="856205"/>
          </a:xfrm>
          <a:prstGeom prst="rect">
            <a:avLst/>
          </a:prstGeom>
        </p:spPr>
      </p:pic>
      <p:sp>
        <p:nvSpPr>
          <p:cNvPr id="32" name="Subtítulo 2"/>
          <p:cNvSpPr txBox="1">
            <a:spLocks/>
          </p:cNvSpPr>
          <p:nvPr/>
        </p:nvSpPr>
        <p:spPr>
          <a:xfrm>
            <a:off x="632520" y="1196752"/>
            <a:ext cx="9217024" cy="842931"/>
          </a:xfrm>
          <a:prstGeom prst="rect">
            <a:avLst/>
          </a:prstGeom>
        </p:spPr>
        <p:txBody>
          <a:bodyPr vert="horz" lIns="91440" tIns="45720" rIns="91440" bIns="45720" rtlCol="0">
            <a:norm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400" dirty="0">
              <a:solidFill>
                <a:srgbClr val="000000"/>
              </a:solidFill>
            </a:endParaRPr>
          </a:p>
          <a:p>
            <a:pPr algn="just" defTabSz="1141903"/>
            <a:r>
              <a:rPr lang="ca-ES" sz="1600" b="1" dirty="0">
                <a:solidFill>
                  <a:srgbClr val="000000">
                    <a:lumMod val="75000"/>
                    <a:lumOff val="25000"/>
                  </a:srgbClr>
                </a:solidFill>
                <a:latin typeface="Arial" panose="020B0604020202020204" pitchFamily="34" charset="0"/>
                <a:cs typeface="Arial" panose="020B0604020202020204" pitchFamily="34" charset="0"/>
              </a:rPr>
              <a:t>Total de participants: </a:t>
            </a:r>
            <a:r>
              <a:rPr lang="ca-ES" sz="1600" dirty="0" smtClean="0">
                <a:solidFill>
                  <a:srgbClr val="000000">
                    <a:lumMod val="75000"/>
                    <a:lumOff val="25000"/>
                  </a:srgbClr>
                </a:solidFill>
                <a:latin typeface="Arial" panose="020B0604020202020204" pitchFamily="34" charset="0"/>
                <a:cs typeface="Arial" panose="020B0604020202020204" pitchFamily="34" charset="0"/>
              </a:rPr>
              <a:t>26</a:t>
            </a:r>
            <a:endParaRPr lang="ca-ES" sz="1400" dirty="0">
              <a:solidFill>
                <a:srgbClr val="000000"/>
              </a:solidFill>
            </a:endParaRPr>
          </a:p>
        </p:txBody>
      </p:sp>
      <p:sp>
        <p:nvSpPr>
          <p:cNvPr id="33" name="Oval 58"/>
          <p:cNvSpPr>
            <a:spLocks noChangeAspect="1"/>
          </p:cNvSpPr>
          <p:nvPr/>
        </p:nvSpPr>
        <p:spPr bwMode="gray">
          <a:xfrm>
            <a:off x="344520" y="1491323"/>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34" name="Subtítulo 2"/>
          <p:cNvSpPr txBox="1">
            <a:spLocks/>
          </p:cNvSpPr>
          <p:nvPr/>
        </p:nvSpPr>
        <p:spPr>
          <a:xfrm>
            <a:off x="632520" y="1929959"/>
            <a:ext cx="9145016" cy="842931"/>
          </a:xfrm>
          <a:prstGeom prst="rect">
            <a:avLst/>
          </a:prstGeom>
        </p:spPr>
        <p:txBody>
          <a:bodyPr vert="horz" lIns="91440" tIns="45720" rIns="91440" bIns="45720" rtlCol="0">
            <a:norm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400" dirty="0">
              <a:solidFill>
                <a:srgbClr val="000000"/>
              </a:solidFill>
            </a:endParaRPr>
          </a:p>
          <a:p>
            <a:pPr algn="just" defTabSz="1141903"/>
            <a:r>
              <a:rPr lang="ca-ES" sz="1600" b="1" dirty="0">
                <a:solidFill>
                  <a:srgbClr val="000000">
                    <a:lumMod val="75000"/>
                    <a:lumOff val="25000"/>
                  </a:srgbClr>
                </a:solidFill>
                <a:latin typeface="Arial" panose="020B0604020202020204" pitchFamily="34" charset="0"/>
                <a:cs typeface="Arial" panose="020B0604020202020204" pitchFamily="34" charset="0"/>
              </a:rPr>
              <a:t>Perfil dels/de les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participants: </a:t>
            </a:r>
            <a:r>
              <a:rPr lang="ca-ES" sz="1600" dirty="0" smtClean="0">
                <a:solidFill>
                  <a:srgbClr val="000000">
                    <a:lumMod val="75000"/>
                    <a:lumOff val="25000"/>
                  </a:srgbClr>
                </a:solidFill>
                <a:latin typeface="Arial" panose="020B0604020202020204" pitchFamily="34" charset="0"/>
                <a:cs typeface="Arial" panose="020B0604020202020204" pitchFamily="34" charset="0"/>
              </a:rPr>
              <a:t>la major part van ser dones, persones de 26 a 50 anys i que vivien a la demarcació de Barcelona</a:t>
            </a:r>
            <a:endParaRPr lang="ca-ES" sz="1400" strike="sngStrike" dirty="0">
              <a:solidFill>
                <a:srgbClr val="000000"/>
              </a:solidFill>
            </a:endParaRPr>
          </a:p>
        </p:txBody>
      </p:sp>
      <p:sp>
        <p:nvSpPr>
          <p:cNvPr id="35" name="Oval 58"/>
          <p:cNvSpPr>
            <a:spLocks noChangeAspect="1"/>
          </p:cNvSpPr>
          <p:nvPr/>
        </p:nvSpPr>
        <p:spPr bwMode="gray">
          <a:xfrm>
            <a:off x="344520" y="2224530"/>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37" name="Rectángulo 36"/>
          <p:cNvSpPr/>
          <p:nvPr/>
        </p:nvSpPr>
        <p:spPr>
          <a:xfrm>
            <a:off x="1424608" y="3157836"/>
            <a:ext cx="1210588" cy="338554"/>
          </a:xfrm>
          <a:prstGeom prst="rect">
            <a:avLst/>
          </a:prstGeom>
        </p:spPr>
        <p:txBody>
          <a:bodyPr wrap="none">
            <a:spAutoFit/>
          </a:bodyPr>
          <a:lstStyle/>
          <a:p>
            <a:pPr algn="just"/>
            <a:r>
              <a:rPr lang="ca-ES" sz="1600" b="1" dirty="0" smtClean="0">
                <a:solidFill>
                  <a:srgbClr val="000000">
                    <a:lumMod val="75000"/>
                    <a:lumOff val="25000"/>
                  </a:srgbClr>
                </a:solidFill>
                <a:latin typeface="Arial" panose="020B0604020202020204" pitchFamily="34" charset="0"/>
                <a:cs typeface="Arial" panose="020B0604020202020204" pitchFamily="34" charset="0"/>
              </a:rPr>
              <a:t>58%: </a:t>
            </a:r>
            <a:r>
              <a:rPr lang="ca-ES" sz="1600" b="1" dirty="0">
                <a:solidFill>
                  <a:srgbClr val="000000">
                    <a:lumMod val="75000"/>
                    <a:lumOff val="25000"/>
                  </a:srgbClr>
                </a:solidFill>
                <a:latin typeface="Arial" panose="020B0604020202020204" pitchFamily="34" charset="0"/>
                <a:cs typeface="Arial" panose="020B0604020202020204" pitchFamily="34" charset="0"/>
              </a:rPr>
              <a:t>dona</a:t>
            </a:r>
          </a:p>
        </p:txBody>
      </p:sp>
      <p:sp>
        <p:nvSpPr>
          <p:cNvPr id="38" name="Rectángulo 37"/>
          <p:cNvSpPr/>
          <p:nvPr/>
        </p:nvSpPr>
        <p:spPr>
          <a:xfrm>
            <a:off x="3800872" y="3157836"/>
            <a:ext cx="1326004" cy="338554"/>
          </a:xfrm>
          <a:prstGeom prst="rect">
            <a:avLst/>
          </a:prstGeom>
        </p:spPr>
        <p:txBody>
          <a:bodyPr wrap="none">
            <a:spAutoFit/>
          </a:bodyPr>
          <a:lstStyle/>
          <a:p>
            <a:pPr algn="just"/>
            <a:r>
              <a:rPr lang="ca-ES" sz="1600" b="1" dirty="0" smtClean="0">
                <a:solidFill>
                  <a:srgbClr val="000000">
                    <a:lumMod val="75000"/>
                    <a:lumOff val="25000"/>
                  </a:srgbClr>
                </a:solidFill>
                <a:latin typeface="Arial" panose="020B0604020202020204" pitchFamily="34" charset="0"/>
                <a:cs typeface="Arial" panose="020B0604020202020204" pitchFamily="34" charset="0"/>
              </a:rPr>
              <a:t>42%:  </a:t>
            </a:r>
            <a:r>
              <a:rPr lang="ca-ES" sz="1600" b="1" dirty="0">
                <a:solidFill>
                  <a:srgbClr val="000000">
                    <a:lumMod val="75000"/>
                    <a:lumOff val="25000"/>
                  </a:srgbClr>
                </a:solidFill>
                <a:latin typeface="Arial" panose="020B0604020202020204" pitchFamily="34" charset="0"/>
                <a:cs typeface="Arial" panose="020B0604020202020204" pitchFamily="34" charset="0"/>
              </a:rPr>
              <a:t>home</a:t>
            </a:r>
          </a:p>
        </p:txBody>
      </p:sp>
      <p:sp>
        <p:nvSpPr>
          <p:cNvPr id="41" name="Rectángulo 40"/>
          <p:cNvSpPr/>
          <p:nvPr/>
        </p:nvSpPr>
        <p:spPr>
          <a:xfrm>
            <a:off x="1424608" y="4120717"/>
            <a:ext cx="1141659" cy="584775"/>
          </a:xfrm>
          <a:prstGeom prst="rect">
            <a:avLst/>
          </a:prstGeom>
        </p:spPr>
        <p:txBody>
          <a:bodyPr wrap="square">
            <a:spAutoFit/>
          </a:bodyPr>
          <a:lstStyle/>
          <a:p>
            <a:pPr algn="just"/>
            <a:r>
              <a:rPr lang="ca-ES" sz="1600" b="1" dirty="0" smtClean="0">
                <a:solidFill>
                  <a:srgbClr val="000000">
                    <a:lumMod val="75000"/>
                    <a:lumOff val="25000"/>
                  </a:srgbClr>
                </a:solidFill>
                <a:latin typeface="Arial" panose="020B0604020202020204" pitchFamily="34" charset="0"/>
                <a:cs typeface="Arial" panose="020B0604020202020204" pitchFamily="34" charset="0"/>
              </a:rPr>
              <a:t>73%: 26 a 50  </a:t>
            </a:r>
            <a:r>
              <a:rPr lang="ca-ES" sz="1600" b="1" dirty="0">
                <a:solidFill>
                  <a:srgbClr val="000000">
                    <a:lumMod val="75000"/>
                    <a:lumOff val="25000"/>
                  </a:srgbClr>
                </a:solidFill>
                <a:latin typeface="Arial" panose="020B0604020202020204" pitchFamily="34" charset="0"/>
                <a:cs typeface="Arial" panose="020B0604020202020204" pitchFamily="34" charset="0"/>
              </a:rPr>
              <a:t>anys</a:t>
            </a:r>
          </a:p>
        </p:txBody>
      </p:sp>
      <p:sp>
        <p:nvSpPr>
          <p:cNvPr id="45" name="Rectángulo 44"/>
          <p:cNvSpPr/>
          <p:nvPr/>
        </p:nvSpPr>
        <p:spPr>
          <a:xfrm>
            <a:off x="3800872" y="4120717"/>
            <a:ext cx="1141659" cy="584775"/>
          </a:xfrm>
          <a:prstGeom prst="rect">
            <a:avLst/>
          </a:prstGeom>
        </p:spPr>
        <p:txBody>
          <a:bodyPr wrap="square">
            <a:spAutoFit/>
          </a:bodyPr>
          <a:lstStyle/>
          <a:p>
            <a:pPr algn="just"/>
            <a:r>
              <a:rPr lang="ca-ES" sz="1600" b="1" dirty="0" smtClean="0">
                <a:solidFill>
                  <a:srgbClr val="000000">
                    <a:lumMod val="75000"/>
                    <a:lumOff val="25000"/>
                  </a:srgbClr>
                </a:solidFill>
                <a:latin typeface="Arial" panose="020B0604020202020204" pitchFamily="34" charset="0"/>
                <a:cs typeface="Arial" panose="020B0604020202020204" pitchFamily="34" charset="0"/>
              </a:rPr>
              <a:t>27%: 51 </a:t>
            </a:r>
            <a:r>
              <a:rPr lang="ca-ES" sz="1600" b="1" dirty="0">
                <a:solidFill>
                  <a:srgbClr val="000000">
                    <a:lumMod val="75000"/>
                    <a:lumOff val="25000"/>
                  </a:srgbClr>
                </a:solidFill>
                <a:latin typeface="Arial" panose="020B0604020202020204" pitchFamily="34" charset="0"/>
                <a:cs typeface="Arial" panose="020B0604020202020204" pitchFamily="34" charset="0"/>
              </a:rPr>
              <a:t>a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70 </a:t>
            </a:r>
            <a:r>
              <a:rPr lang="ca-ES" sz="1600" b="1" dirty="0">
                <a:solidFill>
                  <a:srgbClr val="000000">
                    <a:lumMod val="75000"/>
                    <a:lumOff val="25000"/>
                  </a:srgbClr>
                </a:solidFill>
                <a:latin typeface="Arial" panose="020B0604020202020204" pitchFamily="34" charset="0"/>
                <a:cs typeface="Arial" panose="020B0604020202020204" pitchFamily="34" charset="0"/>
              </a:rPr>
              <a:t>anys</a:t>
            </a:r>
          </a:p>
        </p:txBody>
      </p:sp>
      <p:pic>
        <p:nvPicPr>
          <p:cNvPr id="48" name="Picture 2" descr="Resultado de imagem para lleida provincia map"/>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1190" y="5279177"/>
            <a:ext cx="605507" cy="86302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Resultado de imagem para girona provincia map"/>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6545" y="5358556"/>
            <a:ext cx="943074" cy="70426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Resultado de imagem para barcelona provincia map"/>
          <p:cNvPicPr>
            <a:picLocks noChangeAspect="1" noChangeArrowheads="1"/>
          </p:cNvPicPr>
          <p:nvPr/>
        </p:nvPicPr>
        <p:blipFill>
          <a:blip r:embed="rId1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210" y="5232230"/>
            <a:ext cx="873871" cy="956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Resultado de imagem para tarragona provincia map"/>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5288" y="5330539"/>
            <a:ext cx="769923" cy="760299"/>
          </a:xfrm>
          <a:prstGeom prst="rect">
            <a:avLst/>
          </a:prstGeom>
          <a:noFill/>
          <a:extLst>
            <a:ext uri="{909E8E84-426E-40DD-AFC4-6F175D3DCCD1}">
              <a14:hiddenFill xmlns:a14="http://schemas.microsoft.com/office/drawing/2010/main">
                <a:solidFill>
                  <a:srgbClr val="FFFFFF"/>
                </a:solidFill>
              </a14:hiddenFill>
            </a:ext>
          </a:extLst>
        </p:spPr>
      </p:pic>
      <p:sp>
        <p:nvSpPr>
          <p:cNvPr id="55" name="Rectángulo 54"/>
          <p:cNvSpPr/>
          <p:nvPr/>
        </p:nvSpPr>
        <p:spPr>
          <a:xfrm>
            <a:off x="1424608" y="5295190"/>
            <a:ext cx="1512168" cy="830997"/>
          </a:xfrm>
          <a:prstGeom prst="rect">
            <a:avLst/>
          </a:prstGeom>
        </p:spPr>
        <p:txBody>
          <a:bodyPr wrap="square">
            <a:spAutoFit/>
          </a:bodyPr>
          <a:lstStyle/>
          <a:p>
            <a:pPr algn="just"/>
            <a:r>
              <a:rPr lang="ca-ES" sz="1600" b="1" dirty="0" smtClean="0">
                <a:solidFill>
                  <a:srgbClr val="000000">
                    <a:lumMod val="75000"/>
                    <a:lumOff val="25000"/>
                  </a:srgbClr>
                </a:solidFill>
                <a:latin typeface="Arial" panose="020B0604020202020204" pitchFamily="34" charset="0"/>
                <a:cs typeface="Arial" panose="020B0604020202020204" pitchFamily="34" charset="0"/>
              </a:rPr>
              <a:t>88%: </a:t>
            </a:r>
            <a:r>
              <a:rPr lang="ca-ES" sz="1600" b="1" dirty="0">
                <a:solidFill>
                  <a:srgbClr val="000000">
                    <a:lumMod val="75000"/>
                    <a:lumOff val="25000"/>
                  </a:srgbClr>
                </a:solidFill>
                <a:latin typeface="Arial" panose="020B0604020202020204" pitchFamily="34" charset="0"/>
                <a:cs typeface="Arial" panose="020B0604020202020204" pitchFamily="34" charset="0"/>
              </a:rPr>
              <a:t>Demarcació de Barcelona</a:t>
            </a:r>
          </a:p>
        </p:txBody>
      </p:sp>
      <p:sp>
        <p:nvSpPr>
          <p:cNvPr id="56" name="Rectángulo 55"/>
          <p:cNvSpPr/>
          <p:nvPr/>
        </p:nvSpPr>
        <p:spPr>
          <a:xfrm>
            <a:off x="6033120" y="5295190"/>
            <a:ext cx="1398466" cy="830997"/>
          </a:xfrm>
          <a:prstGeom prst="rect">
            <a:avLst/>
          </a:prstGeom>
        </p:spPr>
        <p:txBody>
          <a:bodyPr wrap="square">
            <a:spAutoFit/>
          </a:bodyPr>
          <a:lstStyle/>
          <a:p>
            <a:pPr algn="just"/>
            <a:r>
              <a:rPr lang="ca-ES" sz="1600" b="1" dirty="0">
                <a:solidFill>
                  <a:srgbClr val="000000">
                    <a:lumMod val="75000"/>
                    <a:lumOff val="25000"/>
                  </a:srgbClr>
                </a:solidFill>
                <a:latin typeface="Arial" panose="020B0604020202020204" pitchFamily="34" charset="0"/>
                <a:cs typeface="Arial" panose="020B0604020202020204" pitchFamily="34" charset="0"/>
              </a:rPr>
              <a:t>4</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a:t>
            </a:r>
            <a:r>
              <a:rPr lang="ca-ES" sz="1600" b="1" dirty="0">
                <a:solidFill>
                  <a:srgbClr val="000000">
                    <a:lumMod val="75000"/>
                    <a:lumOff val="25000"/>
                  </a:srgbClr>
                </a:solidFill>
                <a:latin typeface="Arial" panose="020B0604020202020204" pitchFamily="34" charset="0"/>
                <a:cs typeface="Arial" panose="020B0604020202020204" pitchFamily="34" charset="0"/>
              </a:rPr>
              <a:t>Demarcació de Girona</a:t>
            </a:r>
          </a:p>
        </p:txBody>
      </p:sp>
      <p:sp>
        <p:nvSpPr>
          <p:cNvPr id="57" name="Rectángulo 56"/>
          <p:cNvSpPr/>
          <p:nvPr/>
        </p:nvSpPr>
        <p:spPr>
          <a:xfrm>
            <a:off x="3800872" y="5295190"/>
            <a:ext cx="1398466" cy="830997"/>
          </a:xfrm>
          <a:prstGeom prst="rect">
            <a:avLst/>
          </a:prstGeom>
        </p:spPr>
        <p:txBody>
          <a:bodyPr wrap="square">
            <a:spAutoFit/>
          </a:bodyPr>
          <a:lstStyle/>
          <a:p>
            <a:pPr algn="just"/>
            <a:r>
              <a:rPr lang="ca-ES" sz="1600" b="1" dirty="0">
                <a:solidFill>
                  <a:srgbClr val="000000">
                    <a:lumMod val="75000"/>
                    <a:lumOff val="25000"/>
                  </a:srgbClr>
                </a:solidFill>
                <a:latin typeface="Arial" panose="020B0604020202020204" pitchFamily="34" charset="0"/>
                <a:cs typeface="Arial" panose="020B0604020202020204" pitchFamily="34" charset="0"/>
              </a:rPr>
              <a:t>4</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a:t>
            </a:r>
            <a:r>
              <a:rPr lang="ca-ES" sz="1600" b="1" dirty="0">
                <a:solidFill>
                  <a:srgbClr val="000000">
                    <a:lumMod val="75000"/>
                    <a:lumOff val="25000"/>
                  </a:srgbClr>
                </a:solidFill>
                <a:latin typeface="Arial" panose="020B0604020202020204" pitchFamily="34" charset="0"/>
                <a:cs typeface="Arial" panose="020B0604020202020204" pitchFamily="34" charset="0"/>
              </a:rPr>
              <a:t>Demarcació de Lleida</a:t>
            </a:r>
          </a:p>
        </p:txBody>
      </p:sp>
      <p:sp>
        <p:nvSpPr>
          <p:cNvPr id="61" name="Rectángulo 60"/>
          <p:cNvSpPr/>
          <p:nvPr/>
        </p:nvSpPr>
        <p:spPr>
          <a:xfrm>
            <a:off x="8337376" y="5295190"/>
            <a:ext cx="1519234" cy="830997"/>
          </a:xfrm>
          <a:prstGeom prst="rect">
            <a:avLst/>
          </a:prstGeom>
        </p:spPr>
        <p:txBody>
          <a:bodyPr wrap="square">
            <a:spAutoFit/>
          </a:bodyPr>
          <a:lstStyle/>
          <a:p>
            <a:pPr algn="just"/>
            <a:r>
              <a:rPr lang="ca-ES" sz="1600" b="1" dirty="0">
                <a:solidFill>
                  <a:srgbClr val="000000">
                    <a:lumMod val="75000"/>
                    <a:lumOff val="25000"/>
                  </a:srgbClr>
                </a:solidFill>
                <a:latin typeface="Arial" panose="020B0604020202020204" pitchFamily="34" charset="0"/>
                <a:cs typeface="Arial" panose="020B0604020202020204" pitchFamily="34" charset="0"/>
              </a:rPr>
              <a:t>4</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a:t>
            </a:r>
            <a:r>
              <a:rPr lang="ca-ES" sz="1600" b="1" dirty="0">
                <a:solidFill>
                  <a:srgbClr val="000000">
                    <a:lumMod val="75000"/>
                    <a:lumOff val="25000"/>
                  </a:srgbClr>
                </a:solidFill>
                <a:latin typeface="Arial" panose="020B0604020202020204" pitchFamily="34" charset="0"/>
                <a:cs typeface="Arial" panose="020B0604020202020204" pitchFamily="34" charset="0"/>
              </a:rPr>
              <a:t>Demarcació de Tarragona</a:t>
            </a:r>
          </a:p>
        </p:txBody>
      </p:sp>
      <p:pic>
        <p:nvPicPr>
          <p:cNvPr id="62" name="Imagen 6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b="13250"/>
          <a:stretch/>
        </p:blipFill>
        <p:spPr>
          <a:xfrm>
            <a:off x="3055764" y="4111061"/>
            <a:ext cx="696358" cy="604087"/>
          </a:xfrm>
          <a:prstGeom prst="rect">
            <a:avLst/>
          </a:prstGeom>
        </p:spPr>
      </p:pic>
      <p:pic>
        <p:nvPicPr>
          <p:cNvPr id="63" name="Imagen 62"/>
          <p:cNvPicPr>
            <a:picLocks noChangeAspect="1"/>
          </p:cNvPicPr>
          <p:nvPr/>
        </p:nvPicPr>
        <p:blipFill rotWithShape="1">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b="20601"/>
          <a:stretch/>
        </p:blipFill>
        <p:spPr>
          <a:xfrm>
            <a:off x="2924039" y="2946071"/>
            <a:ext cx="959808" cy="762084"/>
          </a:xfrm>
          <a:prstGeom prst="rect">
            <a:avLst/>
          </a:prstGeom>
        </p:spPr>
      </p:pic>
      <p:pic>
        <p:nvPicPr>
          <p:cNvPr id="64" name="Imagen 63"/>
          <p:cNvPicPr>
            <a:picLocks noChangeAspect="1"/>
          </p:cNvPicPr>
          <p:nvPr/>
        </p:nvPicPr>
        <p:blipFill rotWithShape="1">
          <a:blip r:embed="rId16" cstate="print">
            <a:duotone>
              <a:schemeClr val="accent2">
                <a:shade val="45000"/>
                <a:satMod val="135000"/>
              </a:schemeClr>
              <a:prstClr val="white"/>
            </a:duotone>
            <a:extLst>
              <a:ext uri="{28A0092B-C50C-407E-A947-70E740481C1C}">
                <a14:useLocalDpi xmlns:a14="http://schemas.microsoft.com/office/drawing/2010/main" val="0"/>
              </a:ext>
            </a:extLst>
          </a:blip>
          <a:srcRect b="13250"/>
          <a:stretch/>
        </p:blipFill>
        <p:spPr>
          <a:xfrm>
            <a:off x="368210" y="2946965"/>
            <a:ext cx="876428" cy="760296"/>
          </a:xfrm>
          <a:prstGeom prst="rect">
            <a:avLst/>
          </a:prstGeom>
        </p:spPr>
      </p:pic>
      <p:sp>
        <p:nvSpPr>
          <p:cNvPr id="2" name="Rectángulo 1"/>
          <p:cNvSpPr/>
          <p:nvPr/>
        </p:nvSpPr>
        <p:spPr>
          <a:xfrm>
            <a:off x="8139473" y="6253864"/>
            <a:ext cx="1717137" cy="276999"/>
          </a:xfrm>
          <a:prstGeom prst="rect">
            <a:avLst/>
          </a:prstGeom>
        </p:spPr>
        <p:txBody>
          <a:bodyPr wrap="none">
            <a:spAutoFit/>
          </a:bodyPr>
          <a:lstStyle/>
          <a:p>
            <a:pPr algn="just" defTabSz="1141903"/>
            <a:r>
              <a:rPr lang="ca-ES" sz="1200" i="1" dirty="0">
                <a:solidFill>
                  <a:srgbClr val="000000"/>
                </a:solidFill>
                <a:latin typeface="Arial" panose="020B0604020202020204" pitchFamily="34" charset="0"/>
                <a:cs typeface="Arial" panose="020B0604020202020204" pitchFamily="34" charset="0"/>
              </a:rPr>
              <a:t>Nota: </a:t>
            </a:r>
            <a:r>
              <a:rPr lang="ca-ES" sz="1200" i="1" dirty="0" smtClean="0">
                <a:solidFill>
                  <a:srgbClr val="000000"/>
                </a:solidFill>
                <a:latin typeface="Arial" panose="020B0604020202020204" pitchFamily="34" charset="0"/>
                <a:cs typeface="Arial" panose="020B0604020202020204" pitchFamily="34" charset="0"/>
              </a:rPr>
              <a:t>N=26 respostes </a:t>
            </a:r>
            <a:endParaRPr lang="ca-ES" sz="12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752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9 CuadroTexto"/>
          <p:cNvSpPr txBox="1"/>
          <p:nvPr>
            <p:custDataLst>
              <p:tags r:id="rId1"/>
            </p:custDataLst>
          </p:nvPr>
        </p:nvSpPr>
        <p:spPr>
          <a:xfrm>
            <a:off x="4974498" y="1161960"/>
            <a:ext cx="3842932" cy="307777"/>
          </a:xfrm>
          <a:prstGeom prst="rect">
            <a:avLst/>
          </a:prstGeom>
          <a:noFill/>
        </p:spPr>
        <p:txBody>
          <a:bodyPr wrap="square">
            <a:spAutoFit/>
          </a:bodyPr>
          <a:lstStyle/>
          <a:p>
            <a:pPr algn="l" defTabSz="914400" rtl="0" fontAlgn="base">
              <a:spcBef>
                <a:spcPct val="0"/>
              </a:spcBef>
              <a:spcAft>
                <a:spcPct val="0"/>
              </a:spcAft>
              <a:defRPr/>
            </a:pPr>
            <a:r>
              <a:rPr lang="ca-ES" sz="1400" b="1" dirty="0" smtClean="0">
                <a:solidFill>
                  <a:srgbClr val="FFFFFF">
                    <a:lumMod val="50000"/>
                  </a:srgbClr>
                </a:solidFill>
                <a:latin typeface="Arial"/>
              </a:rPr>
              <a:t>1</a:t>
            </a:r>
            <a:r>
              <a:rPr lang="ca-ES" sz="1400" b="1" kern="1200" dirty="0" smtClean="0">
                <a:solidFill>
                  <a:srgbClr val="FFFFFF">
                    <a:lumMod val="50000"/>
                  </a:srgbClr>
                </a:solidFill>
                <a:latin typeface="Arial"/>
              </a:rPr>
              <a:t>. Resum executiu</a:t>
            </a:r>
            <a:endParaRPr lang="ca-ES" sz="1400" b="1" dirty="0">
              <a:solidFill>
                <a:srgbClr val="FFFFFF">
                  <a:lumMod val="50000"/>
                </a:srgbClr>
              </a:solidFill>
              <a:latin typeface="Arial"/>
            </a:endParaRPr>
          </a:p>
        </p:txBody>
      </p:sp>
      <p:sp>
        <p:nvSpPr>
          <p:cNvPr id="10" name="69 CuadroTexto"/>
          <p:cNvSpPr txBox="1"/>
          <p:nvPr>
            <p:custDataLst>
              <p:tags r:id="rId2"/>
            </p:custDataLst>
          </p:nvPr>
        </p:nvSpPr>
        <p:spPr>
          <a:xfrm>
            <a:off x="4974498" y="1693975"/>
            <a:ext cx="3842932" cy="307777"/>
          </a:xfrm>
          <a:prstGeom prst="rect">
            <a:avLst/>
          </a:prstGeom>
          <a:noFill/>
        </p:spPr>
        <p:txBody>
          <a:bodyPr wrap="square">
            <a:spAutoFit/>
          </a:bodyPr>
          <a:lstStyle/>
          <a:p>
            <a:pPr defTabSz="914400" fontAlgn="base">
              <a:spcBef>
                <a:spcPct val="0"/>
              </a:spcBef>
              <a:spcAft>
                <a:spcPct val="0"/>
              </a:spcAft>
              <a:defRPr/>
            </a:pPr>
            <a:r>
              <a:rPr lang="ca-ES" sz="1400" b="1" dirty="0" smtClean="0">
                <a:solidFill>
                  <a:srgbClr val="FFFFFF">
                    <a:lumMod val="50000"/>
                  </a:srgbClr>
                </a:solidFill>
                <a:latin typeface="Arial" panose="020B0604020202020204" pitchFamily="34" charset="0"/>
                <a:cs typeface="Arial" panose="020B0604020202020204" pitchFamily="34" charset="0"/>
              </a:rPr>
              <a:t>2. Context</a:t>
            </a:r>
            <a:endParaRPr lang="ca-ES" sz="1400" b="1" dirty="0">
              <a:solidFill>
                <a:srgbClr val="FFFFFF">
                  <a:lumMod val="50000"/>
                </a:srgbClr>
              </a:solidFill>
              <a:latin typeface="Arial" panose="020B0604020202020204" pitchFamily="34" charset="0"/>
              <a:cs typeface="Arial" panose="020B0604020202020204" pitchFamily="34" charset="0"/>
            </a:endParaRPr>
          </a:p>
        </p:txBody>
      </p:sp>
      <p:sp>
        <p:nvSpPr>
          <p:cNvPr id="14" name="69 CuadroTexto"/>
          <p:cNvSpPr txBox="1"/>
          <p:nvPr>
            <p:custDataLst>
              <p:tags r:id="rId3"/>
            </p:custDataLst>
          </p:nvPr>
        </p:nvSpPr>
        <p:spPr>
          <a:xfrm>
            <a:off x="4974497" y="2251390"/>
            <a:ext cx="3942353" cy="307777"/>
          </a:xfrm>
          <a:prstGeom prst="rect">
            <a:avLst/>
          </a:prstGeom>
          <a:noFill/>
        </p:spPr>
        <p:txBody>
          <a:bodyPr wrap="square">
            <a:spAutoFit/>
          </a:bodyPr>
          <a:lstStyle/>
          <a:p>
            <a:pPr lvl="0"/>
            <a:r>
              <a:rPr lang="ca-ES" sz="1400" b="1" dirty="0" smtClean="0">
                <a:solidFill>
                  <a:srgbClr val="FFFFFF">
                    <a:lumMod val="50000"/>
                  </a:srgbClr>
                </a:solidFill>
                <a:latin typeface="Arial"/>
              </a:rPr>
              <a:t>3.</a:t>
            </a:r>
            <a:r>
              <a:rPr lang="ca-ES" sz="1400" b="1" kern="1200" dirty="0" smtClean="0">
                <a:solidFill>
                  <a:srgbClr val="FFFFFF">
                    <a:lumMod val="50000"/>
                  </a:srgbClr>
                </a:solidFill>
                <a:latin typeface="Arial"/>
              </a:rPr>
              <a:t> </a:t>
            </a:r>
            <a:r>
              <a:rPr lang="ca-ES" sz="1400" b="1" dirty="0" smtClean="0"/>
              <a:t>Objectius</a:t>
            </a:r>
          </a:p>
        </p:txBody>
      </p:sp>
      <p:sp>
        <p:nvSpPr>
          <p:cNvPr id="15" name="69 CuadroTexto"/>
          <p:cNvSpPr txBox="1"/>
          <p:nvPr>
            <p:custDataLst>
              <p:tags r:id="rId4"/>
            </p:custDataLst>
          </p:nvPr>
        </p:nvSpPr>
        <p:spPr>
          <a:xfrm>
            <a:off x="4974498" y="3340820"/>
            <a:ext cx="3842932" cy="1015663"/>
          </a:xfrm>
          <a:prstGeom prst="rect">
            <a:avLst/>
          </a:prstGeom>
          <a:noFill/>
        </p:spPr>
        <p:txBody>
          <a:bodyPr wrap="square">
            <a:spAutoFit/>
          </a:bodyPr>
          <a:lstStyle/>
          <a:p>
            <a:pPr defTabSz="914400" fontAlgn="base">
              <a:spcBef>
                <a:spcPct val="0"/>
              </a:spcBef>
              <a:spcAft>
                <a:spcPct val="0"/>
              </a:spcAft>
              <a:defRPr/>
            </a:pPr>
            <a:r>
              <a:rPr lang="ca-ES" sz="1400" b="1" dirty="0" smtClean="0">
                <a:solidFill>
                  <a:srgbClr val="FFFFFF">
                    <a:lumMod val="50000"/>
                  </a:srgbClr>
                </a:solidFill>
                <a:latin typeface="Arial" panose="020B0604020202020204" pitchFamily="34" charset="0"/>
                <a:cs typeface="Arial" panose="020B0604020202020204" pitchFamily="34" charset="0"/>
              </a:rPr>
              <a:t>5. Resultats</a:t>
            </a:r>
          </a:p>
          <a:p>
            <a:pPr marL="449263" lvl="1" indent="-274638" defTabSz="914400" fontAlgn="base">
              <a:spcAft>
                <a:spcPts val="600"/>
              </a:spcAft>
              <a:defRPr/>
            </a:pPr>
            <a:endParaRPr lang="ca-ES" sz="1200" b="1" dirty="0" smtClean="0"/>
          </a:p>
          <a:p>
            <a:pPr marL="449263" lvl="1" indent="-274638" defTabSz="914400" fontAlgn="base">
              <a:spcAft>
                <a:spcPts val="600"/>
              </a:spcAft>
              <a:defRPr/>
            </a:pPr>
            <a:r>
              <a:rPr lang="ca-ES" sz="1200" b="1" dirty="0" smtClean="0"/>
              <a:t>5.1 Resultats de l’enquesta</a:t>
            </a:r>
          </a:p>
          <a:p>
            <a:pPr marL="449263" lvl="1" indent="-274638" defTabSz="914400" fontAlgn="base">
              <a:spcAft>
                <a:spcPts val="600"/>
              </a:spcAft>
              <a:defRPr/>
            </a:pPr>
            <a:r>
              <a:rPr lang="ca-ES" sz="1200" b="1" dirty="0" smtClean="0"/>
              <a:t>5.2 Resultats del grup focal</a:t>
            </a:r>
          </a:p>
        </p:txBody>
      </p:sp>
      <p:sp>
        <p:nvSpPr>
          <p:cNvPr id="16" name="69 CuadroTexto"/>
          <p:cNvSpPr txBox="1"/>
          <p:nvPr>
            <p:custDataLst>
              <p:tags r:id="rId5"/>
            </p:custDataLst>
          </p:nvPr>
        </p:nvSpPr>
        <p:spPr>
          <a:xfrm>
            <a:off x="4974497" y="2796105"/>
            <a:ext cx="3942353" cy="307777"/>
          </a:xfrm>
          <a:prstGeom prst="rect">
            <a:avLst/>
          </a:prstGeom>
          <a:noFill/>
        </p:spPr>
        <p:txBody>
          <a:bodyPr wrap="square">
            <a:spAutoFit/>
          </a:bodyPr>
          <a:lstStyle/>
          <a:p>
            <a:pPr lvl="0"/>
            <a:r>
              <a:rPr lang="ca-ES" sz="1400" b="1" dirty="0">
                <a:solidFill>
                  <a:srgbClr val="FFFFFF">
                    <a:lumMod val="50000"/>
                  </a:srgbClr>
                </a:solidFill>
                <a:latin typeface="Arial"/>
              </a:rPr>
              <a:t>4</a:t>
            </a:r>
            <a:r>
              <a:rPr lang="ca-ES" sz="1400" b="1" dirty="0" smtClean="0">
                <a:solidFill>
                  <a:srgbClr val="FFFFFF">
                    <a:lumMod val="50000"/>
                  </a:srgbClr>
                </a:solidFill>
                <a:latin typeface="Arial"/>
              </a:rPr>
              <a:t>.</a:t>
            </a:r>
            <a:r>
              <a:rPr lang="ca-ES" sz="1400" b="1" kern="1200" dirty="0" smtClean="0">
                <a:solidFill>
                  <a:srgbClr val="FFFFFF">
                    <a:lumMod val="50000"/>
                  </a:srgbClr>
                </a:solidFill>
                <a:latin typeface="Arial"/>
              </a:rPr>
              <a:t> </a:t>
            </a:r>
            <a:r>
              <a:rPr lang="ca-ES" sz="1400" b="1" dirty="0" smtClean="0"/>
              <a:t>Metodologia</a:t>
            </a:r>
          </a:p>
        </p:txBody>
      </p:sp>
      <p:sp>
        <p:nvSpPr>
          <p:cNvPr id="9" name="69 CuadroTexto"/>
          <p:cNvSpPr txBox="1"/>
          <p:nvPr>
            <p:custDataLst>
              <p:tags r:id="rId6"/>
            </p:custDataLst>
          </p:nvPr>
        </p:nvSpPr>
        <p:spPr>
          <a:xfrm>
            <a:off x="4974498" y="4593420"/>
            <a:ext cx="3842932" cy="1231106"/>
          </a:xfrm>
          <a:prstGeom prst="rect">
            <a:avLst/>
          </a:prstGeom>
          <a:noFill/>
        </p:spPr>
        <p:txBody>
          <a:bodyPr wrap="square">
            <a:spAutoFit/>
          </a:bodyPr>
          <a:lstStyle/>
          <a:p>
            <a:pPr defTabSz="914400" fontAlgn="base">
              <a:spcBef>
                <a:spcPct val="0"/>
              </a:spcBef>
              <a:spcAft>
                <a:spcPct val="0"/>
              </a:spcAft>
              <a:defRPr/>
            </a:pPr>
            <a:r>
              <a:rPr lang="ca-ES" sz="1400" b="1" dirty="0" smtClean="0">
                <a:solidFill>
                  <a:srgbClr val="FFFFFF">
                    <a:lumMod val="50000"/>
                  </a:srgbClr>
                </a:solidFill>
                <a:latin typeface="Arial" panose="020B0604020202020204" pitchFamily="34" charset="0"/>
                <a:cs typeface="Arial" panose="020B0604020202020204" pitchFamily="34" charset="0"/>
              </a:rPr>
              <a:t>6. Annexos</a:t>
            </a:r>
          </a:p>
          <a:p>
            <a:pPr defTabSz="914400" fontAlgn="base">
              <a:spcBef>
                <a:spcPct val="0"/>
              </a:spcBef>
              <a:spcAft>
                <a:spcPct val="0"/>
              </a:spcAft>
              <a:defRPr/>
            </a:pPr>
            <a:endParaRPr lang="ca-ES" sz="1400" b="1" dirty="0" smtClean="0">
              <a:solidFill>
                <a:srgbClr val="FFFFFF">
                  <a:lumMod val="50000"/>
                </a:srgbClr>
              </a:solidFill>
              <a:latin typeface="Arial" panose="020B0604020202020204" pitchFamily="34" charset="0"/>
              <a:cs typeface="Arial" panose="020B0604020202020204" pitchFamily="34" charset="0"/>
            </a:endParaRPr>
          </a:p>
          <a:p>
            <a:pPr marL="449263" lvl="1" indent="-274638" defTabSz="914400" fontAlgn="base">
              <a:spcAft>
                <a:spcPts val="600"/>
              </a:spcAft>
              <a:defRPr/>
            </a:pPr>
            <a:r>
              <a:rPr lang="ca-ES" sz="1200" b="1" dirty="0" smtClean="0"/>
              <a:t>6.1 Guió de l’enquesta telemàtica</a:t>
            </a:r>
          </a:p>
          <a:p>
            <a:pPr marL="449263" lvl="1" indent="-274638" defTabSz="914400" fontAlgn="base">
              <a:spcAft>
                <a:spcPts val="600"/>
              </a:spcAft>
              <a:defRPr/>
            </a:pPr>
            <a:r>
              <a:rPr lang="ca-ES" sz="1200" b="1" dirty="0" smtClean="0"/>
              <a:t>6.2 Agenda del grup focal</a:t>
            </a:r>
          </a:p>
          <a:p>
            <a:pPr marL="449263" lvl="1" indent="-274638" defTabSz="914400" fontAlgn="base">
              <a:spcAft>
                <a:spcPts val="600"/>
              </a:spcAft>
              <a:defRPr/>
            </a:pPr>
            <a:r>
              <a:rPr lang="ca-ES" sz="1200" b="1" dirty="0" smtClean="0"/>
              <a:t>6.3. Dinàmiques del grup focal </a:t>
            </a:r>
            <a:endParaRPr lang="ca-ES" sz="1200" b="1" dirty="0"/>
          </a:p>
        </p:txBody>
      </p:sp>
      <p:sp>
        <p:nvSpPr>
          <p:cNvPr id="11" name="Rectángulo 10"/>
          <p:cNvSpPr/>
          <p:nvPr/>
        </p:nvSpPr>
        <p:spPr>
          <a:xfrm>
            <a:off x="0" y="2"/>
            <a:ext cx="4495800"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sp>
        <p:nvSpPr>
          <p:cNvPr id="17" name="82 CuadroTexto"/>
          <p:cNvSpPr txBox="1"/>
          <p:nvPr/>
        </p:nvSpPr>
        <p:spPr>
          <a:xfrm>
            <a:off x="-38417" y="2767281"/>
            <a:ext cx="7470950" cy="1323439"/>
          </a:xfrm>
          <a:prstGeom prst="rect">
            <a:avLst/>
          </a:prstGeom>
          <a:noFill/>
        </p:spPr>
        <p:txBody>
          <a:bodyPr wrap="square" rtlCol="0">
            <a:spAutoFit/>
          </a:bodyPr>
          <a:lstStyle/>
          <a:p>
            <a:r>
              <a:rPr lang="ca-ES" sz="8000" b="1" dirty="0" smtClean="0">
                <a:solidFill>
                  <a:schemeClr val="bg1"/>
                </a:solidFill>
              </a:rPr>
              <a:t>Índex</a:t>
            </a:r>
            <a:endParaRPr lang="ca-ES" sz="8000" dirty="0">
              <a:solidFill>
                <a:schemeClr val="bg1"/>
              </a:solidFill>
            </a:endParaRPr>
          </a:p>
        </p:txBody>
      </p:sp>
    </p:spTree>
    <p:extLst>
      <p:ext uri="{BB962C8B-B14F-4D97-AF65-F5344CB8AC3E}">
        <p14:creationId xmlns:p14="http://schemas.microsoft.com/office/powerpoint/2010/main" val="1611643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Objeto"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1734"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ca-ES" sz="1200" b="1" dirty="0">
              <a:latin typeface="Arial" panose="020B0604020202020204" pitchFamily="34" charset="0"/>
              <a:sym typeface="Arial" panose="020B0604020202020204" pitchFamily="34" charset="0"/>
            </a:endParaRPr>
          </a:p>
        </p:txBody>
      </p:sp>
      <p:sp>
        <p:nvSpPr>
          <p:cNvPr id="36"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r>
              <a:rPr lang="ca-ES" dirty="0">
                <a:solidFill>
                  <a:schemeClr val="bg1">
                    <a:lumMod val="50000"/>
                  </a:schemeClr>
                </a:solidFill>
              </a:rPr>
              <a:t>Perfil de </a:t>
            </a:r>
            <a:r>
              <a:rPr lang="ca-ES" dirty="0" smtClean="0">
                <a:solidFill>
                  <a:schemeClr val="bg1">
                    <a:lumMod val="50000"/>
                  </a:schemeClr>
                </a:solidFill>
              </a:rPr>
              <a:t>l’enquestat</a:t>
            </a:r>
            <a:endParaRPr lang="ca-ES" dirty="0">
              <a:solidFill>
                <a:schemeClr val="bg1">
                  <a:lumMod val="50000"/>
                </a:schemeClr>
              </a:solidFill>
            </a:endParaRPr>
          </a:p>
        </p:txBody>
      </p:sp>
      <p:pic>
        <p:nvPicPr>
          <p:cNvPr id="31" name="Imagen 30"/>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697416" y="752539"/>
            <a:ext cx="1034413" cy="856205"/>
          </a:xfrm>
          <a:prstGeom prst="rect">
            <a:avLst/>
          </a:prstGeom>
        </p:spPr>
      </p:pic>
      <p:sp>
        <p:nvSpPr>
          <p:cNvPr id="32" name="Subtítulo 2"/>
          <p:cNvSpPr txBox="1">
            <a:spLocks/>
          </p:cNvSpPr>
          <p:nvPr/>
        </p:nvSpPr>
        <p:spPr>
          <a:xfrm>
            <a:off x="632520" y="1196751"/>
            <a:ext cx="8359080" cy="706565"/>
          </a:xfrm>
          <a:prstGeom prst="rect">
            <a:avLst/>
          </a:prstGeom>
        </p:spPr>
        <p:txBody>
          <a:bodyPr vert="horz" lIns="91440" tIns="45720" rIns="91440" bIns="45720" rtlCol="0">
            <a:norm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400" dirty="0">
              <a:solidFill>
                <a:srgbClr val="000000"/>
              </a:solidFill>
            </a:endParaRPr>
          </a:p>
          <a:p>
            <a:pPr algn="just" defTabSz="1141903"/>
            <a:r>
              <a:rPr lang="ca-ES" sz="1600" b="1" dirty="0" smtClean="0">
                <a:solidFill>
                  <a:srgbClr val="000000">
                    <a:lumMod val="75000"/>
                    <a:lumOff val="25000"/>
                  </a:srgbClr>
                </a:solidFill>
                <a:latin typeface="Arial" panose="020B0604020202020204" pitchFamily="34" charset="0"/>
                <a:cs typeface="Arial" panose="020B0604020202020204" pitchFamily="34" charset="0"/>
              </a:rPr>
              <a:t>Perfil dels/les participants (</a:t>
            </a:r>
            <a:r>
              <a:rPr lang="ca-ES" sz="1600" b="1" dirty="0" err="1" smtClean="0">
                <a:solidFill>
                  <a:srgbClr val="000000">
                    <a:lumMod val="75000"/>
                    <a:lumOff val="25000"/>
                  </a:srgbClr>
                </a:solidFill>
                <a:latin typeface="Arial" panose="020B0604020202020204" pitchFamily="34" charset="0"/>
                <a:cs typeface="Arial" panose="020B0604020202020204" pitchFamily="34" charset="0"/>
              </a:rPr>
              <a:t>cont</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a:t>
            </a:r>
          </a:p>
          <a:p>
            <a:pPr algn="just" defTabSz="1141903"/>
            <a:endParaRPr lang="ca-ES" sz="1600" dirty="0" smtClean="0">
              <a:solidFill>
                <a:srgbClr val="000000">
                  <a:lumMod val="75000"/>
                  <a:lumOff val="25000"/>
                </a:srgbClr>
              </a:solidFill>
              <a:latin typeface="Arial" panose="020B0604020202020204" pitchFamily="34" charset="0"/>
              <a:cs typeface="Arial" panose="020B0604020202020204" pitchFamily="34" charset="0"/>
            </a:endParaRPr>
          </a:p>
          <a:p>
            <a:pPr algn="just" defTabSz="1141903">
              <a:lnSpc>
                <a:spcPct val="150000"/>
              </a:lnSpc>
              <a:spcBef>
                <a:spcPts val="1200"/>
              </a:spcBef>
            </a:pPr>
            <a:endParaRPr lang="es-ES" sz="1600" dirty="0" smtClean="0">
              <a:solidFill>
                <a:srgbClr val="000000">
                  <a:lumMod val="75000"/>
                  <a:lumOff val="25000"/>
                </a:srgbClr>
              </a:solidFill>
              <a:latin typeface="Arial" panose="020B0604020202020204" pitchFamily="34" charset="0"/>
              <a:cs typeface="Arial" panose="020B0604020202020204" pitchFamily="34" charset="0"/>
            </a:endParaRPr>
          </a:p>
          <a:p>
            <a:pPr marL="285750" indent="-285750" algn="just" defTabSz="1141903">
              <a:lnSpc>
                <a:spcPct val="150000"/>
              </a:lnSpc>
              <a:spcBef>
                <a:spcPts val="1200"/>
              </a:spcBef>
              <a:buFont typeface="Arial" panose="020B0604020202020204" pitchFamily="34" charset="0"/>
              <a:buChar char="•"/>
            </a:pPr>
            <a:endParaRPr lang="es-ES" sz="1600" dirty="0" smtClean="0">
              <a:solidFill>
                <a:srgbClr val="000000">
                  <a:lumMod val="75000"/>
                  <a:lumOff val="25000"/>
                </a:srgbClr>
              </a:solidFill>
              <a:latin typeface="Arial" panose="020B0604020202020204" pitchFamily="34" charset="0"/>
              <a:cs typeface="Arial" panose="020B0604020202020204" pitchFamily="34" charset="0"/>
            </a:endParaRPr>
          </a:p>
        </p:txBody>
      </p:sp>
      <p:sp>
        <p:nvSpPr>
          <p:cNvPr id="33" name="Oval 58"/>
          <p:cNvSpPr>
            <a:spLocks noChangeAspect="1"/>
          </p:cNvSpPr>
          <p:nvPr/>
        </p:nvSpPr>
        <p:spPr bwMode="gray">
          <a:xfrm>
            <a:off x="344520" y="1491323"/>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9" name="Rectángulo 8"/>
          <p:cNvSpPr/>
          <p:nvPr/>
        </p:nvSpPr>
        <p:spPr>
          <a:xfrm>
            <a:off x="8214751" y="6425492"/>
            <a:ext cx="965329" cy="276999"/>
          </a:xfrm>
          <a:prstGeom prst="rect">
            <a:avLst/>
          </a:prstGeom>
        </p:spPr>
        <p:txBody>
          <a:bodyPr wrap="none">
            <a:spAutoFit/>
          </a:bodyPr>
          <a:lstStyle/>
          <a:p>
            <a:pPr algn="just" defTabSz="1141903"/>
            <a:r>
              <a:rPr lang="ca-ES" sz="1200" i="1" dirty="0">
                <a:solidFill>
                  <a:srgbClr val="000000"/>
                </a:solidFill>
                <a:latin typeface="Arial" panose="020B0604020202020204" pitchFamily="34" charset="0"/>
                <a:cs typeface="Arial" panose="020B0604020202020204" pitchFamily="34" charset="0"/>
              </a:rPr>
              <a:t>Nota: </a:t>
            </a:r>
            <a:r>
              <a:rPr lang="ca-ES" sz="1200" i="1" dirty="0" smtClean="0">
                <a:solidFill>
                  <a:srgbClr val="000000"/>
                </a:solidFill>
                <a:latin typeface="Arial" panose="020B0604020202020204" pitchFamily="34" charset="0"/>
                <a:cs typeface="Arial" panose="020B0604020202020204" pitchFamily="34" charset="0"/>
              </a:rPr>
              <a:t>N=26</a:t>
            </a:r>
            <a:endParaRPr lang="ca-ES" sz="1200" i="1" dirty="0">
              <a:solidFill>
                <a:srgbClr val="0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b="14244"/>
          <a:stretch/>
        </p:blipFill>
        <p:spPr>
          <a:xfrm>
            <a:off x="738411" y="3215215"/>
            <a:ext cx="623086" cy="534336"/>
          </a:xfrm>
          <a:prstGeom prst="rect">
            <a:avLst/>
          </a:prstGeom>
        </p:spPr>
      </p:pic>
      <p:pic>
        <p:nvPicPr>
          <p:cNvPr id="3" name="Imagen 2"/>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9074" t="12407" r="5926" b="25741"/>
          <a:stretch/>
        </p:blipFill>
        <p:spPr>
          <a:xfrm>
            <a:off x="668720" y="2119803"/>
            <a:ext cx="762469" cy="554825"/>
          </a:xfrm>
          <a:prstGeom prst="rect">
            <a:avLst/>
          </a:prstGeom>
        </p:spPr>
      </p:pic>
      <p:sp>
        <p:nvSpPr>
          <p:cNvPr id="12" name="Subtítulo 2"/>
          <p:cNvSpPr txBox="1">
            <a:spLocks/>
          </p:cNvSpPr>
          <p:nvPr/>
        </p:nvSpPr>
        <p:spPr>
          <a:xfrm>
            <a:off x="1558841" y="1664698"/>
            <a:ext cx="6846449" cy="5037793"/>
          </a:xfrm>
          <a:prstGeom prst="rect">
            <a:avLst/>
          </a:prstGeom>
        </p:spPr>
        <p:txBody>
          <a:bodyPr vert="horz" lIns="91440" tIns="45720" rIns="91440" bIns="45720" rtlCol="0">
            <a:norm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400" dirty="0">
              <a:solidFill>
                <a:srgbClr val="000000"/>
              </a:solidFill>
            </a:endParaRPr>
          </a:p>
          <a:p>
            <a:pPr algn="just" defTabSz="1141903">
              <a:lnSpc>
                <a:spcPct val="150000"/>
              </a:lnSpc>
              <a:spcBef>
                <a:spcPts val="1200"/>
              </a:spcBef>
            </a:pPr>
            <a:r>
              <a:rPr lang="ca-ES" sz="1600" dirty="0" smtClean="0">
                <a:solidFill>
                  <a:srgbClr val="000000">
                    <a:lumMod val="75000"/>
                    <a:lumOff val="25000"/>
                  </a:srgbClr>
                </a:solidFill>
                <a:latin typeface="Arial" panose="020B0604020202020204" pitchFamily="34" charset="0"/>
                <a:cs typeface="Arial" panose="020B0604020202020204" pitchFamily="34" charset="0"/>
              </a:rPr>
              <a:t>El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50%</a:t>
            </a:r>
            <a:r>
              <a:rPr lang="ca-ES" sz="1600" dirty="0" smtClean="0">
                <a:solidFill>
                  <a:srgbClr val="000000">
                    <a:lumMod val="75000"/>
                    <a:lumOff val="25000"/>
                  </a:srgbClr>
                </a:solidFill>
                <a:latin typeface="Arial" panose="020B0604020202020204" pitchFamily="34" charset="0"/>
                <a:cs typeface="Arial" panose="020B0604020202020204" pitchFamily="34" charset="0"/>
              </a:rPr>
              <a:t> dels participants indiquen disposar d’estudis de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post grau o màster</a:t>
            </a:r>
            <a:r>
              <a:rPr lang="ca-ES" sz="1600" dirty="0" smtClean="0">
                <a:solidFill>
                  <a:srgbClr val="000000">
                    <a:lumMod val="75000"/>
                    <a:lumOff val="25000"/>
                  </a:srgbClr>
                </a:solidFill>
                <a:latin typeface="Arial" panose="020B0604020202020204" pitchFamily="34" charset="0"/>
                <a:cs typeface="Arial" panose="020B0604020202020204" pitchFamily="34" charset="0"/>
              </a:rPr>
              <a:t>, un 46% llicenciatura o grau, i un 4% d’un doctorat.</a:t>
            </a:r>
          </a:p>
          <a:p>
            <a:pPr algn="just" defTabSz="1141903">
              <a:lnSpc>
                <a:spcPct val="150000"/>
              </a:lnSpc>
              <a:spcBef>
                <a:spcPts val="1200"/>
              </a:spcBef>
            </a:pPr>
            <a:endParaRPr lang="ca-ES" sz="500" dirty="0" smtClean="0">
              <a:solidFill>
                <a:srgbClr val="000000">
                  <a:lumMod val="75000"/>
                  <a:lumOff val="25000"/>
                </a:srgbClr>
              </a:solidFill>
              <a:latin typeface="Arial" panose="020B0604020202020204" pitchFamily="34" charset="0"/>
              <a:cs typeface="Arial" panose="020B0604020202020204" pitchFamily="34" charset="0"/>
            </a:endParaRPr>
          </a:p>
          <a:p>
            <a:pPr algn="just" defTabSz="1141903">
              <a:lnSpc>
                <a:spcPct val="150000"/>
              </a:lnSpc>
              <a:spcBef>
                <a:spcPts val="1200"/>
              </a:spcBef>
            </a:pPr>
            <a:r>
              <a:rPr lang="ca-ES" sz="1600" dirty="0" smtClean="0">
                <a:solidFill>
                  <a:srgbClr val="000000">
                    <a:lumMod val="75000"/>
                    <a:lumOff val="25000"/>
                  </a:srgbClr>
                </a:solidFill>
                <a:latin typeface="Arial" panose="020B0604020202020204" pitchFamily="34" charset="0"/>
                <a:cs typeface="Arial" panose="020B0604020202020204" pitchFamily="34" charset="0"/>
              </a:rPr>
              <a:t>Un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73%</a:t>
            </a:r>
            <a:r>
              <a:rPr lang="ca-ES" sz="1600" dirty="0" smtClean="0">
                <a:solidFill>
                  <a:srgbClr val="000000">
                    <a:lumMod val="75000"/>
                    <a:lumOff val="25000"/>
                  </a:srgbClr>
                </a:solidFill>
                <a:latin typeface="Arial" panose="020B0604020202020204" pitchFamily="34" charset="0"/>
                <a:cs typeface="Arial" panose="020B0604020202020204" pitchFamily="34" charset="0"/>
              </a:rPr>
              <a:t> dels participants declaren tenir alguna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malaltia crònica coneguda.</a:t>
            </a:r>
          </a:p>
          <a:p>
            <a:pPr algn="just" defTabSz="1141903">
              <a:lnSpc>
                <a:spcPct val="150000"/>
              </a:lnSpc>
              <a:spcBef>
                <a:spcPts val="1200"/>
              </a:spcBef>
            </a:pPr>
            <a:endParaRPr lang="ca-ES" sz="500" b="1" dirty="0" smtClean="0">
              <a:solidFill>
                <a:srgbClr val="000000">
                  <a:lumMod val="75000"/>
                  <a:lumOff val="25000"/>
                </a:srgbClr>
              </a:solidFill>
              <a:latin typeface="Arial" panose="020B0604020202020204" pitchFamily="34" charset="0"/>
              <a:cs typeface="Arial" panose="020B0604020202020204" pitchFamily="34" charset="0"/>
            </a:endParaRPr>
          </a:p>
          <a:p>
            <a:pPr algn="just" defTabSz="1141903">
              <a:lnSpc>
                <a:spcPct val="150000"/>
              </a:lnSpc>
              <a:spcBef>
                <a:spcPts val="1200"/>
              </a:spcBef>
            </a:pPr>
            <a:r>
              <a:rPr lang="ca-ES" sz="1600" b="1" dirty="0" smtClean="0">
                <a:solidFill>
                  <a:srgbClr val="000000">
                    <a:lumMod val="75000"/>
                    <a:lumOff val="25000"/>
                  </a:srgbClr>
                </a:solidFill>
                <a:latin typeface="Arial" panose="020B0604020202020204" pitchFamily="34" charset="0"/>
                <a:cs typeface="Arial" panose="020B0604020202020204" pitchFamily="34" charset="0"/>
              </a:rPr>
              <a:t>Tots</a:t>
            </a:r>
            <a:r>
              <a:rPr lang="ca-ES" sz="1600" dirty="0" smtClean="0">
                <a:solidFill>
                  <a:srgbClr val="000000">
                    <a:lumMod val="75000"/>
                    <a:lumOff val="25000"/>
                  </a:srgbClr>
                </a:solidFill>
                <a:latin typeface="Arial" panose="020B0604020202020204" pitchFamily="34" charset="0"/>
                <a:cs typeface="Arial" panose="020B0604020202020204" pitchFamily="34" charset="0"/>
              </a:rPr>
              <a:t> els/les participants indiquen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no dependre d’altres persones </a:t>
            </a:r>
            <a:r>
              <a:rPr lang="ca-ES" sz="1600" dirty="0" smtClean="0">
                <a:solidFill>
                  <a:srgbClr val="000000">
                    <a:lumMod val="75000"/>
                    <a:lumOff val="25000"/>
                  </a:srgbClr>
                </a:solidFill>
                <a:latin typeface="Arial" panose="020B0604020202020204" pitchFamily="34" charset="0"/>
                <a:cs typeface="Arial" panose="020B0604020202020204" pitchFamily="34" charset="0"/>
              </a:rPr>
              <a:t>per a la realització de les activitats de la vida diària.</a:t>
            </a:r>
          </a:p>
          <a:p>
            <a:pPr algn="just" defTabSz="1141903">
              <a:lnSpc>
                <a:spcPct val="150000"/>
              </a:lnSpc>
              <a:spcBef>
                <a:spcPts val="1200"/>
              </a:spcBef>
            </a:pPr>
            <a:endParaRPr lang="ca-ES" sz="500" dirty="0" smtClean="0">
              <a:solidFill>
                <a:srgbClr val="000000"/>
              </a:solidFill>
            </a:endParaRPr>
          </a:p>
          <a:p>
            <a:pPr algn="just" defTabSz="1141903">
              <a:lnSpc>
                <a:spcPct val="150000"/>
              </a:lnSpc>
              <a:spcBef>
                <a:spcPts val="1200"/>
              </a:spcBef>
            </a:pPr>
            <a:r>
              <a:rPr lang="ca-ES" sz="1600" dirty="0" smtClean="0">
                <a:solidFill>
                  <a:srgbClr val="000000"/>
                </a:solidFill>
              </a:rPr>
              <a:t>El </a:t>
            </a:r>
            <a:r>
              <a:rPr lang="ca-ES" sz="1600" b="1" dirty="0" smtClean="0">
                <a:solidFill>
                  <a:srgbClr val="000000"/>
                </a:solidFill>
              </a:rPr>
              <a:t>61%</a:t>
            </a:r>
            <a:r>
              <a:rPr lang="ca-ES" sz="1600" dirty="0" smtClean="0">
                <a:solidFill>
                  <a:srgbClr val="000000"/>
                </a:solidFill>
              </a:rPr>
              <a:t> dels/de les participants són usuaris/es de La Meva Salut (LMS). </a:t>
            </a:r>
            <a:endParaRPr lang="ca-ES" sz="1600" dirty="0" smtClean="0">
              <a:solidFill>
                <a:srgbClr val="000000">
                  <a:lumMod val="75000"/>
                  <a:lumOff val="25000"/>
                </a:srgbClr>
              </a:solidFill>
              <a:latin typeface="Arial" panose="020B0604020202020204" pitchFamily="34" charset="0"/>
              <a:cs typeface="Arial" panose="020B0604020202020204" pitchFamily="34" charset="0"/>
            </a:endParaRPr>
          </a:p>
          <a:p>
            <a:pPr algn="just" defTabSz="1141903">
              <a:lnSpc>
                <a:spcPct val="150000"/>
              </a:lnSpc>
              <a:spcBef>
                <a:spcPts val="1200"/>
              </a:spcBef>
            </a:pPr>
            <a:endParaRPr lang="es-ES" sz="1600" dirty="0" smtClean="0">
              <a:solidFill>
                <a:srgbClr val="000000">
                  <a:lumMod val="75000"/>
                  <a:lumOff val="25000"/>
                </a:srgbClr>
              </a:solidFill>
              <a:latin typeface="Arial" panose="020B0604020202020204" pitchFamily="34" charset="0"/>
              <a:cs typeface="Arial" panose="020B0604020202020204" pitchFamily="34" charset="0"/>
            </a:endParaRPr>
          </a:p>
          <a:p>
            <a:pPr marL="285750" indent="-285750" algn="just" defTabSz="1141903">
              <a:lnSpc>
                <a:spcPct val="150000"/>
              </a:lnSpc>
              <a:spcBef>
                <a:spcPts val="1200"/>
              </a:spcBef>
              <a:buFont typeface="Arial" panose="020B0604020202020204" pitchFamily="34" charset="0"/>
              <a:buChar char="•"/>
            </a:pPr>
            <a:endParaRPr lang="es-ES" sz="1600" dirty="0" smtClean="0">
              <a:solidFill>
                <a:srgbClr val="000000">
                  <a:lumMod val="75000"/>
                  <a:lumOff val="25000"/>
                </a:srgbClr>
              </a:solidFill>
              <a:latin typeface="Arial" panose="020B0604020202020204" pitchFamily="34" charset="0"/>
              <a:cs typeface="Arial" panose="020B0604020202020204" pitchFamily="34" charset="0"/>
            </a:endParaRPr>
          </a:p>
        </p:txBody>
      </p:sp>
      <p:pic>
        <p:nvPicPr>
          <p:cNvPr id="1181721" name="Picture 25" descr="Resultado de imagem para la meva salu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7560" r="48609" b="-1"/>
          <a:stretch/>
        </p:blipFill>
        <p:spPr bwMode="auto">
          <a:xfrm>
            <a:off x="784051" y="5365061"/>
            <a:ext cx="622622" cy="58896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b="17963"/>
          <a:stretch/>
        </p:blipFill>
        <p:spPr>
          <a:xfrm>
            <a:off x="628450" y="4290138"/>
            <a:ext cx="843008" cy="691579"/>
          </a:xfrm>
          <a:prstGeom prst="rect">
            <a:avLst/>
          </a:prstGeom>
        </p:spPr>
      </p:pic>
    </p:spTree>
    <p:extLst>
      <p:ext uri="{BB962C8B-B14F-4D97-AF65-F5344CB8AC3E}">
        <p14:creationId xmlns:p14="http://schemas.microsoft.com/office/powerpoint/2010/main" val="315111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427928" y="736555"/>
            <a:ext cx="1322477" cy="1094641"/>
          </a:xfrm>
          <a:prstGeom prst="rect">
            <a:avLst/>
          </a:prstGeom>
        </p:spPr>
      </p:pic>
      <p:sp>
        <p:nvSpPr>
          <p:cNvPr id="19"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rgbClr val="FD4D2E"/>
                </a:solidFill>
              </a:rPr>
              <a:t>05. Resultats. </a:t>
            </a:r>
            <a:r>
              <a:rPr lang="ca-ES" sz="2000" dirty="0" smtClean="0">
                <a:solidFill>
                  <a:srgbClr val="FD4D2E"/>
                </a:solidFill>
              </a:rPr>
              <a:t>Modalitat telemàtica - Enquesta de participació</a:t>
            </a:r>
          </a:p>
          <a:p>
            <a:r>
              <a:rPr lang="ca-ES" dirty="0" smtClean="0">
                <a:solidFill>
                  <a:srgbClr val="FFFFFF">
                    <a:lumMod val="50000"/>
                  </a:srgbClr>
                </a:solidFill>
              </a:rPr>
              <a:t>Ús de tecnologies de l'àmbit de la salut en la vida diària  </a:t>
            </a:r>
            <a:endParaRPr lang="ca-ES" dirty="0">
              <a:solidFill>
                <a:srgbClr val="FFFFFF">
                  <a:lumMod val="50000"/>
                </a:srgbClr>
              </a:solidFill>
            </a:endParaRPr>
          </a:p>
        </p:txBody>
      </p:sp>
      <p:grpSp>
        <p:nvGrpSpPr>
          <p:cNvPr id="20" name="Grupo 19"/>
          <p:cNvGrpSpPr/>
          <p:nvPr/>
        </p:nvGrpSpPr>
        <p:grpSpPr>
          <a:xfrm>
            <a:off x="253683" y="1020396"/>
            <a:ext cx="8174245" cy="1015663"/>
            <a:chOff x="284569" y="1383063"/>
            <a:chExt cx="7999826" cy="875426"/>
          </a:xfrm>
        </p:grpSpPr>
        <p:sp>
          <p:nvSpPr>
            <p:cNvPr id="21" name="Rectángulo 20"/>
            <p:cNvSpPr/>
            <p:nvPr/>
          </p:nvSpPr>
          <p:spPr>
            <a:xfrm>
              <a:off x="945553" y="1383063"/>
              <a:ext cx="7338842" cy="875426"/>
            </a:xfrm>
            <a:prstGeom prst="rect">
              <a:avLst/>
            </a:prstGeom>
          </p:spPr>
          <p:txBody>
            <a:bodyPr wrap="square">
              <a:spAutoFit/>
            </a:bodyPr>
            <a:lstStyle/>
            <a:p>
              <a:r>
                <a:rPr lang="ca-ES" sz="1600" dirty="0" smtClean="0">
                  <a:solidFill>
                    <a:srgbClr val="000000"/>
                  </a:solidFill>
                </a:rPr>
                <a:t>El </a:t>
              </a:r>
              <a:r>
                <a:rPr lang="ca-ES" sz="1600" b="1" dirty="0" smtClean="0">
                  <a:solidFill>
                    <a:srgbClr val="000000"/>
                  </a:solidFill>
                </a:rPr>
                <a:t>57%</a:t>
              </a:r>
              <a:r>
                <a:rPr lang="ca-ES" sz="1600" dirty="0" smtClean="0">
                  <a:solidFill>
                    <a:srgbClr val="000000"/>
                  </a:solidFill>
                </a:rPr>
                <a:t> dels/les participants </a:t>
              </a:r>
              <a:r>
                <a:rPr lang="ca-ES" sz="1600" b="1" dirty="0" smtClean="0">
                  <a:solidFill>
                    <a:srgbClr val="000000"/>
                  </a:solidFill>
                </a:rPr>
                <a:t>utilitzen en el seu dia a dia algun servei o tecnologia</a:t>
              </a:r>
              <a:r>
                <a:rPr lang="ca-ES" sz="1600" dirty="0" smtClean="0">
                  <a:solidFill>
                    <a:srgbClr val="000000"/>
                  </a:solidFill>
                </a:rPr>
                <a:t> relacionada amb la </a:t>
              </a:r>
              <a:r>
                <a:rPr lang="ca-ES" sz="1600" b="1" dirty="0" smtClean="0">
                  <a:solidFill>
                    <a:srgbClr val="000000"/>
                  </a:solidFill>
                </a:rPr>
                <a:t>telemedicina, teleassistència, </a:t>
              </a:r>
              <a:r>
                <a:rPr lang="ca-ES" sz="1600" b="1" dirty="0" err="1" smtClean="0">
                  <a:solidFill>
                    <a:srgbClr val="000000"/>
                  </a:solidFill>
                </a:rPr>
                <a:t>eSalut</a:t>
              </a:r>
              <a:r>
                <a:rPr lang="ca-ES" sz="1600" b="1" dirty="0" smtClean="0">
                  <a:solidFill>
                    <a:srgbClr val="000000"/>
                  </a:solidFill>
                </a:rPr>
                <a:t>, salut mòbil o salut digital</a:t>
              </a:r>
              <a:r>
                <a:rPr lang="ca-ES" sz="1600" dirty="0" smtClean="0">
                  <a:solidFill>
                    <a:srgbClr val="000000"/>
                  </a:solidFill>
                </a:rPr>
                <a:t>. 42% dels participants l’utilitzen amb regularitat  </a:t>
              </a:r>
            </a:p>
            <a:p>
              <a:r>
                <a:rPr lang="ca-ES" sz="1200" i="1" dirty="0" smtClean="0">
                  <a:solidFill>
                    <a:srgbClr val="000000">
                      <a:lumMod val="75000"/>
                      <a:lumOff val="25000"/>
                    </a:srgbClr>
                  </a:solidFill>
                  <a:cs typeface="Arial" panose="020B0604020202020204" pitchFamily="34" charset="0"/>
                </a:rPr>
                <a:t>Nota: N= 26</a:t>
              </a:r>
              <a:endParaRPr lang="ca-ES" sz="1600" i="1" dirty="0">
                <a:solidFill>
                  <a:srgbClr val="000000"/>
                </a:solidFill>
              </a:endParaRPr>
            </a:p>
          </p:txBody>
        </p:sp>
        <p:pic>
          <p:nvPicPr>
            <p:cNvPr id="22" name="Imagen 21"/>
            <p:cNvPicPr>
              <a:picLocks noChangeAspect="1"/>
            </p:cNvPicPr>
            <p:nvPr/>
          </p:nvPicPr>
          <p:blipFill>
            <a:blip r:embed="rId5">
              <a:duotone>
                <a:schemeClr val="accent2">
                  <a:shade val="45000"/>
                  <a:satMod val="135000"/>
                </a:schemeClr>
                <a:prstClr val="white"/>
              </a:duotone>
            </a:blip>
            <a:stretch>
              <a:fillRect/>
            </a:stretch>
          </p:blipFill>
          <p:spPr>
            <a:xfrm>
              <a:off x="284569" y="1383063"/>
              <a:ext cx="660984" cy="535966"/>
            </a:xfrm>
            <a:prstGeom prst="rect">
              <a:avLst/>
            </a:prstGeom>
          </p:spPr>
        </p:pic>
      </p:grpSp>
      <p:graphicFrame>
        <p:nvGraphicFramePr>
          <p:cNvPr id="27" name="Gráfico 26"/>
          <p:cNvGraphicFramePr>
            <a:graphicFrameLocks/>
          </p:cNvGraphicFramePr>
          <p:nvPr>
            <p:extLst>
              <p:ext uri="{D42A27DB-BD31-4B8C-83A1-F6EECF244321}">
                <p14:modId xmlns:p14="http://schemas.microsoft.com/office/powerpoint/2010/main" val="169817982"/>
              </p:ext>
            </p:extLst>
          </p:nvPr>
        </p:nvGraphicFramePr>
        <p:xfrm>
          <a:off x="375442" y="2248225"/>
          <a:ext cx="8349457" cy="448495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232479629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427928" y="736555"/>
            <a:ext cx="1322477" cy="1094641"/>
          </a:xfrm>
          <a:prstGeom prst="rect">
            <a:avLst/>
          </a:prstGeom>
        </p:spPr>
      </p:pic>
      <p:sp>
        <p:nvSpPr>
          <p:cNvPr id="19"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rgbClr val="FD4D2E"/>
                </a:solidFill>
              </a:rPr>
              <a:t>05. Resultats. </a:t>
            </a:r>
            <a:r>
              <a:rPr lang="ca-ES" sz="2000" dirty="0" smtClean="0">
                <a:solidFill>
                  <a:srgbClr val="FD4D2E"/>
                </a:solidFill>
              </a:rPr>
              <a:t>Modalitat telemàtica - Enquesta de participació</a:t>
            </a:r>
          </a:p>
          <a:p>
            <a:r>
              <a:rPr lang="ca-ES" dirty="0" smtClean="0">
                <a:solidFill>
                  <a:srgbClr val="FFFFFF">
                    <a:lumMod val="50000"/>
                  </a:srgbClr>
                </a:solidFill>
              </a:rPr>
              <a:t>Ús </a:t>
            </a:r>
            <a:r>
              <a:rPr lang="ca-ES" dirty="0">
                <a:solidFill>
                  <a:srgbClr val="FFFFFF">
                    <a:lumMod val="50000"/>
                  </a:srgbClr>
                </a:solidFill>
              </a:rPr>
              <a:t>en la vida diària </a:t>
            </a:r>
            <a:r>
              <a:rPr lang="ca-ES" dirty="0" smtClean="0">
                <a:solidFill>
                  <a:srgbClr val="FFFFFF">
                    <a:lumMod val="50000"/>
                  </a:srgbClr>
                </a:solidFill>
              </a:rPr>
              <a:t>de tecnologies amb serveis de salut</a:t>
            </a:r>
            <a:endParaRPr lang="ca-ES" dirty="0">
              <a:solidFill>
                <a:srgbClr val="FFFFFF">
                  <a:lumMod val="50000"/>
                </a:srgbClr>
              </a:solidFill>
            </a:endParaRPr>
          </a:p>
        </p:txBody>
      </p:sp>
      <p:sp>
        <p:nvSpPr>
          <p:cNvPr id="21" name="Rectángulo 20"/>
          <p:cNvSpPr/>
          <p:nvPr/>
        </p:nvSpPr>
        <p:spPr>
          <a:xfrm>
            <a:off x="1080808" y="1165600"/>
            <a:ext cx="7498850" cy="338554"/>
          </a:xfrm>
          <a:prstGeom prst="rect">
            <a:avLst/>
          </a:prstGeom>
        </p:spPr>
        <p:txBody>
          <a:bodyPr wrap="square">
            <a:spAutoFit/>
          </a:bodyPr>
          <a:lstStyle/>
          <a:p>
            <a:r>
              <a:rPr lang="ca-ES" sz="1600" b="1" dirty="0" smtClean="0">
                <a:solidFill>
                  <a:srgbClr val="000000"/>
                </a:solidFill>
              </a:rPr>
              <a:t>Serveis més freqüentment utilitzats i funcionalitats </a:t>
            </a:r>
            <a:r>
              <a:rPr lang="ca-ES" sz="1600" dirty="0" smtClean="0">
                <a:solidFill>
                  <a:srgbClr val="000000"/>
                </a:solidFill>
              </a:rPr>
              <a:t>que ofereixen</a:t>
            </a:r>
            <a:endParaRPr lang="ca-ES" sz="1600" dirty="0">
              <a:solidFill>
                <a:srgbClr val="000000">
                  <a:lumMod val="75000"/>
                  <a:lumOff val="25000"/>
                </a:srgbClr>
              </a:solidFill>
              <a:cs typeface="Arial" panose="020B0604020202020204" pitchFamily="34" charset="0"/>
            </a:endParaRPr>
          </a:p>
        </p:txBody>
      </p:sp>
      <p:sp>
        <p:nvSpPr>
          <p:cNvPr id="24" name="Rectángulo redondeado 23"/>
          <p:cNvSpPr/>
          <p:nvPr/>
        </p:nvSpPr>
        <p:spPr>
          <a:xfrm>
            <a:off x="253683" y="2070851"/>
            <a:ext cx="9496722" cy="2092960"/>
          </a:xfrm>
          <a:prstGeom prst="roundRect">
            <a:avLst>
              <a:gd name="adj" fmla="val 4363"/>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a-ES" sz="1400" b="1" dirty="0" smtClean="0">
                <a:solidFill>
                  <a:srgbClr val="7F7F7F">
                    <a:lumMod val="65000"/>
                    <a:lumOff val="35000"/>
                  </a:srgbClr>
                </a:solidFill>
                <a:cs typeface="Arial" panose="020B0604020202020204" pitchFamily="34" charset="0"/>
              </a:rPr>
              <a:t>La majoria dels serveis de salut que els/les participants declaren utilitzar a través de tecnologies són els següents:</a:t>
            </a:r>
          </a:p>
          <a:p>
            <a:pPr algn="just"/>
            <a:endParaRPr lang="ca-ES" sz="1400" b="1" dirty="0" smtClean="0">
              <a:solidFill>
                <a:srgbClr val="7F7F7F">
                  <a:lumMod val="65000"/>
                  <a:lumOff val="35000"/>
                </a:srgbClr>
              </a:solidFill>
              <a:cs typeface="Arial" panose="020B0604020202020204" pitchFamily="34" charset="0"/>
            </a:endParaRPr>
          </a:p>
          <a:p>
            <a:pPr marL="285750" indent="-285750" algn="just">
              <a:spcBef>
                <a:spcPts val="600"/>
              </a:spcBef>
              <a:buFont typeface="Arial" panose="020B0604020202020204" pitchFamily="34" charset="0"/>
              <a:buChar char="•"/>
            </a:pPr>
            <a:r>
              <a:rPr lang="ca-ES" sz="1400" b="1" dirty="0" smtClean="0">
                <a:solidFill>
                  <a:srgbClr val="7F7F7F">
                    <a:lumMod val="50000"/>
                  </a:srgbClr>
                </a:solidFill>
              </a:rPr>
              <a:t>Serveis del meu Centre d'Atenció Primària o Hospital </a:t>
            </a:r>
            <a:r>
              <a:rPr lang="ca-ES" sz="1400" dirty="0" smtClean="0">
                <a:solidFill>
                  <a:srgbClr val="7F7F7F">
                    <a:lumMod val="50000"/>
                  </a:srgbClr>
                </a:solidFill>
              </a:rPr>
              <a:t>(ex. </a:t>
            </a:r>
            <a:r>
              <a:rPr lang="ca-ES" sz="1400" dirty="0">
                <a:solidFill>
                  <a:srgbClr val="7F7F7F">
                    <a:lumMod val="50000"/>
                  </a:srgbClr>
                </a:solidFill>
              </a:rPr>
              <a:t>c</a:t>
            </a:r>
            <a:r>
              <a:rPr lang="ca-ES" sz="1400" dirty="0" smtClean="0">
                <a:solidFill>
                  <a:srgbClr val="7F7F7F">
                    <a:lumMod val="50000"/>
                  </a:srgbClr>
                </a:solidFill>
              </a:rPr>
              <a:t>ita prèvia, LMS): 47% dels/les participants</a:t>
            </a:r>
          </a:p>
          <a:p>
            <a:pPr marL="285750" indent="-285750" algn="just">
              <a:spcBef>
                <a:spcPts val="600"/>
              </a:spcBef>
              <a:buFont typeface="Arial" panose="020B0604020202020204" pitchFamily="34" charset="0"/>
              <a:buChar char="•"/>
            </a:pPr>
            <a:r>
              <a:rPr lang="ca-ES" sz="1400" b="1" dirty="0" smtClean="0">
                <a:solidFill>
                  <a:srgbClr val="7F7F7F">
                    <a:lumMod val="50000"/>
                  </a:srgbClr>
                </a:solidFill>
              </a:rPr>
              <a:t>Serveis </a:t>
            </a:r>
            <a:r>
              <a:rPr lang="ca-ES" sz="1400" dirty="0" smtClean="0">
                <a:solidFill>
                  <a:srgbClr val="7F7F7F">
                    <a:lumMod val="50000"/>
                  </a:srgbClr>
                </a:solidFill>
              </a:rPr>
              <a:t>dins de </a:t>
            </a:r>
            <a:r>
              <a:rPr lang="ca-ES" sz="1400" b="1" dirty="0" smtClean="0">
                <a:solidFill>
                  <a:srgbClr val="7F7F7F">
                    <a:lumMod val="50000"/>
                  </a:srgbClr>
                </a:solidFill>
              </a:rPr>
              <a:t>dispositius mòbils portables </a:t>
            </a:r>
            <a:r>
              <a:rPr lang="ca-ES" sz="1400" dirty="0" smtClean="0">
                <a:solidFill>
                  <a:srgbClr val="7F7F7F">
                    <a:lumMod val="50000"/>
                  </a:srgbClr>
                </a:solidFill>
              </a:rPr>
              <a:t>(</a:t>
            </a:r>
            <a:r>
              <a:rPr lang="ca-ES" sz="1400" i="1" dirty="0" err="1" smtClean="0">
                <a:solidFill>
                  <a:srgbClr val="7F7F7F">
                    <a:lumMod val="50000"/>
                  </a:srgbClr>
                </a:solidFill>
              </a:rPr>
              <a:t>wearables</a:t>
            </a:r>
            <a:r>
              <a:rPr lang="ca-ES" sz="1400" dirty="0" smtClean="0">
                <a:solidFill>
                  <a:srgbClr val="7F7F7F">
                    <a:lumMod val="50000"/>
                  </a:srgbClr>
                </a:solidFill>
              </a:rPr>
              <a:t>), </a:t>
            </a:r>
            <a:r>
              <a:rPr lang="ca-ES" sz="1400" b="1" dirty="0" smtClean="0">
                <a:solidFill>
                  <a:srgbClr val="7F7F7F">
                    <a:lumMod val="50000"/>
                  </a:srgbClr>
                </a:solidFill>
              </a:rPr>
              <a:t>sensors i rellotges intel·ligents </a:t>
            </a:r>
            <a:r>
              <a:rPr lang="ca-ES" sz="1400" dirty="0" smtClean="0">
                <a:solidFill>
                  <a:srgbClr val="7F7F7F">
                    <a:lumMod val="50000"/>
                  </a:srgbClr>
                </a:solidFill>
              </a:rPr>
              <a:t>(</a:t>
            </a:r>
            <a:r>
              <a:rPr lang="ca-ES" sz="1400" i="1" dirty="0" err="1" smtClean="0">
                <a:solidFill>
                  <a:srgbClr val="7F7F7F">
                    <a:lumMod val="50000"/>
                  </a:srgbClr>
                </a:solidFill>
              </a:rPr>
              <a:t>fitbit</a:t>
            </a:r>
            <a:r>
              <a:rPr lang="ca-ES" sz="1400" i="1" dirty="0" smtClean="0">
                <a:solidFill>
                  <a:srgbClr val="7F7F7F">
                    <a:lumMod val="50000"/>
                  </a:srgbClr>
                </a:solidFill>
              </a:rPr>
              <a:t>, </a:t>
            </a:r>
            <a:r>
              <a:rPr lang="ca-ES" sz="1400" i="1" dirty="0" err="1" smtClean="0">
                <a:solidFill>
                  <a:srgbClr val="7F7F7F">
                    <a:lumMod val="50000"/>
                  </a:srgbClr>
                </a:solidFill>
              </a:rPr>
              <a:t>apple</a:t>
            </a:r>
            <a:r>
              <a:rPr lang="ca-ES" sz="1400" i="1" dirty="0" smtClean="0">
                <a:solidFill>
                  <a:srgbClr val="7F7F7F">
                    <a:lumMod val="50000"/>
                  </a:srgbClr>
                </a:solidFill>
              </a:rPr>
              <a:t> </a:t>
            </a:r>
            <a:r>
              <a:rPr lang="ca-ES" sz="1400" i="1" dirty="0" err="1" smtClean="0">
                <a:solidFill>
                  <a:srgbClr val="7F7F7F">
                    <a:lumMod val="50000"/>
                  </a:srgbClr>
                </a:solidFill>
              </a:rPr>
              <a:t>watch</a:t>
            </a:r>
            <a:r>
              <a:rPr lang="ca-ES" sz="1400" i="1" dirty="0" smtClean="0">
                <a:solidFill>
                  <a:srgbClr val="7F7F7F">
                    <a:lumMod val="50000"/>
                  </a:srgbClr>
                </a:solidFill>
              </a:rPr>
              <a:t>, </a:t>
            </a:r>
            <a:r>
              <a:rPr lang="ca-ES" sz="1400" i="1" dirty="0" err="1" smtClean="0">
                <a:solidFill>
                  <a:srgbClr val="7F7F7F">
                    <a:lumMod val="50000"/>
                  </a:srgbClr>
                </a:solidFill>
              </a:rPr>
              <a:t>garmin</a:t>
            </a:r>
            <a:r>
              <a:rPr lang="ca-ES" sz="1400" dirty="0" smtClean="0">
                <a:solidFill>
                  <a:srgbClr val="7F7F7F">
                    <a:lumMod val="50000"/>
                  </a:srgbClr>
                </a:solidFill>
              </a:rPr>
              <a:t> i similars) que registrin dades de salut: 27% dels/les participants</a:t>
            </a:r>
          </a:p>
          <a:p>
            <a:pPr marL="285750" indent="-285750" algn="just">
              <a:spcBef>
                <a:spcPts val="600"/>
              </a:spcBef>
              <a:buFont typeface="Arial" panose="020B0604020202020204" pitchFamily="34" charset="0"/>
              <a:buChar char="•"/>
            </a:pPr>
            <a:r>
              <a:rPr lang="ca-ES" sz="1400" b="1" dirty="0" smtClean="0">
                <a:solidFill>
                  <a:srgbClr val="7F7F7F">
                    <a:lumMod val="50000"/>
                  </a:srgbClr>
                </a:solidFill>
              </a:rPr>
              <a:t>Serveis adreçades </a:t>
            </a:r>
            <a:r>
              <a:rPr lang="ca-ES" sz="1400" dirty="0">
                <a:solidFill>
                  <a:srgbClr val="7F7F7F">
                    <a:lumMod val="50000"/>
                  </a:srgbClr>
                </a:solidFill>
              </a:rPr>
              <a:t>a </a:t>
            </a:r>
            <a:r>
              <a:rPr lang="ca-ES" sz="1400" b="1" dirty="0">
                <a:solidFill>
                  <a:srgbClr val="7F7F7F">
                    <a:lumMod val="50000"/>
                  </a:srgbClr>
                </a:solidFill>
              </a:rPr>
              <a:t>l'esport i el </a:t>
            </a:r>
            <a:r>
              <a:rPr lang="ca-ES" sz="1400" b="1" dirty="0" smtClean="0">
                <a:solidFill>
                  <a:srgbClr val="7F7F7F">
                    <a:lumMod val="50000"/>
                  </a:srgbClr>
                </a:solidFill>
              </a:rPr>
              <a:t>benestar dins </a:t>
            </a:r>
            <a:r>
              <a:rPr lang="ca-ES" sz="1400" b="1" dirty="0" err="1" smtClean="0">
                <a:solidFill>
                  <a:srgbClr val="7F7F7F">
                    <a:lumMod val="50000"/>
                  </a:srgbClr>
                </a:solidFill>
              </a:rPr>
              <a:t>d’</a:t>
            </a:r>
            <a:r>
              <a:rPr lang="ca-ES" sz="1400" b="1" i="1" dirty="0" err="1" smtClean="0">
                <a:solidFill>
                  <a:srgbClr val="7F7F7F">
                    <a:lumMod val="50000"/>
                  </a:srgbClr>
                </a:solidFill>
              </a:rPr>
              <a:t>apps</a:t>
            </a:r>
            <a:r>
              <a:rPr lang="ca-ES" sz="1400" b="1" dirty="0" smtClean="0">
                <a:solidFill>
                  <a:srgbClr val="7F7F7F">
                    <a:lumMod val="50000"/>
                  </a:srgbClr>
                </a:solidFill>
              </a:rPr>
              <a:t> o plataformes </a:t>
            </a:r>
            <a:r>
              <a:rPr lang="ca-ES" sz="1400" dirty="0" smtClean="0">
                <a:solidFill>
                  <a:srgbClr val="7F7F7F">
                    <a:lumMod val="50000"/>
                  </a:srgbClr>
                </a:solidFill>
              </a:rPr>
              <a:t>: 20% dels/les participants</a:t>
            </a:r>
          </a:p>
          <a:p>
            <a:pPr marL="285750" indent="-285750" algn="just">
              <a:spcBef>
                <a:spcPts val="600"/>
              </a:spcBef>
              <a:buFont typeface="Arial" panose="020B0604020202020204" pitchFamily="34" charset="0"/>
              <a:buChar char="•"/>
            </a:pPr>
            <a:r>
              <a:rPr lang="ca-ES" sz="1400" dirty="0" smtClean="0">
                <a:solidFill>
                  <a:srgbClr val="7F7F7F">
                    <a:lumMod val="50000"/>
                  </a:srgbClr>
                </a:solidFill>
              </a:rPr>
              <a:t>Serveis de </a:t>
            </a:r>
            <a:r>
              <a:rPr lang="ca-ES" sz="1400" b="1" dirty="0" smtClean="0">
                <a:solidFill>
                  <a:srgbClr val="7F7F7F">
                    <a:lumMod val="50000"/>
                  </a:srgbClr>
                </a:solidFill>
              </a:rPr>
              <a:t>seguiment </a:t>
            </a:r>
            <a:r>
              <a:rPr lang="ca-ES" sz="1400" b="1" dirty="0">
                <a:solidFill>
                  <a:srgbClr val="7F7F7F">
                    <a:lumMod val="50000"/>
                  </a:srgbClr>
                </a:solidFill>
              </a:rPr>
              <a:t>de paràmetres d'activitat diària </a:t>
            </a:r>
            <a:r>
              <a:rPr lang="ca-ES" sz="1400" b="1" dirty="0" smtClean="0">
                <a:solidFill>
                  <a:srgbClr val="7F7F7F">
                    <a:lumMod val="50000"/>
                  </a:srgbClr>
                </a:solidFill>
              </a:rPr>
              <a:t>dins </a:t>
            </a:r>
            <a:r>
              <a:rPr lang="ca-ES" sz="1400" b="1" dirty="0" err="1" smtClean="0">
                <a:solidFill>
                  <a:srgbClr val="7F7F7F">
                    <a:lumMod val="50000"/>
                  </a:srgbClr>
                </a:solidFill>
              </a:rPr>
              <a:t>d</a:t>
            </a:r>
            <a:r>
              <a:rPr lang="ca-ES" sz="1400" b="1" i="1" dirty="0" err="1" smtClean="0">
                <a:solidFill>
                  <a:srgbClr val="7F7F7F">
                    <a:lumMod val="50000"/>
                  </a:srgbClr>
                </a:solidFill>
              </a:rPr>
              <a:t>’apps</a:t>
            </a:r>
            <a:r>
              <a:rPr lang="ca-ES" sz="1400" b="1" dirty="0" smtClean="0">
                <a:solidFill>
                  <a:srgbClr val="7F7F7F">
                    <a:lumMod val="50000"/>
                  </a:srgbClr>
                </a:solidFill>
              </a:rPr>
              <a:t> o plataformes </a:t>
            </a:r>
            <a:r>
              <a:rPr lang="ca-ES" sz="1400" dirty="0" smtClean="0">
                <a:solidFill>
                  <a:srgbClr val="7F7F7F">
                    <a:lumMod val="50000"/>
                  </a:srgbClr>
                </a:solidFill>
              </a:rPr>
              <a:t>pel (mida, pes, passes, qualitat del son, menstruació i/o similars): </a:t>
            </a:r>
            <a:r>
              <a:rPr lang="ca-ES" sz="1400" dirty="0">
                <a:solidFill>
                  <a:srgbClr val="7F7F7F">
                    <a:lumMod val="50000"/>
                  </a:srgbClr>
                </a:solidFill>
              </a:rPr>
              <a:t>20% dels/les participants</a:t>
            </a:r>
            <a:r>
              <a:rPr lang="ca-ES" sz="1400" dirty="0" smtClean="0">
                <a:solidFill>
                  <a:srgbClr val="7F7F7F">
                    <a:lumMod val="50000"/>
                  </a:srgbClr>
                </a:solidFill>
              </a:rPr>
              <a:t> </a:t>
            </a:r>
          </a:p>
          <a:p>
            <a:pPr algn="ctr">
              <a:spcBef>
                <a:spcPts val="600"/>
              </a:spcBef>
            </a:pPr>
            <a:endParaRPr lang="ca-ES" sz="1200" dirty="0">
              <a:solidFill>
                <a:srgbClr val="FFFFFF"/>
              </a:solidFill>
              <a:latin typeface="Century Gothic" panose="020B0502020202020204" pitchFamily="34" charset="0"/>
            </a:endParaRPr>
          </a:p>
        </p:txBody>
      </p:sp>
      <p:sp>
        <p:nvSpPr>
          <p:cNvPr id="13" name="Rectángulo redondeado 12"/>
          <p:cNvSpPr/>
          <p:nvPr/>
        </p:nvSpPr>
        <p:spPr>
          <a:xfrm>
            <a:off x="253683" y="4627879"/>
            <a:ext cx="9496722" cy="1821037"/>
          </a:xfrm>
          <a:prstGeom prst="roundRect">
            <a:avLst>
              <a:gd name="adj" fmla="val 4363"/>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a-ES" sz="1400" b="1" dirty="0" smtClean="0">
                <a:solidFill>
                  <a:srgbClr val="7F7F7F">
                    <a:lumMod val="65000"/>
                    <a:lumOff val="35000"/>
                  </a:srgbClr>
                </a:solidFill>
                <a:cs typeface="Arial" panose="020B0604020202020204" pitchFamily="34" charset="0"/>
              </a:rPr>
              <a:t>Les funcionalitats més freqüents d’aquests serveis són:</a:t>
            </a:r>
          </a:p>
          <a:p>
            <a:pPr algn="just"/>
            <a:endParaRPr lang="ca-ES" sz="1400" b="1" dirty="0">
              <a:solidFill>
                <a:srgbClr val="7F7F7F">
                  <a:lumMod val="65000"/>
                  <a:lumOff val="35000"/>
                </a:srgbClr>
              </a:solidFill>
              <a:cs typeface="Arial" panose="020B0604020202020204" pitchFamily="34" charset="0"/>
            </a:endParaRPr>
          </a:p>
        </p:txBody>
      </p:sp>
      <p:pic>
        <p:nvPicPr>
          <p:cNvPr id="14" name="Imagen 13"/>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b="15350"/>
          <a:stretch/>
        </p:blipFill>
        <p:spPr>
          <a:xfrm>
            <a:off x="5860780" y="5163301"/>
            <a:ext cx="539758" cy="456903"/>
          </a:xfrm>
          <a:prstGeom prst="rect">
            <a:avLst/>
          </a:prstGeom>
        </p:spPr>
      </p:pic>
      <p:sp>
        <p:nvSpPr>
          <p:cNvPr id="17" name="Rectángulo redondeado 16"/>
          <p:cNvSpPr/>
          <p:nvPr/>
        </p:nvSpPr>
        <p:spPr>
          <a:xfrm>
            <a:off x="753714" y="5771277"/>
            <a:ext cx="2286317" cy="248134"/>
          </a:xfrm>
          <a:prstGeom prst="roundRect">
            <a:avLst>
              <a:gd name="adj" fmla="val 4363"/>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a-ES" sz="1400" dirty="0" smtClean="0">
                <a:solidFill>
                  <a:srgbClr val="7F7F7F">
                    <a:lumMod val="50000"/>
                  </a:srgbClr>
                </a:solidFill>
              </a:rPr>
              <a:t>Visualització de dades</a:t>
            </a:r>
            <a:endParaRPr lang="ca-ES" sz="1400" b="1" dirty="0">
              <a:solidFill>
                <a:srgbClr val="7F7F7F">
                  <a:lumMod val="65000"/>
                  <a:lumOff val="35000"/>
                </a:srgbClr>
              </a:solidFill>
              <a:cs typeface="Arial" panose="020B0604020202020204" pitchFamily="34" charset="0"/>
            </a:endParaRPr>
          </a:p>
        </p:txBody>
      </p:sp>
      <p:sp>
        <p:nvSpPr>
          <p:cNvPr id="18" name="Rectángulo redondeado 17"/>
          <p:cNvSpPr/>
          <p:nvPr/>
        </p:nvSpPr>
        <p:spPr>
          <a:xfrm>
            <a:off x="2958311" y="5771277"/>
            <a:ext cx="2286317" cy="248134"/>
          </a:xfrm>
          <a:prstGeom prst="roundRect">
            <a:avLst>
              <a:gd name="adj" fmla="val 4363"/>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pPr>
            <a:r>
              <a:rPr lang="ca-ES" sz="1400" dirty="0" smtClean="0">
                <a:solidFill>
                  <a:srgbClr val="7F7F7F">
                    <a:lumMod val="50000"/>
                  </a:srgbClr>
                </a:solidFill>
              </a:rPr>
              <a:t>Enviament de dades des de dispositiu</a:t>
            </a:r>
            <a:endParaRPr lang="ca-ES" sz="1400" dirty="0">
              <a:solidFill>
                <a:srgbClr val="7F7F7F">
                  <a:lumMod val="50000"/>
                </a:srgbClr>
              </a:solidFill>
            </a:endParaRPr>
          </a:p>
        </p:txBody>
      </p:sp>
      <p:sp>
        <p:nvSpPr>
          <p:cNvPr id="26" name="Rectángulo redondeado 25"/>
          <p:cNvSpPr/>
          <p:nvPr/>
        </p:nvSpPr>
        <p:spPr>
          <a:xfrm>
            <a:off x="5561927" y="5771277"/>
            <a:ext cx="1413037" cy="248134"/>
          </a:xfrm>
          <a:prstGeom prst="roundRect">
            <a:avLst>
              <a:gd name="adj" fmla="val 4363"/>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lang="ca-ES" sz="1400" dirty="0" smtClean="0">
                <a:solidFill>
                  <a:srgbClr val="7F7F7F">
                    <a:lumMod val="50000"/>
                  </a:srgbClr>
                </a:solidFill>
              </a:rPr>
              <a:t>Recordatoris</a:t>
            </a:r>
            <a:endParaRPr lang="ca-ES" sz="1400" dirty="0">
              <a:solidFill>
                <a:srgbClr val="7F7F7F">
                  <a:lumMod val="50000"/>
                </a:srgbClr>
              </a:solidFill>
            </a:endParaRPr>
          </a:p>
        </p:txBody>
      </p:sp>
      <p:sp>
        <p:nvSpPr>
          <p:cNvPr id="27" name="Rectángulo redondeado 26"/>
          <p:cNvSpPr/>
          <p:nvPr/>
        </p:nvSpPr>
        <p:spPr>
          <a:xfrm>
            <a:off x="253683" y="1889013"/>
            <a:ext cx="9496722" cy="4432903"/>
          </a:xfrm>
          <a:prstGeom prst="roundRect">
            <a:avLst>
              <a:gd name="adj" fmla="val 4363"/>
            </a:avLst>
          </a:prstGeom>
          <a:noFill/>
          <a:ln w="95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endParaRPr>
          </a:p>
        </p:txBody>
      </p:sp>
      <p:pic>
        <p:nvPicPr>
          <p:cNvPr id="28" name="Imagen 27"/>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3250"/>
          <a:stretch/>
        </p:blipFill>
        <p:spPr>
          <a:xfrm>
            <a:off x="3799733" y="5129998"/>
            <a:ext cx="603472" cy="523509"/>
          </a:xfrm>
          <a:prstGeom prst="rect">
            <a:avLst/>
          </a:prstGeom>
        </p:spPr>
      </p:pic>
      <p:pic>
        <p:nvPicPr>
          <p:cNvPr id="29" name="Imagen 28"/>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t="15606" b="30050"/>
          <a:stretch/>
        </p:blipFill>
        <p:spPr>
          <a:xfrm>
            <a:off x="1634886" y="5249379"/>
            <a:ext cx="523973" cy="284746"/>
          </a:xfrm>
          <a:prstGeom prst="rect">
            <a:avLst/>
          </a:prstGeom>
        </p:spPr>
      </p:pic>
      <p:sp>
        <p:nvSpPr>
          <p:cNvPr id="16" name="Rectángulo redondeado 15"/>
          <p:cNvSpPr/>
          <p:nvPr/>
        </p:nvSpPr>
        <p:spPr>
          <a:xfrm>
            <a:off x="7007358" y="5771277"/>
            <a:ext cx="2286317" cy="248134"/>
          </a:xfrm>
          <a:prstGeom prst="roundRect">
            <a:avLst>
              <a:gd name="adj" fmla="val 4363"/>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pPr>
            <a:r>
              <a:rPr lang="ca-ES" sz="1400" dirty="0" smtClean="0">
                <a:solidFill>
                  <a:srgbClr val="7F7F7F">
                    <a:lumMod val="50000"/>
                  </a:srgbClr>
                </a:solidFill>
              </a:rPr>
              <a:t>Monitorització de constants vitals</a:t>
            </a:r>
            <a:endParaRPr lang="ca-ES" sz="1400" dirty="0">
              <a:solidFill>
                <a:srgbClr val="7F7F7F">
                  <a:lumMod val="50000"/>
                </a:srgbClr>
              </a:solidFill>
            </a:endParaRPr>
          </a:p>
        </p:txBody>
      </p:sp>
      <p:pic>
        <p:nvPicPr>
          <p:cNvPr id="30" name="Imagen 29"/>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922854" y="5164090"/>
            <a:ext cx="455324" cy="455324"/>
          </a:xfrm>
          <a:prstGeom prst="rect">
            <a:avLst/>
          </a:prstGeom>
        </p:spPr>
      </p:pic>
      <p:pic>
        <p:nvPicPr>
          <p:cNvPr id="25" name="Imagen 24"/>
          <p:cNvPicPr>
            <a:picLocks noChangeAspect="1"/>
          </p:cNvPicPr>
          <p:nvPr/>
        </p:nvPicPr>
        <p:blipFill>
          <a:blip r:embed="rId9">
            <a:duotone>
              <a:schemeClr val="accent2">
                <a:shade val="45000"/>
                <a:satMod val="135000"/>
              </a:schemeClr>
              <a:prstClr val="white"/>
            </a:duotone>
          </a:blip>
          <a:stretch>
            <a:fillRect/>
          </a:stretch>
        </p:blipFill>
        <p:spPr>
          <a:xfrm>
            <a:off x="253683" y="1020396"/>
            <a:ext cx="675395" cy="621824"/>
          </a:xfrm>
          <a:prstGeom prst="rect">
            <a:avLst/>
          </a:prstGeom>
        </p:spPr>
      </p:pic>
    </p:spTree>
    <p:custDataLst>
      <p:tags r:id="rId1"/>
    </p:custDataLst>
    <p:extLst>
      <p:ext uri="{BB962C8B-B14F-4D97-AF65-F5344CB8AC3E}">
        <p14:creationId xmlns:p14="http://schemas.microsoft.com/office/powerpoint/2010/main" val="291755265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767035"/>
            <a:ext cx="1322477" cy="1094641"/>
          </a:xfrm>
          <a:prstGeom prst="rect">
            <a:avLst/>
          </a:prstGeom>
        </p:spPr>
      </p:pic>
      <p:sp>
        <p:nvSpPr>
          <p:cNvPr id="54" name="Rectángulo 53"/>
          <p:cNvSpPr/>
          <p:nvPr/>
        </p:nvSpPr>
        <p:spPr>
          <a:xfrm>
            <a:off x="914667" y="983013"/>
            <a:ext cx="7338842" cy="584775"/>
          </a:xfrm>
          <a:prstGeom prst="rect">
            <a:avLst/>
          </a:prstGeom>
        </p:spPr>
        <p:txBody>
          <a:bodyPr wrap="square">
            <a:spAutoFit/>
          </a:bodyPr>
          <a:lstStyle/>
          <a:p>
            <a:r>
              <a:rPr lang="ca-ES" sz="1600" dirty="0" smtClean="0">
                <a:solidFill>
                  <a:srgbClr val="000000"/>
                </a:solidFill>
              </a:rPr>
              <a:t/>
            </a:r>
            <a:br>
              <a:rPr lang="ca-ES" sz="1600" dirty="0" smtClean="0">
                <a:solidFill>
                  <a:srgbClr val="000000"/>
                </a:solidFill>
              </a:rPr>
            </a:br>
            <a:r>
              <a:rPr lang="ca-ES" sz="1600" b="1" dirty="0" smtClean="0">
                <a:solidFill>
                  <a:srgbClr val="000000">
                    <a:lumMod val="75000"/>
                    <a:lumOff val="25000"/>
                  </a:srgbClr>
                </a:solidFill>
                <a:latin typeface="Arial" panose="020B0604020202020204" pitchFamily="34" charset="0"/>
                <a:cs typeface="Arial" panose="020B0604020202020204" pitchFamily="34" charset="0"/>
              </a:rPr>
              <a:t>Utilització de serveis de salut del SISCAT durant l’últim any </a:t>
            </a:r>
            <a:endParaRPr lang="ca-ES" sz="1600" b="1"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3"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r>
              <a:rPr lang="ca-ES" dirty="0" smtClean="0">
                <a:solidFill>
                  <a:schemeClr val="bg1">
                    <a:lumMod val="50000"/>
                  </a:schemeClr>
                </a:solidFill>
              </a:rPr>
              <a:t>Serveis sanitaris utilitzats - SISCAT</a:t>
            </a:r>
            <a:endParaRPr lang="ca-ES" dirty="0">
              <a:solidFill>
                <a:schemeClr val="bg1">
                  <a:lumMod val="50000"/>
                </a:schemeClr>
              </a:solidFill>
            </a:endParaRPr>
          </a:p>
        </p:txBody>
      </p:sp>
      <p:sp>
        <p:nvSpPr>
          <p:cNvPr id="14" name="Subtítulo 2"/>
          <p:cNvSpPr txBox="1">
            <a:spLocks/>
          </p:cNvSpPr>
          <p:nvPr/>
        </p:nvSpPr>
        <p:spPr>
          <a:xfrm>
            <a:off x="1418346" y="1573217"/>
            <a:ext cx="7375898" cy="842931"/>
          </a:xfrm>
          <a:prstGeom prst="rect">
            <a:avLst/>
          </a:prstGeom>
        </p:spPr>
        <p:txBody>
          <a:bodyPr vert="horz" lIns="91440" tIns="45720" rIns="91440" bIns="45720" rtlCol="0">
            <a:no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600" dirty="0">
              <a:solidFill>
                <a:srgbClr val="000000"/>
              </a:solidFill>
              <a:latin typeface="Arial" panose="020B0604020202020204" pitchFamily="34" charset="0"/>
              <a:cs typeface="Arial" panose="020B0604020202020204" pitchFamily="34" charset="0"/>
            </a:endParaRPr>
          </a:p>
          <a:p>
            <a:pPr algn="just" defTabSz="1141903"/>
            <a:r>
              <a:rPr lang="ca-ES" sz="1600" b="1" dirty="0" smtClean="0">
                <a:solidFill>
                  <a:srgbClr val="000000">
                    <a:lumMod val="75000"/>
                    <a:lumOff val="25000"/>
                  </a:srgbClr>
                </a:solidFill>
                <a:latin typeface="Arial" panose="020B0604020202020204" pitchFamily="34" charset="0"/>
                <a:cs typeface="Arial" panose="020B0604020202020204" pitchFamily="34" charset="0"/>
              </a:rPr>
              <a:t>El 88% </a:t>
            </a:r>
            <a:r>
              <a:rPr lang="ca-ES" sz="1600" dirty="0">
                <a:solidFill>
                  <a:srgbClr val="000000">
                    <a:lumMod val="75000"/>
                    <a:lumOff val="25000"/>
                  </a:srgbClr>
                </a:solidFill>
                <a:latin typeface="Arial" panose="020B0604020202020204" pitchFamily="34" charset="0"/>
                <a:cs typeface="Arial" panose="020B0604020202020204" pitchFamily="34" charset="0"/>
              </a:rPr>
              <a:t>dels/de les participants </a:t>
            </a:r>
            <a:r>
              <a:rPr lang="ca-ES" sz="1600" dirty="0" smtClean="0">
                <a:solidFill>
                  <a:srgbClr val="000000">
                    <a:lumMod val="75000"/>
                    <a:lumOff val="25000"/>
                  </a:srgbClr>
                </a:solidFill>
                <a:latin typeface="Arial" panose="020B0604020202020204" pitchFamily="34" charset="0"/>
                <a:cs typeface="Arial" panose="020B0604020202020204" pitchFamily="34" charset="0"/>
              </a:rPr>
              <a:t>manifesten haver tingut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contacte amb el servei sanitari públic </a:t>
            </a:r>
            <a:r>
              <a:rPr lang="ca-ES" sz="1600" dirty="0" smtClean="0">
                <a:solidFill>
                  <a:srgbClr val="000000">
                    <a:lumMod val="75000"/>
                    <a:lumOff val="25000"/>
                  </a:srgbClr>
                </a:solidFill>
                <a:latin typeface="Arial" panose="020B0604020202020204" pitchFamily="34" charset="0"/>
                <a:cs typeface="Arial" panose="020B0604020202020204" pitchFamily="34" charset="0"/>
              </a:rPr>
              <a:t>durant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l’últim any</a:t>
            </a:r>
          </a:p>
          <a:p>
            <a:pPr algn="just" defTabSz="1141903"/>
            <a:r>
              <a:rPr lang="ca-ES" sz="1200" i="1" dirty="0">
                <a:solidFill>
                  <a:srgbClr val="000000"/>
                </a:solidFill>
                <a:latin typeface="Arial" panose="020B0604020202020204" pitchFamily="34" charset="0"/>
                <a:cs typeface="Arial" panose="020B0604020202020204" pitchFamily="34" charset="0"/>
              </a:rPr>
              <a:t>Nota: </a:t>
            </a:r>
            <a:r>
              <a:rPr lang="ca-ES" sz="1200" i="1" dirty="0" smtClean="0">
                <a:solidFill>
                  <a:srgbClr val="000000"/>
                </a:solidFill>
                <a:latin typeface="Arial" panose="020B0604020202020204" pitchFamily="34" charset="0"/>
                <a:cs typeface="Arial" panose="020B0604020202020204" pitchFamily="34" charset="0"/>
              </a:rPr>
              <a:t>N=26</a:t>
            </a:r>
            <a:endParaRPr lang="ca-ES" sz="1200" i="1" dirty="0">
              <a:solidFill>
                <a:srgbClr val="000000"/>
              </a:solidFill>
              <a:latin typeface="Arial" panose="020B0604020202020204" pitchFamily="34" charset="0"/>
              <a:cs typeface="Arial" panose="020B0604020202020204" pitchFamily="34" charset="0"/>
            </a:endParaRPr>
          </a:p>
          <a:p>
            <a:pPr algn="just" defTabSz="1141903"/>
            <a:endParaRPr lang="ca-ES" sz="1600" b="1" dirty="0">
              <a:solidFill>
                <a:srgbClr val="000000">
                  <a:lumMod val="75000"/>
                  <a:lumOff val="25000"/>
                </a:srgbClr>
              </a:solidFill>
              <a:latin typeface="Arial" panose="020B0604020202020204" pitchFamily="34" charset="0"/>
              <a:cs typeface="Arial" panose="020B0604020202020204" pitchFamily="34" charset="0"/>
            </a:endParaRPr>
          </a:p>
          <a:p>
            <a:pPr algn="just" defTabSz="1141903"/>
            <a:endParaRPr lang="ca-ES" sz="1600" dirty="0">
              <a:solidFill>
                <a:srgbClr val="000000"/>
              </a:solidFill>
              <a:latin typeface="Arial" panose="020B0604020202020204" pitchFamily="34" charset="0"/>
              <a:cs typeface="Arial" panose="020B0604020202020204" pitchFamily="34" charset="0"/>
            </a:endParaRPr>
          </a:p>
        </p:txBody>
      </p:sp>
      <p:sp>
        <p:nvSpPr>
          <p:cNvPr id="15" name="Oval 58"/>
          <p:cNvSpPr>
            <a:spLocks noChangeAspect="1"/>
          </p:cNvSpPr>
          <p:nvPr/>
        </p:nvSpPr>
        <p:spPr bwMode="gray">
          <a:xfrm>
            <a:off x="991018" y="1867788"/>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25" name="Rectángulo 24"/>
          <p:cNvSpPr/>
          <p:nvPr/>
        </p:nvSpPr>
        <p:spPr>
          <a:xfrm>
            <a:off x="914667" y="2846345"/>
            <a:ext cx="7338842" cy="584775"/>
          </a:xfrm>
          <a:prstGeom prst="rect">
            <a:avLst/>
          </a:prstGeom>
        </p:spPr>
        <p:txBody>
          <a:bodyPr wrap="square">
            <a:spAutoFit/>
          </a:bodyPr>
          <a:lstStyle/>
          <a:p>
            <a:r>
              <a:rPr lang="ca-ES" sz="1600" dirty="0" smtClean="0">
                <a:solidFill>
                  <a:srgbClr val="000000"/>
                </a:solidFill>
              </a:rPr>
              <a:t/>
            </a:r>
            <a:br>
              <a:rPr lang="ca-ES" sz="1600" dirty="0" smtClean="0">
                <a:solidFill>
                  <a:srgbClr val="000000"/>
                </a:solidFill>
              </a:rPr>
            </a:br>
            <a:r>
              <a:rPr lang="ca-ES" sz="1600" b="1" dirty="0" smtClean="0">
                <a:solidFill>
                  <a:srgbClr val="000000">
                    <a:lumMod val="75000"/>
                    <a:lumOff val="25000"/>
                  </a:srgbClr>
                </a:solidFill>
                <a:latin typeface="Arial" panose="020B0604020202020204" pitchFamily="34" charset="0"/>
                <a:cs typeface="Arial" panose="020B0604020202020204" pitchFamily="34" charset="0"/>
              </a:rPr>
              <a:t>Serveis </a:t>
            </a:r>
            <a:r>
              <a:rPr lang="ca-ES" sz="1600" b="1" dirty="0">
                <a:solidFill>
                  <a:srgbClr val="000000">
                    <a:lumMod val="75000"/>
                    <a:lumOff val="25000"/>
                  </a:srgbClr>
                </a:solidFill>
                <a:latin typeface="Arial" panose="020B0604020202020204" pitchFamily="34" charset="0"/>
                <a:cs typeface="Arial" panose="020B0604020202020204" pitchFamily="34" charset="0"/>
              </a:rPr>
              <a:t>de salut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del SISCAT utilitzats </a:t>
            </a:r>
            <a:r>
              <a:rPr lang="ca-ES" sz="1600" b="1" dirty="0">
                <a:solidFill>
                  <a:srgbClr val="000000">
                    <a:lumMod val="75000"/>
                    <a:lumOff val="25000"/>
                  </a:srgbClr>
                </a:solidFill>
                <a:latin typeface="Arial" panose="020B0604020202020204" pitchFamily="34" charset="0"/>
                <a:cs typeface="Arial" panose="020B0604020202020204" pitchFamily="34" charset="0"/>
              </a:rPr>
              <a:t>l’últim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any (</a:t>
            </a:r>
            <a:r>
              <a:rPr lang="ca-ES" sz="1600" b="1" dirty="0">
                <a:solidFill>
                  <a:schemeClr val="accent3"/>
                </a:solidFill>
              </a:rPr>
              <a:t>format presencial</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a:t>
            </a:r>
            <a:endParaRPr lang="ca-ES" sz="1600" b="1" dirty="0">
              <a:solidFill>
                <a:srgbClr val="000000">
                  <a:lumMod val="75000"/>
                  <a:lumOff val="25000"/>
                </a:srgbClr>
              </a:solidFill>
              <a:latin typeface="Arial" panose="020B0604020202020204" pitchFamily="34" charset="0"/>
              <a:cs typeface="Arial" panose="020B0604020202020204" pitchFamily="34" charset="0"/>
            </a:endParaRPr>
          </a:p>
        </p:txBody>
      </p:sp>
      <p:sp>
        <p:nvSpPr>
          <p:cNvPr id="27" name="Subtítulo 2"/>
          <p:cNvSpPr txBox="1">
            <a:spLocks/>
          </p:cNvSpPr>
          <p:nvPr/>
        </p:nvSpPr>
        <p:spPr>
          <a:xfrm>
            <a:off x="1418346" y="3347649"/>
            <a:ext cx="7375898" cy="842931"/>
          </a:xfrm>
          <a:prstGeom prst="rect">
            <a:avLst/>
          </a:prstGeom>
        </p:spPr>
        <p:txBody>
          <a:bodyPr vert="horz" lIns="91440" tIns="45720" rIns="91440" bIns="45720" rtlCol="0">
            <a:no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600" dirty="0" smtClean="0">
              <a:solidFill>
                <a:srgbClr val="000000"/>
              </a:solidFill>
              <a:latin typeface="Arial" panose="020B0604020202020204" pitchFamily="34" charset="0"/>
              <a:cs typeface="Arial" panose="020B0604020202020204" pitchFamily="34" charset="0"/>
            </a:endParaRPr>
          </a:p>
          <a:p>
            <a:pPr algn="just" defTabSz="1141903"/>
            <a:r>
              <a:rPr lang="ca-ES" sz="1600" dirty="0" smtClean="0">
                <a:solidFill>
                  <a:srgbClr val="000000">
                    <a:lumMod val="75000"/>
                    <a:lumOff val="25000"/>
                  </a:srgbClr>
                </a:solidFill>
                <a:latin typeface="Arial" panose="020B0604020202020204" pitchFamily="34" charset="0"/>
                <a:cs typeface="Arial" panose="020B0604020202020204" pitchFamily="34" charset="0"/>
              </a:rPr>
              <a:t>Els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serveis de salut </a:t>
            </a:r>
            <a:r>
              <a:rPr lang="ca-ES" sz="1600" dirty="0" smtClean="0">
                <a:solidFill>
                  <a:srgbClr val="000000">
                    <a:lumMod val="75000"/>
                    <a:lumOff val="25000"/>
                  </a:srgbClr>
                </a:solidFill>
                <a:latin typeface="Arial" panose="020B0604020202020204" pitchFamily="34" charset="0"/>
                <a:cs typeface="Arial" panose="020B0604020202020204" pitchFamily="34" charset="0"/>
              </a:rPr>
              <a:t>més utilitzats pels/ per les participants de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forma presencial al SISCAT durant l'últim any </a:t>
            </a:r>
            <a:r>
              <a:rPr lang="ca-ES" sz="1600" dirty="0" smtClean="0">
                <a:solidFill>
                  <a:srgbClr val="000000">
                    <a:lumMod val="75000"/>
                    <a:lumOff val="25000"/>
                  </a:srgbClr>
                </a:solidFill>
                <a:latin typeface="Arial" panose="020B0604020202020204" pitchFamily="34" charset="0"/>
                <a:cs typeface="Arial" panose="020B0604020202020204" pitchFamily="34" charset="0"/>
              </a:rPr>
              <a:t>són:</a:t>
            </a:r>
          </a:p>
          <a:p>
            <a:pPr marL="285750" indent="-285750" algn="just" defTabSz="1141903">
              <a:buFont typeface="Arial" panose="020B0604020202020204" pitchFamily="34" charset="0"/>
              <a:buChar char="•"/>
            </a:pPr>
            <a:r>
              <a:rPr lang="ca-ES" sz="1600" b="1" dirty="0" smtClean="0">
                <a:solidFill>
                  <a:srgbClr val="000000">
                    <a:lumMod val="75000"/>
                    <a:lumOff val="25000"/>
                  </a:srgbClr>
                </a:solidFill>
                <a:latin typeface="Arial" panose="020B0604020202020204" pitchFamily="34" charset="0"/>
                <a:cs typeface="Arial" panose="020B0604020202020204" pitchFamily="34" charset="0"/>
              </a:rPr>
              <a:t>Visita amb metge/</a:t>
            </a:r>
            <a:r>
              <a:rPr lang="ca-ES" sz="1600" b="1" dirty="0" err="1" smtClean="0">
                <a:solidFill>
                  <a:srgbClr val="000000">
                    <a:lumMod val="75000"/>
                    <a:lumOff val="25000"/>
                  </a:srgbClr>
                </a:solidFill>
                <a:latin typeface="Arial" panose="020B0604020202020204" pitchFamily="34" charset="0"/>
                <a:cs typeface="Arial" panose="020B0604020202020204" pitchFamily="34" charset="0"/>
              </a:rPr>
              <a:t>ssa</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de medicina familiar i comunitària al CAP (74%)</a:t>
            </a:r>
            <a:r>
              <a:rPr lang="ca-ES" sz="1600" dirty="0" smtClean="0">
                <a:solidFill>
                  <a:srgbClr val="000000">
                    <a:lumMod val="75000"/>
                    <a:lumOff val="25000"/>
                  </a:srgbClr>
                </a:solidFill>
                <a:latin typeface="Arial" panose="020B0604020202020204" pitchFamily="34" charset="0"/>
                <a:cs typeface="Arial" panose="020B0604020202020204" pitchFamily="34" charset="0"/>
              </a:rPr>
              <a:t>, </a:t>
            </a:r>
          </a:p>
          <a:p>
            <a:pPr marL="285750" indent="-285750" algn="just" defTabSz="1141903">
              <a:buFont typeface="Arial" panose="020B0604020202020204" pitchFamily="34" charset="0"/>
              <a:buChar char="•"/>
            </a:pPr>
            <a:r>
              <a:rPr lang="ca-ES" sz="1600" dirty="0" smtClean="0">
                <a:solidFill>
                  <a:srgbClr val="000000">
                    <a:lumMod val="75000"/>
                    <a:lumOff val="25000"/>
                  </a:srgbClr>
                </a:solidFill>
                <a:latin typeface="Arial" panose="020B0604020202020204" pitchFamily="34" charset="0"/>
                <a:cs typeface="Arial" panose="020B0604020202020204" pitchFamily="34" charset="0"/>
              </a:rPr>
              <a:t>Visites amb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especialista al CAP</a:t>
            </a:r>
            <a:r>
              <a:rPr lang="ca-ES" sz="1600" dirty="0" smtClean="0">
                <a:solidFill>
                  <a:srgbClr val="000000">
                    <a:lumMod val="75000"/>
                    <a:lumOff val="25000"/>
                  </a:srgbClr>
                </a:solidFill>
                <a:latin typeface="Arial" panose="020B0604020202020204" pitchFamily="34" charset="0"/>
                <a:cs typeface="Arial" panose="020B0604020202020204" pitchFamily="34" charset="0"/>
              </a:rPr>
              <a:t> o a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l’hospital </a:t>
            </a:r>
            <a:r>
              <a:rPr lang="ca-ES" sz="1600" dirty="0" smtClean="0">
                <a:solidFill>
                  <a:srgbClr val="000000">
                    <a:lumMod val="75000"/>
                    <a:lumOff val="25000"/>
                  </a:srgbClr>
                </a:solidFill>
                <a:latin typeface="Arial" panose="020B0604020202020204" pitchFamily="34" charset="0"/>
                <a:cs typeface="Arial" panose="020B0604020202020204" pitchFamily="34" charset="0"/>
              </a:rPr>
              <a:t>(48%) i,</a:t>
            </a:r>
          </a:p>
          <a:p>
            <a:pPr marL="285750" indent="-285750" algn="just" defTabSz="1141903">
              <a:buFont typeface="Arial" panose="020B0604020202020204" pitchFamily="34" charset="0"/>
              <a:buChar char="•"/>
            </a:pPr>
            <a:r>
              <a:rPr lang="ca-ES" sz="1600" b="1" dirty="0" smtClean="0">
                <a:solidFill>
                  <a:srgbClr val="000000">
                    <a:lumMod val="75000"/>
                    <a:lumOff val="25000"/>
                  </a:srgbClr>
                </a:solidFill>
                <a:latin typeface="Arial" panose="020B0604020202020204" pitchFamily="34" charset="0"/>
                <a:cs typeface="Arial" panose="020B0604020202020204" pitchFamily="34" charset="0"/>
              </a:rPr>
              <a:t>Urgències al CAP </a:t>
            </a:r>
            <a:r>
              <a:rPr lang="ca-ES" sz="1600" dirty="0" smtClean="0">
                <a:solidFill>
                  <a:srgbClr val="000000">
                    <a:lumMod val="75000"/>
                    <a:lumOff val="25000"/>
                  </a:srgbClr>
                </a:solidFill>
                <a:latin typeface="Arial" panose="020B0604020202020204" pitchFamily="34" charset="0"/>
                <a:cs typeface="Arial" panose="020B0604020202020204" pitchFamily="34" charset="0"/>
              </a:rPr>
              <a:t>o</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CUAP </a:t>
            </a:r>
            <a:r>
              <a:rPr lang="ca-ES" sz="1600" dirty="0" smtClean="0">
                <a:solidFill>
                  <a:srgbClr val="000000">
                    <a:lumMod val="75000"/>
                    <a:lumOff val="25000"/>
                  </a:srgbClr>
                </a:solidFill>
                <a:latin typeface="Arial" panose="020B0604020202020204" pitchFamily="34" charset="0"/>
                <a:cs typeface="Arial" panose="020B0604020202020204" pitchFamily="34" charset="0"/>
              </a:rPr>
              <a:t>(48%)</a:t>
            </a:r>
          </a:p>
          <a:p>
            <a:pPr marL="285750" indent="-285750" algn="just" defTabSz="1141903">
              <a:buFont typeface="Arial" panose="020B0604020202020204" pitchFamily="34" charset="0"/>
              <a:buChar char="•"/>
            </a:pPr>
            <a:r>
              <a:rPr lang="ca-ES" sz="1600" dirty="0" smtClean="0">
                <a:solidFill>
                  <a:srgbClr val="000000">
                    <a:lumMod val="75000"/>
                    <a:lumOff val="25000"/>
                  </a:srgbClr>
                </a:solidFill>
                <a:latin typeface="Arial" panose="020B0604020202020204" pitchFamily="34" charset="0"/>
                <a:cs typeface="Arial" panose="020B0604020202020204" pitchFamily="34" charset="0"/>
              </a:rPr>
              <a:t>Visites per rebre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resultats de proves o analítiques </a:t>
            </a:r>
            <a:r>
              <a:rPr lang="ca-ES" sz="1600" dirty="0" smtClean="0">
                <a:solidFill>
                  <a:srgbClr val="000000">
                    <a:lumMod val="75000"/>
                    <a:lumOff val="25000"/>
                  </a:srgbClr>
                </a:solidFill>
                <a:latin typeface="Arial" panose="020B0604020202020204" pitchFamily="34" charset="0"/>
                <a:cs typeface="Arial" panose="020B0604020202020204" pitchFamily="34" charset="0"/>
              </a:rPr>
              <a:t>(43%)</a:t>
            </a:r>
          </a:p>
          <a:p>
            <a:pPr marL="285750" indent="-285750" algn="just" defTabSz="1141903">
              <a:buFont typeface="Arial" panose="020B0604020202020204" pitchFamily="34" charset="0"/>
              <a:buChar char="•"/>
            </a:pPr>
            <a:r>
              <a:rPr lang="ca-ES" sz="1600" b="1" dirty="0" smtClean="0">
                <a:solidFill>
                  <a:srgbClr val="000000">
                    <a:lumMod val="75000"/>
                    <a:lumOff val="25000"/>
                  </a:srgbClr>
                </a:solidFill>
                <a:latin typeface="Arial" panose="020B0604020202020204" pitchFamily="34" charset="0"/>
                <a:cs typeface="Arial" panose="020B0604020202020204" pitchFamily="34" charset="0"/>
              </a:rPr>
              <a:t>Urgències hospitalàries </a:t>
            </a:r>
            <a:r>
              <a:rPr lang="ca-ES" sz="1600" dirty="0" smtClean="0">
                <a:solidFill>
                  <a:srgbClr val="000000">
                    <a:lumMod val="75000"/>
                    <a:lumOff val="25000"/>
                  </a:srgbClr>
                </a:solidFill>
                <a:latin typeface="Arial" panose="020B0604020202020204" pitchFamily="34" charset="0"/>
                <a:cs typeface="Arial" panose="020B0604020202020204" pitchFamily="34" charset="0"/>
              </a:rPr>
              <a:t>(22%)</a:t>
            </a:r>
          </a:p>
          <a:p>
            <a:pPr marL="285750" indent="-285750" algn="just" defTabSz="1141903">
              <a:buFont typeface="Arial" panose="020B0604020202020204" pitchFamily="34" charset="0"/>
              <a:buChar char="•"/>
            </a:pPr>
            <a:r>
              <a:rPr lang="ca-ES" sz="1600" dirty="0" smtClean="0">
                <a:solidFill>
                  <a:srgbClr val="000000">
                    <a:lumMod val="75000"/>
                    <a:lumOff val="25000"/>
                  </a:srgbClr>
                </a:solidFill>
                <a:latin typeface="Arial" panose="020B0604020202020204" pitchFamily="34" charset="0"/>
                <a:cs typeface="Arial" panose="020B0604020202020204" pitchFamily="34" charset="0"/>
              </a:rPr>
              <a:t>Menys de 15% dels participants indiquen haver utilitzat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altres serveis </a:t>
            </a:r>
            <a:r>
              <a:rPr lang="ca-ES" sz="1600" dirty="0" smtClean="0">
                <a:solidFill>
                  <a:srgbClr val="000000">
                    <a:lumMod val="75000"/>
                    <a:lumOff val="25000"/>
                  </a:srgbClr>
                </a:solidFill>
                <a:latin typeface="Arial" panose="020B0604020202020204" pitchFamily="34" charset="0"/>
                <a:cs typeface="Arial" panose="020B0604020202020204" pitchFamily="34" charset="0"/>
              </a:rPr>
              <a:t>com per exemple: visites d'infermeria, tractament de rehabilitació, visita al domicili, entre d’altres </a:t>
            </a:r>
          </a:p>
          <a:p>
            <a:pPr algn="just" defTabSz="1141903"/>
            <a:r>
              <a:rPr lang="ca-ES" sz="1200" i="1" dirty="0" smtClean="0">
                <a:solidFill>
                  <a:srgbClr val="000000"/>
                </a:solidFill>
                <a:latin typeface="Arial" panose="020B0604020202020204" pitchFamily="34" charset="0"/>
                <a:cs typeface="Arial" panose="020B0604020202020204" pitchFamily="34" charset="0"/>
              </a:rPr>
              <a:t>Nota: N=23</a:t>
            </a:r>
          </a:p>
          <a:p>
            <a:pPr algn="just" defTabSz="1141903"/>
            <a:endParaRPr lang="ca-ES" sz="1200" i="1" dirty="0" smtClean="0">
              <a:solidFill>
                <a:srgbClr val="000000"/>
              </a:solidFill>
              <a:latin typeface="Arial" panose="020B0604020202020204" pitchFamily="34" charset="0"/>
              <a:cs typeface="Arial" panose="020B0604020202020204" pitchFamily="34" charset="0"/>
            </a:endParaRPr>
          </a:p>
          <a:p>
            <a:pPr algn="just" defTabSz="1141903"/>
            <a:endParaRPr lang="ca-ES" sz="1600" dirty="0">
              <a:solidFill>
                <a:srgbClr val="000000"/>
              </a:solidFill>
              <a:latin typeface="Arial" panose="020B0604020202020204" pitchFamily="34" charset="0"/>
              <a:cs typeface="Arial" panose="020B0604020202020204" pitchFamily="34" charset="0"/>
            </a:endParaRPr>
          </a:p>
        </p:txBody>
      </p:sp>
      <p:sp>
        <p:nvSpPr>
          <p:cNvPr id="28" name="Oval 58"/>
          <p:cNvSpPr>
            <a:spLocks noChangeAspect="1"/>
          </p:cNvSpPr>
          <p:nvPr/>
        </p:nvSpPr>
        <p:spPr bwMode="gray">
          <a:xfrm>
            <a:off x="991018" y="3681277"/>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pic>
        <p:nvPicPr>
          <p:cNvPr id="17" name="Imagen 16"/>
          <p:cNvPicPr>
            <a:picLocks noChangeAspect="1"/>
          </p:cNvPicPr>
          <p:nvPr/>
        </p:nvPicPr>
        <p:blipFill>
          <a:blip r:embed="rId5">
            <a:duotone>
              <a:schemeClr val="accent2">
                <a:shade val="45000"/>
                <a:satMod val="135000"/>
              </a:schemeClr>
              <a:prstClr val="white"/>
            </a:duotone>
          </a:blip>
          <a:stretch>
            <a:fillRect/>
          </a:stretch>
        </p:blipFill>
        <p:spPr>
          <a:xfrm>
            <a:off x="239272" y="1051484"/>
            <a:ext cx="675395" cy="621824"/>
          </a:xfrm>
          <a:prstGeom prst="rect">
            <a:avLst/>
          </a:prstGeom>
        </p:spPr>
      </p:pic>
      <p:pic>
        <p:nvPicPr>
          <p:cNvPr id="18" name="Imagen 17"/>
          <p:cNvPicPr>
            <a:picLocks noChangeAspect="1"/>
          </p:cNvPicPr>
          <p:nvPr/>
        </p:nvPicPr>
        <p:blipFill>
          <a:blip r:embed="rId5">
            <a:duotone>
              <a:schemeClr val="accent2">
                <a:shade val="45000"/>
                <a:satMod val="135000"/>
              </a:schemeClr>
              <a:prstClr val="white"/>
            </a:duotone>
          </a:blip>
          <a:stretch>
            <a:fillRect/>
          </a:stretch>
        </p:blipFill>
        <p:spPr>
          <a:xfrm>
            <a:off x="239272" y="2926465"/>
            <a:ext cx="675395" cy="621824"/>
          </a:xfrm>
          <a:prstGeom prst="rect">
            <a:avLst/>
          </a:prstGeom>
        </p:spPr>
      </p:pic>
    </p:spTree>
    <p:custDataLst>
      <p:tags r:id="rId1"/>
    </p:custDataLst>
    <p:extLst>
      <p:ext uri="{BB962C8B-B14F-4D97-AF65-F5344CB8AC3E}">
        <p14:creationId xmlns:p14="http://schemas.microsoft.com/office/powerpoint/2010/main" val="277022387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536835" y="741635"/>
            <a:ext cx="1322477" cy="1094641"/>
          </a:xfrm>
          <a:prstGeom prst="rect">
            <a:avLst/>
          </a:prstGeom>
        </p:spPr>
      </p:pic>
      <p:sp>
        <p:nvSpPr>
          <p:cNvPr id="20"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r>
              <a:rPr lang="ca-ES" dirty="0" smtClean="0">
                <a:solidFill>
                  <a:schemeClr val="bg1">
                    <a:lumMod val="50000"/>
                  </a:schemeClr>
                </a:solidFill>
              </a:rPr>
              <a:t>Serveis sanitaris utilitzats - SISCAT</a:t>
            </a:r>
            <a:endParaRPr lang="ca-ES" dirty="0">
              <a:solidFill>
                <a:schemeClr val="bg1">
                  <a:lumMod val="50000"/>
                </a:schemeClr>
              </a:solidFill>
            </a:endParaRPr>
          </a:p>
        </p:txBody>
      </p:sp>
      <p:sp>
        <p:nvSpPr>
          <p:cNvPr id="28" name="Rectángulo 27"/>
          <p:cNvSpPr/>
          <p:nvPr/>
        </p:nvSpPr>
        <p:spPr>
          <a:xfrm>
            <a:off x="1114749" y="1192360"/>
            <a:ext cx="7015985" cy="584775"/>
          </a:xfrm>
          <a:prstGeom prst="rect">
            <a:avLst/>
          </a:prstGeom>
        </p:spPr>
        <p:txBody>
          <a:bodyPr wrap="square">
            <a:spAutoFit/>
          </a:bodyPr>
          <a:lstStyle/>
          <a:p>
            <a:r>
              <a:rPr lang="ca-ES" sz="1600" b="1" dirty="0" smtClean="0">
                <a:solidFill>
                  <a:srgbClr val="000000">
                    <a:lumMod val="75000"/>
                    <a:lumOff val="25000"/>
                  </a:srgbClr>
                </a:solidFill>
                <a:latin typeface="Arial" panose="020B0604020202020204" pitchFamily="34" charset="0"/>
                <a:cs typeface="Arial" panose="020B0604020202020204" pitchFamily="34" charset="0"/>
              </a:rPr>
              <a:t>Serveis de salut del SISCAT utilitzats l’últim any (</a:t>
            </a:r>
            <a:r>
              <a:rPr lang="ca-ES" sz="1600" b="1" dirty="0">
                <a:solidFill>
                  <a:schemeClr val="accent3"/>
                </a:solidFill>
              </a:rPr>
              <a:t>format no presencial</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a:t>
            </a:r>
            <a:r>
              <a:rPr lang="ca-ES" sz="1600" dirty="0" smtClean="0">
                <a:solidFill>
                  <a:srgbClr val="000000">
                    <a:lumMod val="75000"/>
                    <a:lumOff val="25000"/>
                  </a:srgbClr>
                </a:solidFill>
                <a:latin typeface="Arial" panose="020B0604020202020204" pitchFamily="34" charset="0"/>
                <a:cs typeface="Arial" panose="020B0604020202020204" pitchFamily="34" charset="0"/>
              </a:rPr>
              <a:t>mitjançant trucada telefònica, videotrucada, </a:t>
            </a:r>
            <a:r>
              <a:rPr lang="ca-ES" sz="1600" i="1" dirty="0" smtClean="0">
                <a:solidFill>
                  <a:srgbClr val="000000">
                    <a:lumMod val="75000"/>
                    <a:lumOff val="25000"/>
                  </a:srgbClr>
                </a:solidFill>
                <a:latin typeface="Arial" panose="020B0604020202020204" pitchFamily="34" charset="0"/>
                <a:cs typeface="Arial" panose="020B0604020202020204" pitchFamily="34" charset="0"/>
              </a:rPr>
              <a:t>web</a:t>
            </a:r>
            <a:r>
              <a:rPr lang="ca-ES" sz="1600" dirty="0" smtClean="0">
                <a:solidFill>
                  <a:srgbClr val="000000">
                    <a:lumMod val="75000"/>
                    <a:lumOff val="25000"/>
                  </a:srgbClr>
                </a:solidFill>
                <a:latin typeface="Arial" panose="020B0604020202020204" pitchFamily="34" charset="0"/>
                <a:cs typeface="Arial" panose="020B0604020202020204" pitchFamily="34" charset="0"/>
              </a:rPr>
              <a:t>,</a:t>
            </a:r>
            <a:r>
              <a:rPr lang="ca-ES" sz="1600" i="1" dirty="0" smtClean="0">
                <a:solidFill>
                  <a:srgbClr val="000000">
                    <a:lumMod val="75000"/>
                    <a:lumOff val="25000"/>
                  </a:srgbClr>
                </a:solidFill>
                <a:latin typeface="Arial" panose="020B0604020202020204" pitchFamily="34" charset="0"/>
                <a:cs typeface="Arial" panose="020B0604020202020204" pitchFamily="34" charset="0"/>
              </a:rPr>
              <a:t> </a:t>
            </a:r>
            <a:r>
              <a:rPr lang="ca-ES" sz="1600" i="1" dirty="0" err="1" smtClean="0">
                <a:solidFill>
                  <a:srgbClr val="000000">
                    <a:lumMod val="75000"/>
                    <a:lumOff val="25000"/>
                  </a:srgbClr>
                </a:solidFill>
                <a:latin typeface="Arial" panose="020B0604020202020204" pitchFamily="34" charset="0"/>
                <a:cs typeface="Arial" panose="020B0604020202020204" pitchFamily="34" charset="0"/>
              </a:rPr>
              <a:t>app</a:t>
            </a:r>
            <a:r>
              <a:rPr lang="ca-ES" sz="1600" dirty="0" smtClean="0">
                <a:solidFill>
                  <a:srgbClr val="000000">
                    <a:lumMod val="75000"/>
                    <a:lumOff val="25000"/>
                  </a:srgbClr>
                </a:solidFill>
                <a:latin typeface="Arial" panose="020B0604020202020204" pitchFamily="34" charset="0"/>
                <a:cs typeface="Arial" panose="020B0604020202020204" pitchFamily="34" charset="0"/>
              </a:rPr>
              <a:t>)</a:t>
            </a:r>
            <a:endParaRPr lang="ca-ES" sz="16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29" name="Subtítulo 2"/>
          <p:cNvSpPr txBox="1">
            <a:spLocks/>
          </p:cNvSpPr>
          <p:nvPr/>
        </p:nvSpPr>
        <p:spPr>
          <a:xfrm>
            <a:off x="1478173" y="2109544"/>
            <a:ext cx="7371099" cy="1400997"/>
          </a:xfrm>
          <a:prstGeom prst="rect">
            <a:avLst/>
          </a:prstGeom>
        </p:spPr>
        <p:txBody>
          <a:bodyPr vert="horz" lIns="91440" tIns="45720" rIns="91440" bIns="45720" rtlCol="0">
            <a:no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r>
              <a:rPr lang="ca-ES" sz="1600" dirty="0" smtClean="0">
                <a:solidFill>
                  <a:srgbClr val="000000">
                    <a:lumMod val="75000"/>
                    <a:lumOff val="25000"/>
                  </a:srgbClr>
                </a:solidFill>
                <a:latin typeface="Arial" panose="020B0604020202020204" pitchFamily="34" charset="0"/>
                <a:cs typeface="Arial" panose="020B0604020202020204" pitchFamily="34" charset="0"/>
              </a:rPr>
              <a:t>Els serveis de salut més utilitzats </a:t>
            </a:r>
            <a:r>
              <a:rPr lang="fr-FR" sz="1600" dirty="0" err="1" smtClean="0">
                <a:solidFill>
                  <a:srgbClr val="000000">
                    <a:lumMod val="75000"/>
                    <a:lumOff val="25000"/>
                  </a:srgbClr>
                </a:solidFill>
                <a:latin typeface="Arial" panose="020B0604020202020204" pitchFamily="34" charset="0"/>
                <a:cs typeface="Arial" panose="020B0604020202020204" pitchFamily="34" charset="0"/>
              </a:rPr>
              <a:t>pels</a:t>
            </a:r>
            <a:r>
              <a:rPr lang="fr-FR" sz="1600" dirty="0">
                <a:solidFill>
                  <a:srgbClr val="000000">
                    <a:lumMod val="75000"/>
                    <a:lumOff val="25000"/>
                  </a:srgbClr>
                </a:solidFill>
                <a:latin typeface="Arial" panose="020B0604020202020204" pitchFamily="34" charset="0"/>
                <a:cs typeface="Arial" panose="020B0604020202020204" pitchFamily="34" charset="0"/>
              </a:rPr>
              <a:t>/ per les participants </a:t>
            </a:r>
            <a:r>
              <a:rPr lang="ca-ES" sz="1600" dirty="0" smtClean="0">
                <a:solidFill>
                  <a:srgbClr val="000000">
                    <a:lumMod val="75000"/>
                    <a:lumOff val="25000"/>
                  </a:srgbClr>
                </a:solidFill>
                <a:latin typeface="Arial" panose="020B0604020202020204" pitchFamily="34" charset="0"/>
                <a:cs typeface="Arial" panose="020B0604020202020204" pitchFamily="34" charset="0"/>
              </a:rPr>
              <a:t> al SISCAT de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forma no presencial </a:t>
            </a:r>
            <a:r>
              <a:rPr lang="ca-ES" sz="1600" dirty="0" smtClean="0">
                <a:solidFill>
                  <a:srgbClr val="000000">
                    <a:lumMod val="75000"/>
                    <a:lumOff val="25000"/>
                  </a:srgbClr>
                </a:solidFill>
                <a:latin typeface="Arial" panose="020B0604020202020204" pitchFamily="34" charset="0"/>
                <a:cs typeface="Arial" panose="020B0604020202020204" pitchFamily="34" charset="0"/>
              </a:rPr>
              <a:t>l’últim any són:</a:t>
            </a:r>
          </a:p>
          <a:p>
            <a:pPr marL="285750" indent="-285750" algn="just" defTabSz="1141903">
              <a:buFont typeface="Arial" panose="020B0604020202020204" pitchFamily="34" charset="0"/>
              <a:buChar char="•"/>
            </a:pPr>
            <a:r>
              <a:rPr lang="ca-ES" sz="1600" b="1" dirty="0">
                <a:solidFill>
                  <a:srgbClr val="000000">
                    <a:lumMod val="75000"/>
                    <a:lumOff val="25000"/>
                  </a:srgbClr>
                </a:solidFill>
                <a:latin typeface="Arial" panose="020B0604020202020204" pitchFamily="34" charset="0"/>
                <a:cs typeface="Arial" panose="020B0604020202020204" pitchFamily="34" charset="0"/>
              </a:rPr>
              <a:t>V</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isita amb metge/</a:t>
            </a:r>
            <a:r>
              <a:rPr lang="ca-ES" sz="1600" b="1" dirty="0" err="1" smtClean="0">
                <a:solidFill>
                  <a:srgbClr val="000000">
                    <a:lumMod val="75000"/>
                    <a:lumOff val="25000"/>
                  </a:srgbClr>
                </a:solidFill>
                <a:latin typeface="Arial" panose="020B0604020202020204" pitchFamily="34" charset="0"/>
                <a:cs typeface="Arial" panose="020B0604020202020204" pitchFamily="34" charset="0"/>
              </a:rPr>
              <a:t>ssa</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 de salut familiar i comunitària </a:t>
            </a:r>
            <a:r>
              <a:rPr lang="ca-ES" sz="1600" dirty="0" smtClean="0">
                <a:solidFill>
                  <a:srgbClr val="000000">
                    <a:lumMod val="75000"/>
                    <a:lumOff val="25000"/>
                  </a:srgbClr>
                </a:solidFill>
                <a:latin typeface="Arial" panose="020B0604020202020204" pitchFamily="34" charset="0"/>
                <a:cs typeface="Arial" panose="020B0604020202020204" pitchFamily="34" charset="0"/>
              </a:rPr>
              <a:t>(CAP)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(64%)</a:t>
            </a:r>
            <a:r>
              <a:rPr lang="ca-ES" sz="1600" dirty="0" smtClean="0">
                <a:solidFill>
                  <a:srgbClr val="000000">
                    <a:lumMod val="75000"/>
                    <a:lumOff val="25000"/>
                  </a:srgbClr>
                </a:solidFill>
                <a:latin typeface="Arial" panose="020B0604020202020204" pitchFamily="34" charset="0"/>
                <a:cs typeface="Arial" panose="020B0604020202020204" pitchFamily="34" charset="0"/>
              </a:rPr>
              <a:t>,</a:t>
            </a:r>
          </a:p>
          <a:p>
            <a:pPr marL="285750" indent="-285750" algn="just" defTabSz="1141903">
              <a:buFont typeface="Arial" panose="020B0604020202020204" pitchFamily="34" charset="0"/>
              <a:buChar char="•"/>
            </a:pPr>
            <a:r>
              <a:rPr lang="ca-ES" sz="1600" b="1" dirty="0">
                <a:solidFill>
                  <a:srgbClr val="000000">
                    <a:lumMod val="75000"/>
                    <a:lumOff val="25000"/>
                  </a:srgbClr>
                </a:solidFill>
                <a:latin typeface="Arial" panose="020B0604020202020204" pitchFamily="34" charset="0"/>
                <a:cs typeface="Arial" panose="020B0604020202020204" pitchFamily="34" charset="0"/>
              </a:rPr>
              <a:t>V</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isites per a la presentació de resultats de proves/analítiques </a:t>
            </a:r>
            <a:r>
              <a:rPr lang="ca-ES" sz="1600" dirty="0" smtClean="0">
                <a:solidFill>
                  <a:srgbClr val="000000">
                    <a:lumMod val="75000"/>
                    <a:lumOff val="25000"/>
                  </a:srgbClr>
                </a:solidFill>
                <a:latin typeface="Arial" panose="020B0604020202020204" pitchFamily="34" charset="0"/>
                <a:cs typeface="Arial" panose="020B0604020202020204" pitchFamily="34" charset="0"/>
              </a:rPr>
              <a:t>per diagnòstic o gestió de malaltia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(29%) </a:t>
            </a:r>
          </a:p>
          <a:p>
            <a:pPr marL="285750" indent="-285750" algn="just" defTabSz="1141903">
              <a:buFont typeface="Arial" panose="020B0604020202020204" pitchFamily="34" charset="0"/>
              <a:buChar char="•"/>
            </a:pPr>
            <a:r>
              <a:rPr lang="ca-ES" sz="1600" b="1" dirty="0">
                <a:solidFill>
                  <a:srgbClr val="000000">
                    <a:lumMod val="75000"/>
                    <a:lumOff val="25000"/>
                  </a:srgbClr>
                </a:solidFill>
                <a:latin typeface="Arial" panose="020B0604020202020204" pitchFamily="34" charset="0"/>
                <a:cs typeface="Arial" panose="020B0604020202020204" pitchFamily="34" charset="0"/>
              </a:rPr>
              <a:t>V</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isites amb especialistes al hospital (21%)</a:t>
            </a:r>
            <a:endParaRPr lang="ca-ES" sz="1200" b="1" dirty="0" smtClean="0">
              <a:solidFill>
                <a:srgbClr val="000000"/>
              </a:solidFill>
              <a:latin typeface="Arial" panose="020B0604020202020204" pitchFamily="34" charset="0"/>
              <a:cs typeface="Arial" panose="020B0604020202020204" pitchFamily="34" charset="0"/>
            </a:endParaRPr>
          </a:p>
          <a:p>
            <a:pPr algn="just" defTabSz="1141903"/>
            <a:r>
              <a:rPr lang="ca-ES" sz="1200" i="1" dirty="0" smtClean="0">
                <a:solidFill>
                  <a:srgbClr val="000000"/>
                </a:solidFill>
                <a:latin typeface="Arial" panose="020B0604020202020204" pitchFamily="34" charset="0"/>
                <a:cs typeface="Arial" panose="020B0604020202020204" pitchFamily="34" charset="0"/>
              </a:rPr>
              <a:t>Nota: N=14</a:t>
            </a:r>
          </a:p>
        </p:txBody>
      </p:sp>
      <p:sp>
        <p:nvSpPr>
          <p:cNvPr id="30" name="Oval 58"/>
          <p:cNvSpPr>
            <a:spLocks noChangeAspect="1"/>
          </p:cNvSpPr>
          <p:nvPr/>
        </p:nvSpPr>
        <p:spPr bwMode="gray">
          <a:xfrm>
            <a:off x="1160452" y="2115329"/>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pic>
        <p:nvPicPr>
          <p:cNvPr id="31" name="Imagen 30"/>
          <p:cNvPicPr>
            <a:picLocks noChangeAspect="1"/>
          </p:cNvPicPr>
          <p:nvPr/>
        </p:nvPicPr>
        <p:blipFill>
          <a:blip r:embed="rId5">
            <a:duotone>
              <a:schemeClr val="accent3">
                <a:shade val="45000"/>
                <a:satMod val="135000"/>
              </a:schemeClr>
              <a:prstClr val="white"/>
            </a:duotone>
          </a:blip>
          <a:stretch>
            <a:fillRect/>
          </a:stretch>
        </p:blipFill>
        <p:spPr>
          <a:xfrm>
            <a:off x="484595" y="1205780"/>
            <a:ext cx="521656" cy="525967"/>
          </a:xfrm>
          <a:prstGeom prst="rect">
            <a:avLst/>
          </a:prstGeom>
        </p:spPr>
      </p:pic>
    </p:spTree>
    <p:custDataLst>
      <p:tags r:id="rId1"/>
    </p:custDataLst>
    <p:extLst>
      <p:ext uri="{BB962C8B-B14F-4D97-AF65-F5344CB8AC3E}">
        <p14:creationId xmlns:p14="http://schemas.microsoft.com/office/powerpoint/2010/main" val="410995150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536835" y="767035"/>
            <a:ext cx="1322477" cy="1094641"/>
          </a:xfrm>
          <a:prstGeom prst="rect">
            <a:avLst/>
          </a:prstGeom>
        </p:spPr>
      </p:pic>
      <p:grpSp>
        <p:nvGrpSpPr>
          <p:cNvPr id="53" name="Grupo 52"/>
          <p:cNvGrpSpPr/>
          <p:nvPr/>
        </p:nvGrpSpPr>
        <p:grpSpPr>
          <a:xfrm>
            <a:off x="299905" y="841387"/>
            <a:ext cx="7950727" cy="830997"/>
            <a:chOff x="284569" y="1255067"/>
            <a:chExt cx="7950727" cy="830997"/>
          </a:xfrm>
        </p:grpSpPr>
        <p:sp>
          <p:nvSpPr>
            <p:cNvPr id="54" name="Rectángulo 53"/>
            <p:cNvSpPr/>
            <p:nvPr/>
          </p:nvSpPr>
          <p:spPr>
            <a:xfrm>
              <a:off x="896454" y="1255067"/>
              <a:ext cx="7338842" cy="830997"/>
            </a:xfrm>
            <a:prstGeom prst="rect">
              <a:avLst/>
            </a:prstGeom>
          </p:spPr>
          <p:txBody>
            <a:bodyPr wrap="square">
              <a:spAutoFit/>
            </a:bodyPr>
            <a:lstStyle/>
            <a:p>
              <a:r>
                <a:rPr lang="ca-ES" sz="1600" dirty="0" smtClean="0">
                  <a:solidFill>
                    <a:srgbClr val="000000"/>
                  </a:solidFill>
                </a:rPr>
                <a:t/>
              </a:r>
              <a:br>
                <a:rPr lang="ca-ES" sz="1600" dirty="0" smtClean="0">
                  <a:solidFill>
                    <a:srgbClr val="000000"/>
                  </a:solidFill>
                </a:rPr>
              </a:br>
              <a:r>
                <a:rPr lang="ca-ES" sz="1600" b="1" dirty="0" smtClean="0">
                  <a:solidFill>
                    <a:srgbClr val="000000">
                      <a:lumMod val="75000"/>
                      <a:lumOff val="25000"/>
                    </a:srgbClr>
                  </a:solidFill>
                  <a:latin typeface="Arial" panose="020B0604020202020204" pitchFamily="34" charset="0"/>
                  <a:cs typeface="Arial" panose="020B0604020202020204" pitchFamily="34" charset="0"/>
                </a:rPr>
                <a:t>Canals utilitzats dins del SISCAT per rebre serveis d’atenció no presencial </a:t>
              </a:r>
              <a:endParaRPr lang="ca-ES" sz="1600" b="1"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55" name="Imagen 54"/>
            <p:cNvPicPr>
              <a:picLocks noChangeAspect="1"/>
            </p:cNvPicPr>
            <p:nvPr/>
          </p:nvPicPr>
          <p:blipFill>
            <a:blip r:embed="rId5">
              <a:duotone>
                <a:schemeClr val="accent3">
                  <a:shade val="45000"/>
                  <a:satMod val="135000"/>
                </a:schemeClr>
                <a:prstClr val="white"/>
              </a:duotone>
            </a:blip>
            <a:stretch>
              <a:fillRect/>
            </a:stretch>
          </p:blipFill>
          <p:spPr>
            <a:xfrm>
              <a:off x="284569" y="1545946"/>
              <a:ext cx="521656" cy="525967"/>
            </a:xfrm>
            <a:prstGeom prst="rect">
              <a:avLst/>
            </a:prstGeom>
          </p:spPr>
        </p:pic>
      </p:grpSp>
      <p:sp>
        <p:nvSpPr>
          <p:cNvPr id="20"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r>
              <a:rPr lang="ca-ES" dirty="0" smtClean="0">
                <a:solidFill>
                  <a:schemeClr val="bg1">
                    <a:lumMod val="50000"/>
                  </a:schemeClr>
                </a:solidFill>
              </a:rPr>
              <a:t>Serveis </a:t>
            </a:r>
            <a:r>
              <a:rPr lang="ca-ES" dirty="0">
                <a:solidFill>
                  <a:schemeClr val="bg1">
                    <a:lumMod val="50000"/>
                  </a:schemeClr>
                </a:solidFill>
              </a:rPr>
              <a:t>sanitaris utilitzats - </a:t>
            </a:r>
            <a:r>
              <a:rPr lang="ca-ES" dirty="0" smtClean="0">
                <a:solidFill>
                  <a:schemeClr val="bg1">
                    <a:lumMod val="50000"/>
                  </a:schemeClr>
                </a:solidFill>
              </a:rPr>
              <a:t>SISCAT</a:t>
            </a:r>
            <a:endParaRPr lang="ca-ES" dirty="0">
              <a:solidFill>
                <a:schemeClr val="bg1">
                  <a:lumMod val="50000"/>
                </a:schemeClr>
              </a:solidFill>
            </a:endParaRPr>
          </a:p>
        </p:txBody>
      </p:sp>
      <p:sp>
        <p:nvSpPr>
          <p:cNvPr id="26" name="Subtítulo 2"/>
          <p:cNvSpPr txBox="1">
            <a:spLocks/>
          </p:cNvSpPr>
          <p:nvPr/>
        </p:nvSpPr>
        <p:spPr>
          <a:xfrm>
            <a:off x="1301391" y="1847596"/>
            <a:ext cx="7400394" cy="1237293"/>
          </a:xfrm>
          <a:prstGeom prst="rect">
            <a:avLst/>
          </a:prstGeom>
        </p:spPr>
        <p:txBody>
          <a:bodyPr vert="horz" lIns="91440" tIns="45720" rIns="91440" bIns="45720" rtlCol="0">
            <a:no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r>
              <a:rPr lang="ca-ES" sz="1600" dirty="0" smtClean="0">
                <a:solidFill>
                  <a:srgbClr val="000000">
                    <a:lumMod val="75000"/>
                    <a:lumOff val="25000"/>
                  </a:srgbClr>
                </a:solidFill>
                <a:latin typeface="Arial" panose="020B0604020202020204" pitchFamily="34" charset="0"/>
                <a:cs typeface="Arial" panose="020B0604020202020204" pitchFamily="34" charset="0"/>
              </a:rPr>
              <a:t>El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correu electrònic (63%) </a:t>
            </a:r>
            <a:r>
              <a:rPr lang="ca-ES" sz="1600" dirty="0" smtClean="0">
                <a:solidFill>
                  <a:srgbClr val="000000">
                    <a:lumMod val="75000"/>
                    <a:lumOff val="25000"/>
                  </a:srgbClr>
                </a:solidFill>
                <a:latin typeface="Arial" panose="020B0604020202020204" pitchFamily="34" charset="0"/>
                <a:cs typeface="Arial" panose="020B0604020202020204" pitchFamily="34" charset="0"/>
              </a:rPr>
              <a:t>i la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trucada telefònica (50%) </a:t>
            </a:r>
            <a:r>
              <a:rPr lang="ca-ES" sz="1600" dirty="0" smtClean="0">
                <a:solidFill>
                  <a:srgbClr val="000000">
                    <a:lumMod val="75000"/>
                    <a:lumOff val="25000"/>
                  </a:srgbClr>
                </a:solidFill>
                <a:latin typeface="Arial" panose="020B0604020202020204" pitchFamily="34" charset="0"/>
                <a:cs typeface="Arial" panose="020B0604020202020204" pitchFamily="34" charset="0"/>
              </a:rPr>
              <a:t>són els canals més utilitzades pels/ per les participants de l’enquesta</a:t>
            </a:r>
          </a:p>
          <a:p>
            <a:pPr algn="just" defTabSz="1141903"/>
            <a:r>
              <a:rPr lang="ca-ES" sz="1200" i="1" dirty="0">
                <a:solidFill>
                  <a:srgbClr val="000000"/>
                </a:solidFill>
                <a:latin typeface="Arial" panose="020B0604020202020204" pitchFamily="34" charset="0"/>
                <a:cs typeface="Arial" panose="020B0604020202020204" pitchFamily="34" charset="0"/>
              </a:rPr>
              <a:t>Nota: </a:t>
            </a:r>
            <a:r>
              <a:rPr lang="ca-ES" sz="1200" i="1" dirty="0" smtClean="0">
                <a:solidFill>
                  <a:srgbClr val="000000"/>
                </a:solidFill>
                <a:latin typeface="Arial" panose="020B0604020202020204" pitchFamily="34" charset="0"/>
                <a:cs typeface="Arial" panose="020B0604020202020204" pitchFamily="34" charset="0"/>
              </a:rPr>
              <a:t>N=16</a:t>
            </a:r>
            <a:endParaRPr lang="ca-ES" sz="1200" i="1" dirty="0">
              <a:solidFill>
                <a:srgbClr val="000000"/>
              </a:solidFill>
              <a:latin typeface="Arial" panose="020B0604020202020204" pitchFamily="34" charset="0"/>
              <a:cs typeface="Arial" panose="020B0604020202020204" pitchFamily="34" charset="0"/>
            </a:endParaRPr>
          </a:p>
          <a:p>
            <a:pPr algn="just" defTabSz="1141903"/>
            <a:endParaRPr lang="ca-ES" sz="1600" dirty="0">
              <a:solidFill>
                <a:srgbClr val="000000">
                  <a:lumMod val="75000"/>
                  <a:lumOff val="25000"/>
                </a:srgbClr>
              </a:solidFill>
              <a:latin typeface="Arial" panose="020B0604020202020204" pitchFamily="34" charset="0"/>
              <a:cs typeface="Arial" panose="020B0604020202020204" pitchFamily="34" charset="0"/>
            </a:endParaRPr>
          </a:p>
          <a:p>
            <a:pPr algn="just" defTabSz="1141903"/>
            <a:endParaRPr lang="ca-ES" sz="1600" dirty="0">
              <a:solidFill>
                <a:srgbClr val="000000"/>
              </a:solidFill>
              <a:latin typeface="Arial" panose="020B0604020202020204" pitchFamily="34" charset="0"/>
              <a:cs typeface="Arial" panose="020B0604020202020204" pitchFamily="34" charset="0"/>
            </a:endParaRPr>
          </a:p>
        </p:txBody>
      </p:sp>
      <p:sp>
        <p:nvSpPr>
          <p:cNvPr id="27" name="Oval 58"/>
          <p:cNvSpPr>
            <a:spLocks noChangeAspect="1"/>
          </p:cNvSpPr>
          <p:nvPr/>
        </p:nvSpPr>
        <p:spPr bwMode="gray">
          <a:xfrm>
            <a:off x="911790" y="1922321"/>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graphicFrame>
        <p:nvGraphicFramePr>
          <p:cNvPr id="33" name="Gráfico 32"/>
          <p:cNvGraphicFramePr>
            <a:graphicFrameLocks/>
          </p:cNvGraphicFramePr>
          <p:nvPr>
            <p:extLst>
              <p:ext uri="{D42A27DB-BD31-4B8C-83A1-F6EECF244321}">
                <p14:modId xmlns:p14="http://schemas.microsoft.com/office/powerpoint/2010/main" val="620676839"/>
              </p:ext>
            </p:extLst>
          </p:nvPr>
        </p:nvGraphicFramePr>
        <p:xfrm>
          <a:off x="579622" y="2655535"/>
          <a:ext cx="8470754" cy="4070327"/>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96124774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767035"/>
            <a:ext cx="1322477" cy="1094641"/>
          </a:xfrm>
          <a:prstGeom prst="rect">
            <a:avLst/>
          </a:prstGeom>
        </p:spPr>
      </p:pic>
      <p:grpSp>
        <p:nvGrpSpPr>
          <p:cNvPr id="57" name="Grupo 56"/>
          <p:cNvGrpSpPr/>
          <p:nvPr/>
        </p:nvGrpSpPr>
        <p:grpSpPr>
          <a:xfrm>
            <a:off x="457289" y="1497092"/>
            <a:ext cx="7996950" cy="590655"/>
            <a:chOff x="284569" y="4221088"/>
            <a:chExt cx="7996950" cy="590655"/>
          </a:xfrm>
        </p:grpSpPr>
        <p:sp>
          <p:nvSpPr>
            <p:cNvPr id="58" name="Rectángulo 57"/>
            <p:cNvSpPr/>
            <p:nvPr/>
          </p:nvSpPr>
          <p:spPr>
            <a:xfrm>
              <a:off x="942677" y="4226968"/>
              <a:ext cx="7338842" cy="584775"/>
            </a:xfrm>
            <a:prstGeom prst="rect">
              <a:avLst/>
            </a:prstGeom>
          </p:spPr>
          <p:txBody>
            <a:bodyPr wrap="square">
              <a:spAutoFit/>
            </a:bodyPr>
            <a:lstStyle/>
            <a:p>
              <a:r>
                <a:rPr lang="ca-ES" sz="1600" b="1" dirty="0" smtClean="0">
                  <a:solidFill>
                    <a:srgbClr val="000000">
                      <a:lumMod val="75000"/>
                      <a:lumOff val="25000"/>
                    </a:srgbClr>
                  </a:solidFill>
                  <a:latin typeface="Arial" panose="020B0604020202020204" pitchFamily="34" charset="0"/>
                  <a:cs typeface="Arial" panose="020B0604020202020204" pitchFamily="34" charset="0"/>
                </a:rPr>
                <a:t>Valoració del servei rebut via no presencial i principals beneficis destacats</a:t>
              </a:r>
              <a:endParaRPr lang="ca-ES" sz="1600" b="1" dirty="0">
                <a:solidFill>
                  <a:srgbClr val="000000">
                    <a:lumMod val="75000"/>
                    <a:lumOff val="25000"/>
                  </a:srgbClr>
                </a:solidFill>
                <a:latin typeface="Arial" panose="020B0604020202020204" pitchFamily="34" charset="0"/>
                <a:cs typeface="Arial" panose="020B0604020202020204" pitchFamily="34" charset="0"/>
              </a:endParaRPr>
            </a:p>
          </p:txBody>
        </p:sp>
        <p:grpSp>
          <p:nvGrpSpPr>
            <p:cNvPr id="59" name="Grupo 58"/>
            <p:cNvGrpSpPr/>
            <p:nvPr/>
          </p:nvGrpSpPr>
          <p:grpSpPr>
            <a:xfrm>
              <a:off x="284569" y="4221088"/>
              <a:ext cx="539758" cy="525967"/>
              <a:chOff x="387280" y="5251210"/>
              <a:chExt cx="539758" cy="525967"/>
            </a:xfrm>
          </p:grpSpPr>
          <p:sp>
            <p:nvSpPr>
              <p:cNvPr id="60" name="Elipse 59"/>
              <p:cNvSpPr/>
              <p:nvPr/>
            </p:nvSpPr>
            <p:spPr>
              <a:xfrm>
                <a:off x="387312" y="5251210"/>
                <a:ext cx="539213" cy="5259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solidFill>
                    <a:srgbClr val="FFFFFF"/>
                  </a:solidFill>
                  <a:latin typeface="Century Gothic" panose="020B0502020202020204" pitchFamily="34" charset="0"/>
                </a:endParaRPr>
              </a:p>
            </p:txBody>
          </p:sp>
          <p:pic>
            <p:nvPicPr>
              <p:cNvPr id="61" name="Imagen 60"/>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b="15350"/>
              <a:stretch/>
            </p:blipFill>
            <p:spPr>
              <a:xfrm>
                <a:off x="387280" y="5284526"/>
                <a:ext cx="539758" cy="456903"/>
              </a:xfrm>
              <a:prstGeom prst="rect">
                <a:avLst/>
              </a:prstGeom>
            </p:spPr>
          </p:pic>
        </p:grpSp>
      </p:grpSp>
      <p:sp>
        <p:nvSpPr>
          <p:cNvPr id="14" name="Subtítulo 2"/>
          <p:cNvSpPr txBox="1">
            <a:spLocks/>
          </p:cNvSpPr>
          <p:nvPr/>
        </p:nvSpPr>
        <p:spPr>
          <a:xfrm>
            <a:off x="1635024" y="2050200"/>
            <a:ext cx="7204176" cy="1135439"/>
          </a:xfrm>
          <a:prstGeom prst="rect">
            <a:avLst/>
          </a:prstGeom>
        </p:spPr>
        <p:txBody>
          <a:bodyPr vert="horz" lIns="91440" tIns="45720" rIns="91440" bIns="45720" rtlCol="0">
            <a:normAutofit fontScale="92500" lnSpcReduction="20000"/>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400" dirty="0" smtClean="0">
              <a:solidFill>
                <a:srgbClr val="000000"/>
              </a:solidFill>
            </a:endParaRPr>
          </a:p>
          <a:p>
            <a:pPr algn="just" defTabSz="1141903"/>
            <a:r>
              <a:rPr lang="ca-ES" sz="1700" dirty="0" smtClean="0">
                <a:solidFill>
                  <a:srgbClr val="000000">
                    <a:lumMod val="75000"/>
                    <a:lumOff val="25000"/>
                  </a:srgbClr>
                </a:solidFill>
                <a:latin typeface="Arial" panose="020B0604020202020204" pitchFamily="34" charset="0"/>
                <a:cs typeface="Arial" panose="020B0604020202020204" pitchFamily="34" charset="0"/>
              </a:rPr>
              <a:t>El</a:t>
            </a:r>
            <a:r>
              <a:rPr lang="ca-ES" sz="1700" b="1" dirty="0" smtClean="0">
                <a:solidFill>
                  <a:srgbClr val="000000">
                    <a:lumMod val="75000"/>
                    <a:lumOff val="25000"/>
                  </a:srgbClr>
                </a:solidFill>
                <a:latin typeface="Arial" panose="020B0604020202020204" pitchFamily="34" charset="0"/>
                <a:cs typeface="Arial" panose="020B0604020202020204" pitchFamily="34" charset="0"/>
              </a:rPr>
              <a:t> 94% </a:t>
            </a:r>
            <a:r>
              <a:rPr lang="ca-ES" sz="1700" dirty="0" smtClean="0">
                <a:solidFill>
                  <a:srgbClr val="000000">
                    <a:lumMod val="75000"/>
                    <a:lumOff val="25000"/>
                  </a:srgbClr>
                </a:solidFill>
                <a:latin typeface="Arial" panose="020B0604020202020204" pitchFamily="34" charset="0"/>
                <a:cs typeface="Arial" panose="020B0604020202020204" pitchFamily="34" charset="0"/>
              </a:rPr>
              <a:t>dels/de les participants indiquen estar </a:t>
            </a:r>
            <a:r>
              <a:rPr lang="ca-ES" sz="1700" b="1" dirty="0" smtClean="0">
                <a:solidFill>
                  <a:srgbClr val="000000">
                    <a:lumMod val="75000"/>
                    <a:lumOff val="25000"/>
                  </a:srgbClr>
                </a:solidFill>
                <a:latin typeface="Arial" panose="020B0604020202020204" pitchFamily="34" charset="0"/>
                <a:cs typeface="Arial" panose="020B0604020202020204" pitchFamily="34" charset="0"/>
              </a:rPr>
              <a:t>satisfets/es </a:t>
            </a:r>
            <a:r>
              <a:rPr lang="ca-ES" sz="1700" dirty="0" smtClean="0">
                <a:solidFill>
                  <a:srgbClr val="000000">
                    <a:lumMod val="75000"/>
                    <a:lumOff val="25000"/>
                  </a:srgbClr>
                </a:solidFill>
                <a:latin typeface="Arial" panose="020B0604020202020204" pitchFamily="34" charset="0"/>
                <a:cs typeface="Arial" panose="020B0604020202020204" pitchFamily="34" charset="0"/>
              </a:rPr>
              <a:t>amb el servei rebut </a:t>
            </a:r>
            <a:r>
              <a:rPr lang="ca-ES" sz="1700" b="1" dirty="0" smtClean="0">
                <a:solidFill>
                  <a:srgbClr val="000000">
                    <a:lumMod val="75000"/>
                    <a:lumOff val="25000"/>
                  </a:srgbClr>
                </a:solidFill>
                <a:latin typeface="Arial" panose="020B0604020202020204" pitchFamily="34" charset="0"/>
                <a:cs typeface="Arial" panose="020B0604020202020204" pitchFamily="34" charset="0"/>
              </a:rPr>
              <a:t>via no presencial</a:t>
            </a:r>
            <a:r>
              <a:rPr lang="ca-ES" sz="1700" dirty="0" smtClean="0">
                <a:solidFill>
                  <a:srgbClr val="000000">
                    <a:lumMod val="75000"/>
                    <a:lumOff val="25000"/>
                  </a:srgbClr>
                </a:solidFill>
                <a:latin typeface="Arial" panose="020B0604020202020204" pitchFamily="34" charset="0"/>
                <a:cs typeface="Arial" panose="020B0604020202020204" pitchFamily="34" charset="0"/>
              </a:rPr>
              <a:t>. Entre els satisfets, un </a:t>
            </a:r>
            <a:r>
              <a:rPr lang="ca-ES" sz="1700" b="1" dirty="0" smtClean="0">
                <a:solidFill>
                  <a:srgbClr val="000000">
                    <a:lumMod val="75000"/>
                    <a:lumOff val="25000"/>
                  </a:srgbClr>
                </a:solidFill>
                <a:latin typeface="Arial" panose="020B0604020202020204" pitchFamily="34" charset="0"/>
                <a:cs typeface="Arial" panose="020B0604020202020204" pitchFamily="34" charset="0"/>
              </a:rPr>
              <a:t>70% declara estar bastant o molt satisfet </a:t>
            </a:r>
            <a:r>
              <a:rPr lang="ca-ES" sz="1700" dirty="0" smtClean="0">
                <a:solidFill>
                  <a:srgbClr val="000000">
                    <a:lumMod val="75000"/>
                    <a:lumOff val="25000"/>
                  </a:srgbClr>
                </a:solidFill>
                <a:latin typeface="Arial" panose="020B0604020202020204" pitchFamily="34" charset="0"/>
                <a:cs typeface="Arial" panose="020B0604020202020204" pitchFamily="34" charset="0"/>
              </a:rPr>
              <a:t>amb el servei. </a:t>
            </a:r>
          </a:p>
          <a:p>
            <a:pPr algn="just" defTabSz="1141903"/>
            <a:r>
              <a:rPr lang="ca-ES" sz="1300" i="1" dirty="0" smtClean="0">
                <a:solidFill>
                  <a:srgbClr val="000000"/>
                </a:solidFill>
                <a:latin typeface="Arial" panose="020B0604020202020204" pitchFamily="34" charset="0"/>
                <a:cs typeface="Arial" panose="020B0604020202020204" pitchFamily="34" charset="0"/>
              </a:rPr>
              <a:t>Nota: N=17</a:t>
            </a:r>
          </a:p>
          <a:p>
            <a:pPr algn="just" defTabSz="1141903"/>
            <a:endParaRPr lang="ca-ES" sz="1400" dirty="0">
              <a:solidFill>
                <a:srgbClr val="000000"/>
              </a:solidFill>
            </a:endParaRPr>
          </a:p>
        </p:txBody>
      </p:sp>
      <p:sp>
        <p:nvSpPr>
          <p:cNvPr id="15" name="Oval 58"/>
          <p:cNvSpPr>
            <a:spLocks noChangeAspect="1"/>
          </p:cNvSpPr>
          <p:nvPr/>
        </p:nvSpPr>
        <p:spPr bwMode="gray">
          <a:xfrm>
            <a:off x="1228161" y="2246439"/>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20"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r>
              <a:rPr lang="ca-ES" dirty="0" smtClean="0">
                <a:solidFill>
                  <a:schemeClr val="bg1">
                    <a:lumMod val="50000"/>
                  </a:schemeClr>
                </a:solidFill>
              </a:rPr>
              <a:t>Serveis </a:t>
            </a:r>
            <a:r>
              <a:rPr lang="ca-ES" dirty="0">
                <a:solidFill>
                  <a:schemeClr val="bg1">
                    <a:lumMod val="50000"/>
                  </a:schemeClr>
                </a:solidFill>
              </a:rPr>
              <a:t>sanitaris utilitzats - </a:t>
            </a:r>
            <a:r>
              <a:rPr lang="ca-ES" dirty="0" smtClean="0">
                <a:solidFill>
                  <a:schemeClr val="bg1">
                    <a:lumMod val="50000"/>
                  </a:schemeClr>
                </a:solidFill>
              </a:rPr>
              <a:t>SISCAT</a:t>
            </a:r>
            <a:endParaRPr lang="ca-ES" dirty="0">
              <a:solidFill>
                <a:schemeClr val="bg1">
                  <a:lumMod val="50000"/>
                </a:schemeClr>
              </a:solidFill>
            </a:endParaRPr>
          </a:p>
        </p:txBody>
      </p:sp>
      <p:sp>
        <p:nvSpPr>
          <p:cNvPr id="19" name="Rectángulo redondeado 18"/>
          <p:cNvSpPr/>
          <p:nvPr/>
        </p:nvSpPr>
        <p:spPr>
          <a:xfrm>
            <a:off x="2902144" y="3883932"/>
            <a:ext cx="4540056" cy="2478768"/>
          </a:xfrm>
          <a:prstGeom prst="roundRect">
            <a:avLst>
              <a:gd name="adj" fmla="val 4363"/>
            </a:avLst>
          </a:prstGeom>
          <a:solidFill>
            <a:schemeClr val="bg1">
              <a:lumMod val="95000"/>
            </a:schemeClr>
          </a:solidFill>
          <a:ln w="95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sp>
        <p:nvSpPr>
          <p:cNvPr id="25" name="Rectángulo 24"/>
          <p:cNvSpPr/>
          <p:nvPr/>
        </p:nvSpPr>
        <p:spPr>
          <a:xfrm>
            <a:off x="2902144" y="3752923"/>
            <a:ext cx="4540056" cy="2669962"/>
          </a:xfrm>
          <a:prstGeom prst="rect">
            <a:avLst/>
          </a:prstGeom>
        </p:spPr>
        <p:txBody>
          <a:bodyPr wrap="square">
            <a:spAutoFit/>
          </a:bodyPr>
          <a:lstStyle/>
          <a:p>
            <a:pPr marL="342900" indent="-342900">
              <a:lnSpc>
                <a:spcPct val="250000"/>
              </a:lnSpc>
              <a:spcBef>
                <a:spcPts val="300"/>
              </a:spcBef>
              <a:buClr>
                <a:srgbClr val="9AAE04">
                  <a:lumMod val="50000"/>
                </a:srgbClr>
              </a:buClr>
              <a:buFont typeface="Arial" panose="020B0604020202020204" pitchFamily="34" charset="0"/>
              <a:buChar char="•"/>
            </a:pPr>
            <a:r>
              <a:rPr lang="ca-ES" sz="1600" b="1" dirty="0" smtClean="0">
                <a:solidFill>
                  <a:schemeClr val="tx1">
                    <a:lumMod val="75000"/>
                  </a:schemeClr>
                </a:solidFill>
                <a:latin typeface="Arial" panose="020B0604020202020204" pitchFamily="34" charset="0"/>
                <a:cs typeface="Arial" panose="020B0604020202020204" pitchFamily="34" charset="0"/>
              </a:rPr>
              <a:t>Estalvi de temps i de desplaçaments </a:t>
            </a:r>
          </a:p>
          <a:p>
            <a:pPr marL="342900" indent="-342900">
              <a:lnSpc>
                <a:spcPct val="250000"/>
              </a:lnSpc>
              <a:spcBef>
                <a:spcPts val="300"/>
              </a:spcBef>
              <a:buClr>
                <a:srgbClr val="9AAE04">
                  <a:lumMod val="50000"/>
                </a:srgbClr>
              </a:buClr>
              <a:buFont typeface="Arial" panose="020B0604020202020204" pitchFamily="34" charset="0"/>
              <a:buChar char="•"/>
            </a:pPr>
            <a:r>
              <a:rPr lang="ca-ES" sz="1600" b="1" dirty="0" smtClean="0">
                <a:solidFill>
                  <a:schemeClr val="tx1">
                    <a:lumMod val="75000"/>
                  </a:schemeClr>
                </a:solidFill>
                <a:latin typeface="Arial" panose="020B0604020202020204" pitchFamily="34" charset="0"/>
                <a:cs typeface="Arial" panose="020B0604020202020204" pitchFamily="34" charset="0"/>
              </a:rPr>
              <a:t>Agilitat en els procediments </a:t>
            </a:r>
          </a:p>
          <a:p>
            <a:pPr marL="342900" indent="-342900">
              <a:lnSpc>
                <a:spcPct val="250000"/>
              </a:lnSpc>
              <a:spcBef>
                <a:spcPts val="300"/>
              </a:spcBef>
              <a:buClr>
                <a:srgbClr val="9AAE04">
                  <a:lumMod val="50000"/>
                </a:srgbClr>
              </a:buClr>
              <a:buFont typeface="Arial" panose="020B0604020202020204" pitchFamily="34" charset="0"/>
              <a:buChar char="•"/>
            </a:pPr>
            <a:r>
              <a:rPr lang="ca-ES" sz="1600" b="1" dirty="0" smtClean="0">
                <a:solidFill>
                  <a:schemeClr val="tx1">
                    <a:lumMod val="75000"/>
                  </a:schemeClr>
                </a:solidFill>
                <a:latin typeface="Arial" panose="020B0604020202020204" pitchFamily="34" charset="0"/>
                <a:cs typeface="Arial" panose="020B0604020202020204" pitchFamily="34" charset="0"/>
              </a:rPr>
              <a:t>Atenció immediata i de qualitat</a:t>
            </a:r>
          </a:p>
          <a:p>
            <a:pPr marL="342900" indent="-342900">
              <a:lnSpc>
                <a:spcPct val="250000"/>
              </a:lnSpc>
              <a:spcBef>
                <a:spcPts val="300"/>
              </a:spcBef>
              <a:buClr>
                <a:srgbClr val="9AAE04">
                  <a:lumMod val="50000"/>
                </a:srgbClr>
              </a:buClr>
              <a:buFont typeface="Arial" panose="020B0604020202020204" pitchFamily="34" charset="0"/>
              <a:buChar char="•"/>
            </a:pPr>
            <a:r>
              <a:rPr lang="ca-ES" sz="1600" b="1" dirty="0" smtClean="0">
                <a:solidFill>
                  <a:schemeClr val="tx1">
                    <a:lumMod val="75000"/>
                  </a:schemeClr>
                </a:solidFill>
                <a:latin typeface="Arial" panose="020B0604020202020204" pitchFamily="34" charset="0"/>
                <a:cs typeface="Arial" panose="020B0604020202020204" pitchFamily="34" charset="0"/>
              </a:rPr>
              <a:t>Eficàcia i comoditat</a:t>
            </a:r>
            <a:endParaRPr lang="ca-ES" sz="1600" b="1" dirty="0">
              <a:solidFill>
                <a:schemeClr val="tx1">
                  <a:lumMod val="75000"/>
                </a:schemeClr>
              </a:solidFill>
              <a:latin typeface="Arial" panose="020B0604020202020204" pitchFamily="34" charset="0"/>
              <a:cs typeface="Arial" panose="020B0604020202020204" pitchFamily="34" charset="0"/>
            </a:endParaRPr>
          </a:p>
        </p:txBody>
      </p:sp>
      <p:sp>
        <p:nvSpPr>
          <p:cNvPr id="30" name="50 CuadroTexto"/>
          <p:cNvSpPr txBox="1"/>
          <p:nvPr/>
        </p:nvSpPr>
        <p:spPr>
          <a:xfrm>
            <a:off x="2268795" y="3361761"/>
            <a:ext cx="4267515" cy="307777"/>
          </a:xfrm>
          <a:prstGeom prst="rect">
            <a:avLst/>
          </a:prstGeom>
          <a:noFill/>
        </p:spPr>
        <p:txBody>
          <a:bodyPr wrap="none" rtlCol="0">
            <a:spAutoFit/>
          </a:bodyPr>
          <a:lstStyle/>
          <a:p>
            <a:pPr algn="ctr" defTabSz="914400">
              <a:defRPr/>
            </a:pPr>
            <a:r>
              <a:rPr lang="ca-ES" sz="1400" b="1" kern="0" dirty="0" smtClean="0">
                <a:solidFill>
                  <a:schemeClr val="accent2"/>
                </a:solidFill>
                <a:latin typeface="Arial" panose="020B0604020202020204" pitchFamily="34" charset="0"/>
                <a:cs typeface="Arial" panose="020B0604020202020204" pitchFamily="34" charset="0"/>
              </a:rPr>
              <a:t>ELS PRINCIPALS BENEFICIS DESTACATS SÓN</a:t>
            </a:r>
            <a:endParaRPr lang="ca-ES" sz="1400" b="1" kern="0" dirty="0">
              <a:solidFill>
                <a:schemeClr val="accent2"/>
              </a:solidFill>
              <a:latin typeface="Arial" panose="020B0604020202020204" pitchFamily="34" charset="0"/>
              <a:cs typeface="Arial" panose="020B0604020202020204" pitchFamily="34" charset="0"/>
            </a:endParaRPr>
          </a:p>
        </p:txBody>
      </p:sp>
      <p:pic>
        <p:nvPicPr>
          <p:cNvPr id="32" name="Imagen 31"/>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3250"/>
          <a:stretch/>
        </p:blipFill>
        <p:spPr>
          <a:xfrm>
            <a:off x="2279603" y="3771138"/>
            <a:ext cx="676165" cy="586569"/>
          </a:xfrm>
          <a:prstGeom prst="rect">
            <a:avLst/>
          </a:prstGeom>
        </p:spPr>
      </p:pic>
    </p:spTree>
    <p:custDataLst>
      <p:tags r:id="rId1"/>
    </p:custDataLst>
    <p:extLst>
      <p:ext uri="{BB962C8B-B14F-4D97-AF65-F5344CB8AC3E}">
        <p14:creationId xmlns:p14="http://schemas.microsoft.com/office/powerpoint/2010/main" val="257555548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grpSp>
        <p:nvGrpSpPr>
          <p:cNvPr id="53" name="Grupo 52"/>
          <p:cNvGrpSpPr/>
          <p:nvPr/>
        </p:nvGrpSpPr>
        <p:grpSpPr>
          <a:xfrm>
            <a:off x="284569" y="1283617"/>
            <a:ext cx="7911300" cy="830997"/>
            <a:chOff x="284569" y="1283617"/>
            <a:chExt cx="7930161" cy="830997"/>
          </a:xfrm>
        </p:grpSpPr>
        <p:sp>
          <p:nvSpPr>
            <p:cNvPr id="54" name="Rectángulo 53"/>
            <p:cNvSpPr/>
            <p:nvPr/>
          </p:nvSpPr>
          <p:spPr>
            <a:xfrm>
              <a:off x="875888" y="1283617"/>
              <a:ext cx="7338842" cy="830997"/>
            </a:xfrm>
            <a:prstGeom prst="rect">
              <a:avLst/>
            </a:prstGeom>
          </p:spPr>
          <p:txBody>
            <a:bodyPr wrap="square">
              <a:spAutoFit/>
            </a:bodyPr>
            <a:lstStyle/>
            <a:p>
              <a:r>
                <a:rPr lang="ca-ES" sz="1600" dirty="0" smtClean="0">
                  <a:solidFill>
                    <a:srgbClr val="000000"/>
                  </a:solidFill>
                </a:rPr>
                <a:t/>
              </a:r>
              <a:br>
                <a:rPr lang="ca-ES" sz="1600" dirty="0" smtClean="0">
                  <a:solidFill>
                    <a:srgbClr val="000000"/>
                  </a:solidFill>
                </a:rPr>
              </a:br>
              <a:r>
                <a:rPr lang="ca-ES" sz="1600" b="1" dirty="0">
                  <a:solidFill>
                    <a:srgbClr val="000000">
                      <a:lumMod val="75000"/>
                      <a:lumOff val="25000"/>
                    </a:srgbClr>
                  </a:solidFill>
                  <a:latin typeface="Arial" panose="020B0604020202020204" pitchFamily="34" charset="0"/>
                  <a:cs typeface="Arial" panose="020B0604020202020204" pitchFamily="34" charset="0"/>
                </a:rPr>
                <a:t>Serveis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d’atenció no presencial que als/les participants els agradaria realitzar en </a:t>
              </a:r>
              <a:r>
                <a:rPr lang="ca-ES" sz="1600" b="1" dirty="0">
                  <a:solidFill>
                    <a:srgbClr val="000000">
                      <a:lumMod val="75000"/>
                      <a:lumOff val="25000"/>
                    </a:srgbClr>
                  </a:solidFill>
                  <a:latin typeface="Arial" panose="020B0604020202020204" pitchFamily="34" charset="0"/>
                  <a:cs typeface="Arial" panose="020B0604020202020204" pitchFamily="34" charset="0"/>
                </a:rPr>
                <a:t>el </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futur SISCAT</a:t>
              </a:r>
              <a:endParaRPr lang="ca-ES" sz="1600" b="1"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55" name="Imagen 54"/>
            <p:cNvPicPr>
              <a:picLocks noChangeAspect="1"/>
            </p:cNvPicPr>
            <p:nvPr/>
          </p:nvPicPr>
          <p:blipFill>
            <a:blip r:embed="rId5">
              <a:duotone>
                <a:schemeClr val="accent3">
                  <a:shade val="45000"/>
                  <a:satMod val="135000"/>
                </a:schemeClr>
                <a:prstClr val="white"/>
              </a:duotone>
            </a:blip>
            <a:stretch>
              <a:fillRect/>
            </a:stretch>
          </p:blipFill>
          <p:spPr>
            <a:xfrm>
              <a:off x="284569" y="1545946"/>
              <a:ext cx="521656" cy="525967"/>
            </a:xfrm>
            <a:prstGeom prst="rect">
              <a:avLst/>
            </a:prstGeom>
          </p:spPr>
        </p:pic>
      </p:grpSp>
      <p:sp>
        <p:nvSpPr>
          <p:cNvPr id="19"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r>
              <a:rPr lang="ca-ES" dirty="0" smtClean="0">
                <a:solidFill>
                  <a:schemeClr val="bg1">
                    <a:lumMod val="50000"/>
                  </a:schemeClr>
                </a:solidFill>
              </a:rPr>
              <a:t>Serveis sanitaris a utilitzar en el futur - </a:t>
            </a:r>
            <a:r>
              <a:rPr lang="ca-ES" dirty="0">
                <a:solidFill>
                  <a:schemeClr val="bg1">
                    <a:lumMod val="50000"/>
                  </a:schemeClr>
                </a:solidFill>
              </a:rPr>
              <a:t>SISCAT</a:t>
            </a:r>
          </a:p>
        </p:txBody>
      </p:sp>
      <p:sp>
        <p:nvSpPr>
          <p:cNvPr id="21" name="Subtítulo 2"/>
          <p:cNvSpPr txBox="1">
            <a:spLocks/>
          </p:cNvSpPr>
          <p:nvPr/>
        </p:nvSpPr>
        <p:spPr>
          <a:xfrm>
            <a:off x="1228310" y="2055738"/>
            <a:ext cx="7521990" cy="1135439"/>
          </a:xfrm>
          <a:prstGeom prst="rect">
            <a:avLst/>
          </a:prstGeom>
        </p:spPr>
        <p:txBody>
          <a:bodyPr vert="horz" lIns="91440" tIns="45720" rIns="91440" bIns="45720" rtlCol="0">
            <a:no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600" dirty="0">
              <a:solidFill>
                <a:srgbClr val="000000"/>
              </a:solidFill>
            </a:endParaRPr>
          </a:p>
          <a:p>
            <a:pPr algn="just" defTabSz="1141903"/>
            <a:r>
              <a:rPr lang="ca-ES" sz="1600" dirty="0" smtClean="0">
                <a:solidFill>
                  <a:srgbClr val="000000">
                    <a:lumMod val="75000"/>
                    <a:lumOff val="25000"/>
                  </a:srgbClr>
                </a:solidFill>
                <a:cs typeface="Arial" panose="020B0604020202020204" pitchFamily="34" charset="0"/>
              </a:rPr>
              <a:t>Les visites per </a:t>
            </a:r>
            <a:r>
              <a:rPr lang="ca-ES" sz="1600" b="1" dirty="0" smtClean="0">
                <a:solidFill>
                  <a:srgbClr val="000000">
                    <a:lumMod val="75000"/>
                    <a:lumOff val="25000"/>
                  </a:srgbClr>
                </a:solidFill>
                <a:cs typeface="Arial" panose="020B0604020202020204" pitchFamily="34" charset="0"/>
              </a:rPr>
              <a:t>presentació de </a:t>
            </a:r>
            <a:r>
              <a:rPr lang="ca-ES" sz="1600" b="1" dirty="0">
                <a:solidFill>
                  <a:srgbClr val="000000">
                    <a:lumMod val="75000"/>
                    <a:lumOff val="25000"/>
                  </a:srgbClr>
                </a:solidFill>
                <a:cs typeface="Arial" panose="020B0604020202020204" pitchFamily="34" charset="0"/>
              </a:rPr>
              <a:t>resultats de proves/analítiques </a:t>
            </a:r>
            <a:r>
              <a:rPr lang="ca-ES" sz="1600" dirty="0">
                <a:solidFill>
                  <a:srgbClr val="000000">
                    <a:lumMod val="75000"/>
                    <a:lumOff val="25000"/>
                  </a:srgbClr>
                </a:solidFill>
                <a:cs typeface="Arial" panose="020B0604020202020204" pitchFamily="34" charset="0"/>
              </a:rPr>
              <a:t>per diagnòstic o gestió de </a:t>
            </a:r>
            <a:r>
              <a:rPr lang="ca-ES" sz="1600" dirty="0" smtClean="0">
                <a:solidFill>
                  <a:srgbClr val="000000">
                    <a:lumMod val="75000"/>
                    <a:lumOff val="25000"/>
                  </a:srgbClr>
                </a:solidFill>
                <a:cs typeface="Arial" panose="020B0604020202020204" pitchFamily="34" charset="0"/>
              </a:rPr>
              <a:t>malaltia i la </a:t>
            </a:r>
            <a:r>
              <a:rPr lang="ca-ES" sz="1600" b="1" dirty="0" smtClean="0">
                <a:solidFill>
                  <a:srgbClr val="000000">
                    <a:lumMod val="75000"/>
                    <a:lumOff val="25000"/>
                  </a:srgbClr>
                </a:solidFill>
                <a:cs typeface="Arial" panose="020B0604020202020204" pitchFamily="34" charset="0"/>
              </a:rPr>
              <a:t>visita </a:t>
            </a:r>
            <a:r>
              <a:rPr lang="ca-ES" sz="1600" b="1" dirty="0">
                <a:solidFill>
                  <a:srgbClr val="000000">
                    <a:lumMod val="75000"/>
                    <a:lumOff val="25000"/>
                  </a:srgbClr>
                </a:solidFill>
                <a:cs typeface="Arial" panose="020B0604020202020204" pitchFamily="34" charset="0"/>
              </a:rPr>
              <a:t>amb </a:t>
            </a:r>
            <a:r>
              <a:rPr lang="ca-ES" sz="1600" b="1" dirty="0" smtClean="0">
                <a:solidFill>
                  <a:srgbClr val="000000">
                    <a:lumMod val="75000"/>
                    <a:lumOff val="25000"/>
                  </a:srgbClr>
                </a:solidFill>
                <a:cs typeface="Arial" panose="020B0604020202020204" pitchFamily="34" charset="0"/>
              </a:rPr>
              <a:t>el metge/</a:t>
            </a:r>
            <a:r>
              <a:rPr lang="ca-ES" sz="1600" b="1" dirty="0" err="1" smtClean="0">
                <a:solidFill>
                  <a:srgbClr val="000000">
                    <a:lumMod val="75000"/>
                    <a:lumOff val="25000"/>
                  </a:srgbClr>
                </a:solidFill>
                <a:cs typeface="Arial" panose="020B0604020202020204" pitchFamily="34" charset="0"/>
              </a:rPr>
              <a:t>ssa</a:t>
            </a:r>
            <a:r>
              <a:rPr lang="ca-ES" sz="1600" b="1" dirty="0" smtClean="0">
                <a:solidFill>
                  <a:srgbClr val="000000">
                    <a:lumMod val="75000"/>
                    <a:lumOff val="25000"/>
                  </a:srgbClr>
                </a:solidFill>
                <a:cs typeface="Arial" panose="020B0604020202020204" pitchFamily="34" charset="0"/>
              </a:rPr>
              <a:t> </a:t>
            </a:r>
            <a:r>
              <a:rPr lang="ca-ES" sz="1600" b="1" dirty="0">
                <a:solidFill>
                  <a:srgbClr val="000000">
                    <a:lumMod val="75000"/>
                    <a:lumOff val="25000"/>
                  </a:srgbClr>
                </a:solidFill>
                <a:cs typeface="Arial" panose="020B0604020202020204" pitchFamily="34" charset="0"/>
              </a:rPr>
              <a:t>de capçalera</a:t>
            </a:r>
            <a:r>
              <a:rPr lang="ca-ES" sz="1600" dirty="0">
                <a:solidFill>
                  <a:srgbClr val="000000">
                    <a:lumMod val="75000"/>
                    <a:lumOff val="25000"/>
                  </a:srgbClr>
                </a:solidFill>
                <a:cs typeface="Arial" panose="020B0604020202020204" pitchFamily="34" charset="0"/>
              </a:rPr>
              <a:t> (</a:t>
            </a:r>
            <a:r>
              <a:rPr lang="ca-ES" sz="1600" dirty="0" smtClean="0">
                <a:solidFill>
                  <a:srgbClr val="000000">
                    <a:lumMod val="75000"/>
                    <a:lumOff val="25000"/>
                  </a:srgbClr>
                </a:solidFill>
                <a:cs typeface="Arial" panose="020B0604020202020204" pitchFamily="34" charset="0"/>
              </a:rPr>
              <a:t>CAP) són els dos serveis que més participants voldrien realitzar de forma no presencial</a:t>
            </a:r>
          </a:p>
          <a:p>
            <a:pPr algn="just" defTabSz="1141903"/>
            <a:r>
              <a:rPr lang="ca-ES" sz="1200" i="1" dirty="0" smtClean="0">
                <a:solidFill>
                  <a:srgbClr val="000000">
                    <a:lumMod val="75000"/>
                    <a:lumOff val="25000"/>
                  </a:srgbClr>
                </a:solidFill>
                <a:cs typeface="Arial" panose="020B0604020202020204" pitchFamily="34" charset="0"/>
              </a:rPr>
              <a:t>Nota: N= 25</a:t>
            </a:r>
            <a:endParaRPr lang="ca-ES" sz="1200" i="1" dirty="0">
              <a:solidFill>
                <a:srgbClr val="000000"/>
              </a:solidFill>
            </a:endParaRPr>
          </a:p>
        </p:txBody>
      </p:sp>
      <p:sp>
        <p:nvSpPr>
          <p:cNvPr id="22" name="Oval 58"/>
          <p:cNvSpPr>
            <a:spLocks noChangeAspect="1"/>
          </p:cNvSpPr>
          <p:nvPr/>
        </p:nvSpPr>
        <p:spPr bwMode="gray">
          <a:xfrm>
            <a:off x="943981" y="2437832"/>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graphicFrame>
        <p:nvGraphicFramePr>
          <p:cNvPr id="27" name="Gráfico 26"/>
          <p:cNvGraphicFramePr>
            <a:graphicFrameLocks/>
          </p:cNvGraphicFramePr>
          <p:nvPr>
            <p:extLst>
              <p:ext uri="{D42A27DB-BD31-4B8C-83A1-F6EECF244321}">
                <p14:modId xmlns:p14="http://schemas.microsoft.com/office/powerpoint/2010/main" val="3236635798"/>
              </p:ext>
            </p:extLst>
          </p:nvPr>
        </p:nvGraphicFramePr>
        <p:xfrm>
          <a:off x="1435100" y="3138402"/>
          <a:ext cx="6536338" cy="3719598"/>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46773028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767035"/>
            <a:ext cx="1322477" cy="1094641"/>
          </a:xfrm>
          <a:prstGeom prst="rect">
            <a:avLst/>
          </a:prstGeom>
        </p:spPr>
      </p:pic>
      <p:sp>
        <p:nvSpPr>
          <p:cNvPr id="19"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pPr lvl="0"/>
            <a:r>
              <a:rPr lang="ca-ES" dirty="0">
                <a:solidFill>
                  <a:srgbClr val="FFFFFF">
                    <a:lumMod val="50000"/>
                  </a:srgbClr>
                </a:solidFill>
              </a:rPr>
              <a:t>Serveis sanitaris a utilitzar en el futur - SISCAT</a:t>
            </a:r>
          </a:p>
        </p:txBody>
      </p:sp>
      <p:grpSp>
        <p:nvGrpSpPr>
          <p:cNvPr id="36" name="Grupo 35"/>
          <p:cNvGrpSpPr/>
          <p:nvPr/>
        </p:nvGrpSpPr>
        <p:grpSpPr>
          <a:xfrm>
            <a:off x="253683" y="771114"/>
            <a:ext cx="7736145" cy="830997"/>
            <a:chOff x="284569" y="1275666"/>
            <a:chExt cx="7971697" cy="830997"/>
          </a:xfrm>
        </p:grpSpPr>
        <p:sp>
          <p:nvSpPr>
            <p:cNvPr id="37" name="Rectángulo 36"/>
            <p:cNvSpPr/>
            <p:nvPr/>
          </p:nvSpPr>
          <p:spPr>
            <a:xfrm>
              <a:off x="917424" y="1275666"/>
              <a:ext cx="7338842" cy="830997"/>
            </a:xfrm>
            <a:prstGeom prst="rect">
              <a:avLst/>
            </a:prstGeom>
          </p:spPr>
          <p:txBody>
            <a:bodyPr wrap="square">
              <a:spAutoFit/>
            </a:bodyPr>
            <a:lstStyle/>
            <a:p>
              <a:endParaRPr lang="ca-ES" sz="1600" b="1" dirty="0" smtClean="0">
                <a:solidFill>
                  <a:srgbClr val="000000"/>
                </a:solidFill>
              </a:endParaRPr>
            </a:p>
            <a:p>
              <a:r>
                <a:rPr lang="ca-ES" sz="1600" b="1" dirty="0" smtClean="0">
                  <a:solidFill>
                    <a:srgbClr val="000000"/>
                  </a:solidFill>
                </a:rPr>
                <a:t>Tecnologies per rebre atenció no presencial en el SISCAT que als/les participants els agradaria utilitzar </a:t>
              </a:r>
              <a:endParaRPr lang="ca-ES" sz="1600" b="1" dirty="0">
                <a:solidFill>
                  <a:srgbClr val="000000"/>
                </a:solidFill>
              </a:endParaRPr>
            </a:p>
          </p:txBody>
        </p:sp>
        <p:pic>
          <p:nvPicPr>
            <p:cNvPr id="40" name="Imagen 39"/>
            <p:cNvPicPr>
              <a:picLocks noChangeAspect="1"/>
            </p:cNvPicPr>
            <p:nvPr/>
          </p:nvPicPr>
          <p:blipFill>
            <a:blip r:embed="rId5">
              <a:duotone>
                <a:schemeClr val="accent3">
                  <a:shade val="45000"/>
                  <a:satMod val="135000"/>
                </a:schemeClr>
                <a:prstClr val="white"/>
              </a:duotone>
            </a:blip>
            <a:stretch>
              <a:fillRect/>
            </a:stretch>
          </p:blipFill>
          <p:spPr>
            <a:xfrm>
              <a:off x="284569" y="1545946"/>
              <a:ext cx="521656" cy="525967"/>
            </a:xfrm>
            <a:prstGeom prst="rect">
              <a:avLst/>
            </a:prstGeom>
          </p:spPr>
        </p:pic>
      </p:grpSp>
      <p:graphicFrame>
        <p:nvGraphicFramePr>
          <p:cNvPr id="32" name="Gráfico 31"/>
          <p:cNvGraphicFramePr>
            <a:graphicFrameLocks/>
          </p:cNvGraphicFramePr>
          <p:nvPr>
            <p:extLst>
              <p:ext uri="{D42A27DB-BD31-4B8C-83A1-F6EECF244321}">
                <p14:modId xmlns:p14="http://schemas.microsoft.com/office/powerpoint/2010/main" val="1126453057"/>
              </p:ext>
            </p:extLst>
          </p:nvPr>
        </p:nvGraphicFramePr>
        <p:xfrm>
          <a:off x="158939" y="3162679"/>
          <a:ext cx="9090868" cy="3606421"/>
        </p:xfrm>
        <a:graphic>
          <a:graphicData uri="http://schemas.openxmlformats.org/drawingml/2006/chart">
            <c:chart xmlns:c="http://schemas.openxmlformats.org/drawingml/2006/chart" xmlns:r="http://schemas.openxmlformats.org/officeDocument/2006/relationships" r:id="rId6"/>
          </a:graphicData>
        </a:graphic>
      </p:graphicFrame>
      <p:sp>
        <p:nvSpPr>
          <p:cNvPr id="46" name="Subtítulo 2"/>
          <p:cNvSpPr txBox="1">
            <a:spLocks/>
          </p:cNvSpPr>
          <p:nvPr/>
        </p:nvSpPr>
        <p:spPr>
          <a:xfrm>
            <a:off x="1300660" y="1495012"/>
            <a:ext cx="7500833" cy="1135439"/>
          </a:xfrm>
          <a:prstGeom prst="rect">
            <a:avLst/>
          </a:prstGeom>
        </p:spPr>
        <p:txBody>
          <a:bodyPr vert="horz" lIns="91440" tIns="45720" rIns="91440" bIns="45720" rtlCol="0">
            <a:noAutofit/>
          </a:bodyPr>
          <a:lstStyle>
            <a:lvl1pPr marL="0" indent="0" algn="ctr" defTabSz="1093897" rtl="0" eaLnBrk="1" latinLnBrk="0" hangingPunct="1">
              <a:spcBef>
                <a:spcPct val="20000"/>
              </a:spcBef>
              <a:buFont typeface="Arial" panose="020B0604020202020204" pitchFamily="34" charset="0"/>
              <a:buNone/>
              <a:defRPr sz="3828" kern="1200">
                <a:solidFill>
                  <a:schemeClr val="tx1">
                    <a:tint val="75000"/>
                  </a:schemeClr>
                </a:solidFill>
                <a:latin typeface="+mn-lt"/>
                <a:ea typeface="+mn-ea"/>
                <a:cs typeface="+mn-cs"/>
              </a:defRPr>
            </a:lvl1pPr>
            <a:lvl2pPr marL="546948" indent="0" algn="ctr" defTabSz="1093897" rtl="0" eaLnBrk="1" latinLnBrk="0" hangingPunct="1">
              <a:spcBef>
                <a:spcPct val="20000"/>
              </a:spcBef>
              <a:buFont typeface="Arial" panose="020B0604020202020204" pitchFamily="34" charset="0"/>
              <a:buNone/>
              <a:defRPr sz="3350" kern="1200">
                <a:solidFill>
                  <a:schemeClr val="tx1">
                    <a:tint val="75000"/>
                  </a:schemeClr>
                </a:solidFill>
                <a:latin typeface="+mn-lt"/>
                <a:ea typeface="+mn-ea"/>
                <a:cs typeface="+mn-cs"/>
              </a:defRPr>
            </a:lvl2pPr>
            <a:lvl3pPr marL="1093897" indent="0" algn="ctr" defTabSz="1093897" rtl="0" eaLnBrk="1" latinLnBrk="0" hangingPunct="1">
              <a:spcBef>
                <a:spcPct val="20000"/>
              </a:spcBef>
              <a:buFont typeface="Arial" panose="020B0604020202020204" pitchFamily="34" charset="0"/>
              <a:buNone/>
              <a:defRPr sz="2871" kern="1200">
                <a:solidFill>
                  <a:schemeClr val="tx1">
                    <a:tint val="75000"/>
                  </a:schemeClr>
                </a:solidFill>
                <a:latin typeface="+mn-lt"/>
                <a:ea typeface="+mn-ea"/>
                <a:cs typeface="+mn-cs"/>
              </a:defRPr>
            </a:lvl3pPr>
            <a:lvl4pPr marL="1640845"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4pPr>
            <a:lvl5pPr marL="2187793"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5pPr>
            <a:lvl6pPr marL="2734742"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6pPr>
            <a:lvl7pPr marL="3281690"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7pPr>
            <a:lvl8pPr marL="3828639"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8pPr>
            <a:lvl9pPr marL="4375587" indent="0" algn="ctr" defTabSz="1093897" rtl="0" eaLnBrk="1" latinLnBrk="0" hangingPunct="1">
              <a:spcBef>
                <a:spcPct val="20000"/>
              </a:spcBef>
              <a:buFont typeface="Arial" panose="020B0604020202020204" pitchFamily="34" charset="0"/>
              <a:buNone/>
              <a:defRPr sz="2393" kern="1200">
                <a:solidFill>
                  <a:schemeClr val="tx1">
                    <a:tint val="75000"/>
                  </a:schemeClr>
                </a:solidFill>
                <a:latin typeface="+mn-lt"/>
                <a:ea typeface="+mn-ea"/>
                <a:cs typeface="+mn-cs"/>
              </a:defRPr>
            </a:lvl9pPr>
          </a:lstStyle>
          <a:p>
            <a:pPr algn="just" defTabSz="1141903"/>
            <a:endParaRPr lang="ca-ES" sz="1600" dirty="0">
              <a:solidFill>
                <a:srgbClr val="000000"/>
              </a:solidFill>
            </a:endParaRPr>
          </a:p>
          <a:p>
            <a:pPr algn="just" defTabSz="1141903"/>
            <a:r>
              <a:rPr lang="ca-ES" sz="1600" dirty="0" smtClean="0">
                <a:solidFill>
                  <a:srgbClr val="000000">
                    <a:lumMod val="75000"/>
                    <a:lumOff val="25000"/>
                  </a:srgbClr>
                </a:solidFill>
                <a:cs typeface="Arial" panose="020B0604020202020204" pitchFamily="34" charset="0"/>
              </a:rPr>
              <a:t>A més de la meitat dels/les participants els agradaria rebre les seves </a:t>
            </a:r>
            <a:r>
              <a:rPr lang="ca-ES" sz="1600" b="1" dirty="0" smtClean="0">
                <a:solidFill>
                  <a:srgbClr val="000000">
                    <a:lumMod val="75000"/>
                    <a:lumOff val="25000"/>
                  </a:srgbClr>
                </a:solidFill>
                <a:cs typeface="Arial" panose="020B0604020202020204" pitchFamily="34" charset="0"/>
              </a:rPr>
              <a:t>proves i analítiques de forma digital i rebre monitorització remota</a:t>
            </a:r>
            <a:r>
              <a:rPr lang="ca-ES" sz="1600" dirty="0" smtClean="0">
                <a:solidFill>
                  <a:srgbClr val="000000">
                    <a:lumMod val="75000"/>
                    <a:lumOff val="25000"/>
                  </a:srgbClr>
                </a:solidFill>
                <a:cs typeface="Arial" panose="020B0604020202020204" pitchFamily="34" charset="0"/>
              </a:rPr>
              <a:t>. Les </a:t>
            </a:r>
            <a:r>
              <a:rPr lang="ca-ES" sz="1600" b="1" dirty="0" smtClean="0">
                <a:solidFill>
                  <a:srgbClr val="000000">
                    <a:lumMod val="75000"/>
                    <a:lumOff val="25000"/>
                  </a:srgbClr>
                </a:solidFill>
                <a:cs typeface="Arial" panose="020B0604020202020204" pitchFamily="34" charset="0"/>
              </a:rPr>
              <a:t>trucades telefòniques, el correu electrònic i les videotrucades </a:t>
            </a:r>
            <a:r>
              <a:rPr lang="ca-ES" sz="1600" dirty="0" smtClean="0">
                <a:solidFill>
                  <a:srgbClr val="000000">
                    <a:lumMod val="75000"/>
                    <a:lumOff val="25000"/>
                  </a:srgbClr>
                </a:solidFill>
                <a:cs typeface="Arial" panose="020B0604020202020204" pitchFamily="34" charset="0"/>
              </a:rPr>
              <a:t>son canals per rebre atenció no presencial que els agradaria utilitzar.</a:t>
            </a:r>
            <a:endParaRPr lang="ca-ES" sz="1600" i="1" dirty="0" smtClean="0">
              <a:solidFill>
                <a:srgbClr val="000000">
                  <a:lumMod val="75000"/>
                  <a:lumOff val="25000"/>
                </a:srgbClr>
              </a:solidFill>
              <a:cs typeface="Arial" panose="020B0604020202020204" pitchFamily="34" charset="0"/>
            </a:endParaRPr>
          </a:p>
          <a:p>
            <a:pPr algn="just" defTabSz="1141903"/>
            <a:r>
              <a:rPr lang="ca-ES" sz="1200" i="1" dirty="0" smtClean="0">
                <a:solidFill>
                  <a:srgbClr val="000000">
                    <a:lumMod val="75000"/>
                    <a:lumOff val="25000"/>
                  </a:srgbClr>
                </a:solidFill>
                <a:cs typeface="Arial" panose="020B0604020202020204" pitchFamily="34" charset="0"/>
              </a:rPr>
              <a:t>Nota: N= 26</a:t>
            </a:r>
            <a:endParaRPr lang="ca-ES" sz="1200" i="1" dirty="0">
              <a:solidFill>
                <a:srgbClr val="000000"/>
              </a:solidFill>
            </a:endParaRPr>
          </a:p>
        </p:txBody>
      </p:sp>
      <p:sp>
        <p:nvSpPr>
          <p:cNvPr id="47" name="Oval 58"/>
          <p:cNvSpPr>
            <a:spLocks noChangeAspect="1"/>
          </p:cNvSpPr>
          <p:nvPr/>
        </p:nvSpPr>
        <p:spPr bwMode="gray">
          <a:xfrm>
            <a:off x="990538" y="1864604"/>
            <a:ext cx="288000" cy="288000"/>
          </a:xfrm>
          <a:prstGeom prst="ellipse">
            <a:avLst/>
          </a:prstGeom>
          <a:solidFill>
            <a:schemeClr val="accent2"/>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97190863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grpSp>
        <p:nvGrpSpPr>
          <p:cNvPr id="53" name="Grupo 52"/>
          <p:cNvGrpSpPr/>
          <p:nvPr/>
        </p:nvGrpSpPr>
        <p:grpSpPr>
          <a:xfrm>
            <a:off x="284569" y="1383063"/>
            <a:ext cx="9085920" cy="688850"/>
            <a:chOff x="284569" y="1383063"/>
            <a:chExt cx="7999826" cy="688850"/>
          </a:xfrm>
        </p:grpSpPr>
        <p:sp>
          <p:nvSpPr>
            <p:cNvPr id="54" name="Rectángulo 53"/>
            <p:cNvSpPr/>
            <p:nvPr/>
          </p:nvSpPr>
          <p:spPr>
            <a:xfrm>
              <a:off x="945553" y="1383063"/>
              <a:ext cx="7338842" cy="584775"/>
            </a:xfrm>
            <a:prstGeom prst="rect">
              <a:avLst/>
            </a:prstGeom>
          </p:spPr>
          <p:txBody>
            <a:bodyPr wrap="square">
              <a:spAutoFit/>
            </a:bodyPr>
            <a:lstStyle/>
            <a:p>
              <a:r>
                <a:rPr lang="ca-ES" sz="1600" dirty="0" smtClean="0">
                  <a:solidFill>
                    <a:srgbClr val="000000"/>
                  </a:solidFill>
                </a:rPr>
                <a:t/>
              </a:r>
              <a:br>
                <a:rPr lang="ca-ES" sz="1600" dirty="0" smtClean="0">
                  <a:solidFill>
                    <a:srgbClr val="000000"/>
                  </a:solidFill>
                </a:rPr>
              </a:br>
              <a:r>
                <a:rPr lang="pt-BR" sz="1600" b="1" dirty="0" err="1" smtClean="0">
                  <a:solidFill>
                    <a:srgbClr val="000000">
                      <a:lumMod val="75000"/>
                      <a:lumOff val="25000"/>
                    </a:srgbClr>
                  </a:solidFill>
                  <a:latin typeface="Arial" panose="020B0604020202020204" pitchFamily="34" charset="0"/>
                  <a:cs typeface="Arial" panose="020B0604020202020204" pitchFamily="34" charset="0"/>
                </a:rPr>
                <a:t>Pacte</a:t>
              </a:r>
              <a:r>
                <a:rPr lang="pt-BR" sz="1600" b="1" dirty="0" smtClean="0">
                  <a:solidFill>
                    <a:srgbClr val="000000">
                      <a:lumMod val="75000"/>
                      <a:lumOff val="25000"/>
                    </a:srgbClr>
                  </a:solidFill>
                  <a:latin typeface="Arial" panose="020B0604020202020204" pitchFamily="34" charset="0"/>
                  <a:cs typeface="Arial" panose="020B0604020202020204" pitchFamily="34" charset="0"/>
                </a:rPr>
                <a:t> assistencial </a:t>
              </a:r>
              <a:endParaRPr lang="ca-ES" sz="1600" b="1"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55" name="Imagen 54"/>
            <p:cNvPicPr>
              <a:picLocks noChangeAspect="1"/>
            </p:cNvPicPr>
            <p:nvPr/>
          </p:nvPicPr>
          <p:blipFill>
            <a:blip r:embed="rId5">
              <a:duotone>
                <a:schemeClr val="accent3">
                  <a:shade val="45000"/>
                  <a:satMod val="135000"/>
                </a:schemeClr>
                <a:prstClr val="white"/>
              </a:duotone>
            </a:blip>
            <a:stretch>
              <a:fillRect/>
            </a:stretch>
          </p:blipFill>
          <p:spPr>
            <a:xfrm>
              <a:off x="284569" y="1545946"/>
              <a:ext cx="521656" cy="525967"/>
            </a:xfrm>
            <a:prstGeom prst="rect">
              <a:avLst/>
            </a:prstGeom>
          </p:spPr>
        </p:pic>
      </p:grpSp>
      <p:sp>
        <p:nvSpPr>
          <p:cNvPr id="19" name="82 CuadroTexto"/>
          <p:cNvSpPr txBox="1"/>
          <p:nvPr/>
        </p:nvSpPr>
        <p:spPr>
          <a:xfrm>
            <a:off x="253683" y="103634"/>
            <a:ext cx="7470950" cy="677108"/>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telemàtica - Enquesta de participació</a:t>
            </a:r>
          </a:p>
          <a:p>
            <a:pPr lvl="0"/>
            <a:r>
              <a:rPr lang="ca-ES" dirty="0">
                <a:solidFill>
                  <a:srgbClr val="FFFFFF">
                    <a:lumMod val="50000"/>
                  </a:srgbClr>
                </a:solidFill>
              </a:rPr>
              <a:t>Serveis sanitaris a utilitzar en el futur - SISCAT</a:t>
            </a:r>
          </a:p>
        </p:txBody>
      </p:sp>
      <p:sp>
        <p:nvSpPr>
          <p:cNvPr id="24" name="Rectángulo 23"/>
          <p:cNvSpPr/>
          <p:nvPr/>
        </p:nvSpPr>
        <p:spPr>
          <a:xfrm>
            <a:off x="1035291" y="1924083"/>
            <a:ext cx="7778509" cy="1754326"/>
          </a:xfrm>
          <a:prstGeom prst="rect">
            <a:avLst/>
          </a:prstGeom>
        </p:spPr>
        <p:txBody>
          <a:bodyPr wrap="square">
            <a:spAutoFit/>
          </a:bodyPr>
          <a:lstStyle/>
          <a:p>
            <a:r>
              <a:rPr lang="ca-ES" sz="1600" dirty="0" smtClean="0">
                <a:solidFill>
                  <a:srgbClr val="000000"/>
                </a:solidFill>
              </a:rPr>
              <a:t/>
            </a:r>
            <a:br>
              <a:rPr lang="ca-ES" sz="1600" dirty="0" smtClean="0">
                <a:solidFill>
                  <a:srgbClr val="000000"/>
                </a:solidFill>
              </a:rPr>
            </a:br>
            <a:r>
              <a:rPr lang="ca-ES" sz="1600" dirty="0" smtClean="0">
                <a:solidFill>
                  <a:srgbClr val="000000"/>
                </a:solidFill>
              </a:rPr>
              <a:t>El </a:t>
            </a:r>
            <a:r>
              <a:rPr lang="ca-ES" sz="1600" b="1" dirty="0" smtClean="0">
                <a:solidFill>
                  <a:srgbClr val="000000"/>
                </a:solidFill>
              </a:rPr>
              <a:t>96%</a:t>
            </a:r>
            <a:r>
              <a:rPr lang="ca-ES" sz="1600" dirty="0" smtClean="0">
                <a:solidFill>
                  <a:srgbClr val="000000"/>
                </a:solidFill>
              </a:rPr>
              <a:t> dels/ de les participants consideren que és </a:t>
            </a:r>
            <a:r>
              <a:rPr lang="ca-ES" sz="1600" b="1" dirty="0" smtClean="0">
                <a:solidFill>
                  <a:srgbClr val="000000"/>
                </a:solidFill>
              </a:rPr>
              <a:t>n</a:t>
            </a:r>
            <a:r>
              <a:rPr lang="ca-ES" sz="1600" b="1" dirty="0" smtClean="0">
                <a:solidFill>
                  <a:srgbClr val="000000">
                    <a:lumMod val="75000"/>
                    <a:lumOff val="25000"/>
                  </a:srgbClr>
                </a:solidFill>
                <a:latin typeface="Arial" panose="020B0604020202020204" pitchFamily="34" charset="0"/>
                <a:cs typeface="Arial" panose="020B0604020202020204" pitchFamily="34" charset="0"/>
              </a:rPr>
              <a:t>ecessari establir un pla assistencial consensuat </a:t>
            </a:r>
            <a:r>
              <a:rPr lang="ca-ES" sz="1600" dirty="0" smtClean="0">
                <a:solidFill>
                  <a:srgbClr val="000000">
                    <a:lumMod val="75000"/>
                    <a:lumOff val="25000"/>
                  </a:srgbClr>
                </a:solidFill>
                <a:latin typeface="Arial" panose="020B0604020202020204" pitchFamily="34" charset="0"/>
                <a:cs typeface="Arial" panose="020B0604020202020204" pitchFamily="34" charset="0"/>
              </a:rPr>
              <a:t>entre el professional i el pacient per decidir com es farà la provisió de l’atenció sanitària (hibridant o no atenció presencial amb la no presencial)</a:t>
            </a:r>
          </a:p>
          <a:p>
            <a:r>
              <a:rPr lang="ca-ES" sz="1200" i="1" dirty="0" smtClean="0">
                <a:solidFill>
                  <a:srgbClr val="000000">
                    <a:lumMod val="75000"/>
                    <a:lumOff val="25000"/>
                  </a:srgbClr>
                </a:solidFill>
                <a:latin typeface="Arial" panose="020B0604020202020204" pitchFamily="34" charset="0"/>
                <a:cs typeface="Arial" panose="020B0604020202020204" pitchFamily="34" charset="0"/>
              </a:rPr>
              <a:t>Nota: N= 26</a:t>
            </a:r>
            <a:endParaRPr lang="ca-ES" sz="1200" i="1" dirty="0" smtClean="0">
              <a:solidFill>
                <a:srgbClr val="000000"/>
              </a:solidFill>
            </a:endParaRPr>
          </a:p>
          <a:p>
            <a:endParaRPr lang="ca-ES" sz="1600" dirty="0">
              <a:solidFill>
                <a:srgbClr val="000000">
                  <a:lumMod val="75000"/>
                  <a:lumOff val="25000"/>
                </a:srgb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5904572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15822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16" name="Rectángulo 15"/>
          <p:cNvSpPr/>
          <p:nvPr/>
        </p:nvSpPr>
        <p:spPr>
          <a:xfrm>
            <a:off x="0" y="2"/>
            <a:ext cx="4495800"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grpSp>
        <p:nvGrpSpPr>
          <p:cNvPr id="6" name="Grupo 5"/>
          <p:cNvGrpSpPr/>
          <p:nvPr/>
        </p:nvGrpSpPr>
        <p:grpSpPr>
          <a:xfrm>
            <a:off x="-1906229" y="2105561"/>
            <a:ext cx="11374693" cy="2646878"/>
            <a:chOff x="-1906229" y="2363227"/>
            <a:chExt cx="11374693" cy="2646878"/>
          </a:xfrm>
        </p:grpSpPr>
        <p:sp>
          <p:nvSpPr>
            <p:cNvPr id="14" name="CuadroTexto 13"/>
            <p:cNvSpPr txBox="1"/>
            <p:nvPr/>
          </p:nvSpPr>
          <p:spPr>
            <a:xfrm>
              <a:off x="-1906229" y="2363227"/>
              <a:ext cx="8308257" cy="2646878"/>
            </a:xfrm>
            <a:prstGeom prst="rect">
              <a:avLst/>
            </a:prstGeom>
            <a:noFill/>
          </p:spPr>
          <p:txBody>
            <a:bodyPr wrap="square" rtlCol="0">
              <a:spAutoFit/>
            </a:bodyPr>
            <a:lstStyle/>
            <a:p>
              <a:pPr algn="ctr"/>
              <a:r>
                <a:rPr lang="ca-ES" sz="16600" b="1" dirty="0" smtClean="0">
                  <a:solidFill>
                    <a:schemeClr val="bg1"/>
                  </a:solidFill>
                  <a:latin typeface="Arial" panose="020B0604020202020204" pitchFamily="34" charset="0"/>
                  <a:cs typeface="Arial" panose="020B0604020202020204" pitchFamily="34" charset="0"/>
                </a:rPr>
                <a:t>01</a:t>
              </a:r>
              <a:endParaRPr lang="ca-ES" sz="16600" b="1"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4857135" y="2963391"/>
              <a:ext cx="4611329" cy="769441"/>
            </a:xfrm>
            <a:prstGeom prst="rect">
              <a:avLst/>
            </a:prstGeom>
            <a:noFill/>
          </p:spPr>
          <p:txBody>
            <a:bodyPr wrap="square" rtlCol="0">
              <a:spAutoFit/>
            </a:bodyPr>
            <a:lstStyle/>
            <a:p>
              <a:r>
                <a:rPr lang="fr-FR" sz="4400" dirty="0" err="1" smtClean="0">
                  <a:solidFill>
                    <a:srgbClr val="FD4D2E"/>
                  </a:solidFill>
                </a:rPr>
                <a:t>Resum</a:t>
              </a:r>
              <a:r>
                <a:rPr lang="fr-FR" sz="4400" dirty="0" smtClean="0">
                  <a:solidFill>
                    <a:srgbClr val="FD4D2E"/>
                  </a:solidFill>
                </a:rPr>
                <a:t> </a:t>
              </a:r>
              <a:r>
                <a:rPr lang="fr-FR" sz="4400" dirty="0" err="1" smtClean="0">
                  <a:solidFill>
                    <a:srgbClr val="FD4D2E"/>
                  </a:solidFill>
                </a:rPr>
                <a:t>executiu</a:t>
              </a:r>
              <a:endParaRPr lang="ca-ES" sz="4400" dirty="0">
                <a:solidFill>
                  <a:srgbClr val="FD4D2E"/>
                </a:solidFill>
              </a:endParaRPr>
            </a:p>
          </p:txBody>
        </p:sp>
      </p:grpSp>
    </p:spTree>
    <p:extLst>
      <p:ext uri="{BB962C8B-B14F-4D97-AF65-F5344CB8AC3E}">
        <p14:creationId xmlns:p14="http://schemas.microsoft.com/office/powerpoint/2010/main" val="2647737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53000" y="3075057"/>
            <a:ext cx="4303295" cy="707886"/>
          </a:xfrm>
          <a:prstGeom prst="rect">
            <a:avLst/>
          </a:prstGeom>
        </p:spPr>
        <p:txBody>
          <a:bodyPr wrap="square">
            <a:spAutoFit/>
          </a:bodyPr>
          <a:lstStyle/>
          <a:p>
            <a:r>
              <a:rPr lang="ca-ES" sz="2000" b="1" dirty="0">
                <a:solidFill>
                  <a:srgbClr val="FD4D2E"/>
                </a:solidFill>
              </a:rPr>
              <a:t>Resultats. </a:t>
            </a:r>
            <a:r>
              <a:rPr lang="ca-ES" sz="2000" dirty="0">
                <a:solidFill>
                  <a:srgbClr val="FD4D2E"/>
                </a:solidFill>
              </a:rPr>
              <a:t>Modalitat </a:t>
            </a:r>
            <a:r>
              <a:rPr lang="ca-ES" sz="2000" dirty="0" smtClean="0">
                <a:solidFill>
                  <a:srgbClr val="FD4D2E"/>
                </a:solidFill>
              </a:rPr>
              <a:t>presencial – Grup focal</a:t>
            </a:r>
            <a:endParaRPr lang="es-ES" dirty="0">
              <a:solidFill>
                <a:srgbClr val="7F7F7F"/>
              </a:solidFill>
            </a:endParaRPr>
          </a:p>
        </p:txBody>
      </p:sp>
      <p:pic>
        <p:nvPicPr>
          <p:cNvPr id="5" name="Imagen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1142693" y="1817128"/>
            <a:ext cx="3461391" cy="2821019"/>
          </a:xfrm>
          <a:prstGeom prst="rect">
            <a:avLst/>
          </a:prstGeom>
        </p:spPr>
      </p:pic>
    </p:spTree>
    <p:extLst>
      <p:ext uri="{BB962C8B-B14F-4D97-AF65-F5344CB8AC3E}">
        <p14:creationId xmlns:p14="http://schemas.microsoft.com/office/powerpoint/2010/main" val="3303472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Dinàmiques de treball</a:t>
            </a:r>
            <a:endParaRPr lang="ca-ES" sz="2000" dirty="0">
              <a:solidFill>
                <a:schemeClr val="accent3"/>
              </a:solidFill>
            </a:endParaRPr>
          </a:p>
        </p:txBody>
      </p:sp>
      <p:sp>
        <p:nvSpPr>
          <p:cNvPr id="19" name="Diamond 8"/>
          <p:cNvSpPr/>
          <p:nvPr/>
        </p:nvSpPr>
        <p:spPr>
          <a:xfrm>
            <a:off x="4096370" y="1854285"/>
            <a:ext cx="1706464" cy="170646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20" name="TextBox 9"/>
          <p:cNvSpPr txBox="1"/>
          <p:nvPr/>
        </p:nvSpPr>
        <p:spPr>
          <a:xfrm>
            <a:off x="3948189" y="3901586"/>
            <a:ext cx="2006329" cy="307777"/>
          </a:xfrm>
          <a:prstGeom prst="rect">
            <a:avLst/>
          </a:prstGeom>
          <a:noFill/>
        </p:spPr>
        <p:txBody>
          <a:bodyPr wrap="square" lIns="0" rIns="0" rtlCol="0">
            <a:spAutoFit/>
          </a:bodyPr>
          <a:lstStyle/>
          <a:p>
            <a:pPr algn="ctr"/>
            <a:r>
              <a:rPr lang="ca-ES" sz="1400" b="1" dirty="0" smtClean="0">
                <a:solidFill>
                  <a:schemeClr val="accent2"/>
                </a:solidFill>
                <a:latin typeface="+mj-lt"/>
              </a:rPr>
              <a:t>Dinàmica 2</a:t>
            </a:r>
            <a:endParaRPr lang="ca-ES" sz="1400" b="1" dirty="0">
              <a:solidFill>
                <a:schemeClr val="accent2"/>
              </a:solidFill>
              <a:latin typeface="+mj-lt"/>
            </a:endParaRPr>
          </a:p>
        </p:txBody>
      </p:sp>
      <p:sp>
        <p:nvSpPr>
          <p:cNvPr id="21" name="Rectangle 10"/>
          <p:cNvSpPr/>
          <p:nvPr/>
        </p:nvSpPr>
        <p:spPr>
          <a:xfrm>
            <a:off x="3795568" y="4420299"/>
            <a:ext cx="2308068" cy="1384995"/>
          </a:xfrm>
          <a:prstGeom prst="rect">
            <a:avLst/>
          </a:prstGeom>
        </p:spPr>
        <p:txBody>
          <a:bodyPr wrap="square" lIns="0" rIns="0">
            <a:spAutoFit/>
          </a:bodyPr>
          <a:lstStyle/>
          <a:p>
            <a:pPr algn="ctr"/>
            <a:r>
              <a:rPr lang="ca-ES" sz="1400" b="1" dirty="0" smtClean="0">
                <a:latin typeface="+mj-lt"/>
              </a:rPr>
              <a:t>Principals motius/beneficis de l’atenció no presencial, expectatives i necessitats entorn a la implementació de l’atenció no presencial en el sistema </a:t>
            </a:r>
            <a:endParaRPr lang="ca-ES" sz="1400" b="1" dirty="0">
              <a:latin typeface="+mj-lt"/>
            </a:endParaRPr>
          </a:p>
        </p:txBody>
      </p:sp>
      <p:sp>
        <p:nvSpPr>
          <p:cNvPr id="22" name="Diamond 35"/>
          <p:cNvSpPr/>
          <p:nvPr/>
        </p:nvSpPr>
        <p:spPr>
          <a:xfrm>
            <a:off x="4272206" y="2758955"/>
            <a:ext cx="774673" cy="774673"/>
          </a:xfrm>
          <a:prstGeom prst="diamond">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23" name="Diamond 36"/>
          <p:cNvSpPr/>
          <p:nvPr/>
        </p:nvSpPr>
        <p:spPr>
          <a:xfrm>
            <a:off x="5205667" y="1858671"/>
            <a:ext cx="774673" cy="774673"/>
          </a:xfrm>
          <a:prstGeom prst="diamond">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24" name="Diamond 37"/>
          <p:cNvSpPr/>
          <p:nvPr/>
        </p:nvSpPr>
        <p:spPr>
          <a:xfrm>
            <a:off x="4830590" y="1878429"/>
            <a:ext cx="774673" cy="774673"/>
          </a:xfrm>
          <a:prstGeom prst="diamond">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25" name="Diamond 14"/>
          <p:cNvSpPr/>
          <p:nvPr/>
        </p:nvSpPr>
        <p:spPr>
          <a:xfrm>
            <a:off x="7154546" y="1854285"/>
            <a:ext cx="1706464" cy="1706464"/>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26" name="TextBox 15"/>
          <p:cNvSpPr txBox="1"/>
          <p:nvPr/>
        </p:nvSpPr>
        <p:spPr>
          <a:xfrm>
            <a:off x="7534892" y="3916162"/>
            <a:ext cx="945772" cy="307777"/>
          </a:xfrm>
          <a:prstGeom prst="rect">
            <a:avLst/>
          </a:prstGeom>
          <a:noFill/>
        </p:spPr>
        <p:txBody>
          <a:bodyPr wrap="none" lIns="0" rIns="0" rtlCol="0">
            <a:spAutoFit/>
          </a:bodyPr>
          <a:lstStyle/>
          <a:p>
            <a:pPr algn="ctr"/>
            <a:r>
              <a:rPr lang="ca-ES" sz="1400" b="1" dirty="0" smtClean="0">
                <a:solidFill>
                  <a:srgbClr val="205390"/>
                </a:solidFill>
                <a:latin typeface="+mj-lt"/>
              </a:rPr>
              <a:t>Dinàmica 3</a:t>
            </a:r>
            <a:endParaRPr lang="ca-ES" sz="1400" b="1" dirty="0">
              <a:solidFill>
                <a:srgbClr val="205390"/>
              </a:solidFill>
              <a:latin typeface="+mj-lt"/>
            </a:endParaRPr>
          </a:p>
        </p:txBody>
      </p:sp>
      <p:sp>
        <p:nvSpPr>
          <p:cNvPr id="27" name="Rectangle 16"/>
          <p:cNvSpPr/>
          <p:nvPr/>
        </p:nvSpPr>
        <p:spPr>
          <a:xfrm>
            <a:off x="6853493" y="4420298"/>
            <a:ext cx="2308068" cy="1169551"/>
          </a:xfrm>
          <a:prstGeom prst="rect">
            <a:avLst/>
          </a:prstGeom>
        </p:spPr>
        <p:txBody>
          <a:bodyPr wrap="square" lIns="0" rIns="0">
            <a:spAutoFit/>
          </a:bodyPr>
          <a:lstStyle/>
          <a:p>
            <a:pPr algn="ctr"/>
            <a:r>
              <a:rPr lang="ca-ES" sz="1400" b="1" dirty="0" smtClean="0">
                <a:latin typeface="+mj-lt"/>
              </a:rPr>
              <a:t>Aspectes</a:t>
            </a:r>
            <a:r>
              <a:rPr lang="es-ES" sz="1400" b="1" dirty="0" smtClean="0">
                <a:latin typeface="+mj-lt"/>
              </a:rPr>
              <a:t> que </a:t>
            </a:r>
            <a:r>
              <a:rPr lang="es-ES" sz="1400" b="1" dirty="0" err="1" smtClean="0">
                <a:latin typeface="+mj-lt"/>
              </a:rPr>
              <a:t>afavoreixen</a:t>
            </a:r>
            <a:r>
              <a:rPr lang="es-ES" sz="1400" b="1" dirty="0" smtClean="0">
                <a:latin typeface="+mj-lt"/>
              </a:rPr>
              <a:t> la </a:t>
            </a:r>
            <a:r>
              <a:rPr lang="es-ES" sz="1400" b="1" dirty="0" err="1" smtClean="0">
                <a:latin typeface="+mj-lt"/>
              </a:rPr>
              <a:t>implementació</a:t>
            </a:r>
            <a:r>
              <a:rPr lang="es-ES" sz="1400" b="1" dirty="0" smtClean="0">
                <a:latin typeface="+mj-lt"/>
              </a:rPr>
              <a:t> d</a:t>
            </a:r>
            <a:r>
              <a:rPr lang="ca-ES" sz="1400" b="1" dirty="0" smtClean="0">
                <a:latin typeface="+mj-lt"/>
              </a:rPr>
              <a:t>els</a:t>
            </a:r>
            <a:r>
              <a:rPr lang="ca-ES" altLang="es-ES" sz="1400" b="1" dirty="0" smtClean="0">
                <a:solidFill>
                  <a:schemeClr val="bg1">
                    <a:lumMod val="50000"/>
                  </a:schemeClr>
                </a:solidFill>
                <a:latin typeface="Arial" panose="020B0604020202020204" pitchFamily="34" charset="0"/>
              </a:rPr>
              <a:t> </a:t>
            </a:r>
            <a:r>
              <a:rPr lang="ca-ES" altLang="es-ES" sz="1400" b="1" dirty="0">
                <a:solidFill>
                  <a:schemeClr val="bg1">
                    <a:lumMod val="50000"/>
                  </a:schemeClr>
                </a:solidFill>
                <a:latin typeface="Arial" panose="020B0604020202020204" pitchFamily="34" charset="0"/>
              </a:rPr>
              <a:t>serveis no </a:t>
            </a:r>
            <a:r>
              <a:rPr lang="ca-ES" altLang="es-ES" sz="1400" b="1" dirty="0" smtClean="0">
                <a:solidFill>
                  <a:schemeClr val="bg1">
                    <a:lumMod val="50000"/>
                  </a:schemeClr>
                </a:solidFill>
                <a:latin typeface="Arial" panose="020B0604020202020204" pitchFamily="34" charset="0"/>
              </a:rPr>
              <a:t>presencials i aspectes que poden representar un obstacle</a:t>
            </a:r>
            <a:endParaRPr lang="es-ES" sz="1400" b="1" dirty="0">
              <a:latin typeface="+mj-lt"/>
            </a:endParaRPr>
          </a:p>
        </p:txBody>
      </p:sp>
      <p:sp>
        <p:nvSpPr>
          <p:cNvPr id="28" name="Diamond 40"/>
          <p:cNvSpPr/>
          <p:nvPr/>
        </p:nvSpPr>
        <p:spPr>
          <a:xfrm>
            <a:off x="7352118" y="2696151"/>
            <a:ext cx="774673" cy="774673"/>
          </a:xfrm>
          <a:prstGeom prst="diamond">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29" name="Diamond 41"/>
          <p:cNvSpPr/>
          <p:nvPr/>
        </p:nvSpPr>
        <p:spPr>
          <a:xfrm>
            <a:off x="7294670" y="1829759"/>
            <a:ext cx="774673" cy="774673"/>
          </a:xfrm>
          <a:prstGeom prst="diamond">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30" name="Diamond 42"/>
          <p:cNvSpPr/>
          <p:nvPr/>
        </p:nvSpPr>
        <p:spPr>
          <a:xfrm>
            <a:off x="7104465" y="2695254"/>
            <a:ext cx="774673" cy="774673"/>
          </a:xfrm>
          <a:prstGeom prst="diamond">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31" name="Diamond 2"/>
          <p:cNvSpPr/>
          <p:nvPr/>
        </p:nvSpPr>
        <p:spPr>
          <a:xfrm>
            <a:off x="1038916" y="1855226"/>
            <a:ext cx="1705523" cy="170552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32" name="TextBox 3"/>
          <p:cNvSpPr txBox="1"/>
          <p:nvPr/>
        </p:nvSpPr>
        <p:spPr>
          <a:xfrm>
            <a:off x="924665" y="3893543"/>
            <a:ext cx="1934024" cy="307777"/>
          </a:xfrm>
          <a:prstGeom prst="rect">
            <a:avLst/>
          </a:prstGeom>
          <a:noFill/>
        </p:spPr>
        <p:txBody>
          <a:bodyPr wrap="square" lIns="0" rIns="0" rtlCol="0">
            <a:spAutoFit/>
          </a:bodyPr>
          <a:lstStyle/>
          <a:p>
            <a:pPr algn="ctr"/>
            <a:r>
              <a:rPr lang="ca-ES" sz="1400" b="1" dirty="0" smtClean="0">
                <a:solidFill>
                  <a:schemeClr val="accent1"/>
                </a:solidFill>
                <a:latin typeface="+mj-lt"/>
              </a:rPr>
              <a:t>Dinàmica 1</a:t>
            </a:r>
            <a:endParaRPr lang="ca-ES" sz="1400" b="1" dirty="0">
              <a:solidFill>
                <a:schemeClr val="accent1"/>
              </a:solidFill>
              <a:latin typeface="+mj-lt"/>
            </a:endParaRPr>
          </a:p>
        </p:txBody>
      </p:sp>
      <p:sp>
        <p:nvSpPr>
          <p:cNvPr id="33" name="Rectangle 4"/>
          <p:cNvSpPr/>
          <p:nvPr/>
        </p:nvSpPr>
        <p:spPr>
          <a:xfrm>
            <a:off x="737643" y="4420299"/>
            <a:ext cx="2308068" cy="1169551"/>
          </a:xfrm>
          <a:prstGeom prst="rect">
            <a:avLst/>
          </a:prstGeom>
        </p:spPr>
        <p:txBody>
          <a:bodyPr wrap="square" lIns="0" rIns="0">
            <a:spAutoFit/>
          </a:bodyPr>
          <a:lstStyle/>
          <a:p>
            <a:pPr algn="ctr"/>
            <a:r>
              <a:rPr lang="ca-ES" sz="1400" b="1" dirty="0" smtClean="0"/>
              <a:t>Contactes </a:t>
            </a:r>
            <a:r>
              <a:rPr lang="ca-ES" sz="1400" b="1" dirty="0"/>
              <a:t>mantinguts amb el sistema </a:t>
            </a:r>
            <a:r>
              <a:rPr lang="ca-ES" sz="1400" b="1" dirty="0" smtClean="0"/>
              <a:t>sanitari </a:t>
            </a:r>
            <a:r>
              <a:rPr lang="ca-ES" sz="1400" b="1" dirty="0"/>
              <a:t>públic</a:t>
            </a:r>
            <a:r>
              <a:rPr lang="ca-ES" sz="1400" b="1" dirty="0" smtClean="0"/>
              <a:t> i que potencialment </a:t>
            </a:r>
            <a:r>
              <a:rPr lang="ca-ES" sz="1400" b="1" dirty="0"/>
              <a:t>s</a:t>
            </a:r>
            <a:r>
              <a:rPr lang="ca-ES" sz="1400" b="1" dirty="0" smtClean="0"/>
              <a:t>´haurien pogut mantenir  de forma no presencial</a:t>
            </a:r>
            <a:endParaRPr lang="ca-ES" sz="1400" dirty="0">
              <a:latin typeface="+mj-lt"/>
            </a:endParaRPr>
          </a:p>
        </p:txBody>
      </p:sp>
      <p:sp>
        <p:nvSpPr>
          <p:cNvPr id="34" name="Diamond 30"/>
          <p:cNvSpPr/>
          <p:nvPr/>
        </p:nvSpPr>
        <p:spPr>
          <a:xfrm>
            <a:off x="1998604" y="2574372"/>
            <a:ext cx="774673" cy="774673"/>
          </a:xfrm>
          <a:prstGeom prst="diamond">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35" name="Diamond 31"/>
          <p:cNvSpPr/>
          <p:nvPr/>
        </p:nvSpPr>
        <p:spPr>
          <a:xfrm>
            <a:off x="1065144" y="1674089"/>
            <a:ext cx="774673" cy="774673"/>
          </a:xfrm>
          <a:prstGeom prst="diamond">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sp>
        <p:nvSpPr>
          <p:cNvPr id="39" name="Diamond 32"/>
          <p:cNvSpPr/>
          <p:nvPr/>
        </p:nvSpPr>
        <p:spPr>
          <a:xfrm>
            <a:off x="1440221" y="1693847"/>
            <a:ext cx="774673" cy="774673"/>
          </a:xfrm>
          <a:prstGeom prst="diamond">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pic>
        <p:nvPicPr>
          <p:cNvPr id="40" name="Imagen 3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71124" y="2352309"/>
            <a:ext cx="719562" cy="719562"/>
          </a:xfrm>
          <a:prstGeom prst="rect">
            <a:avLst/>
          </a:prstGeom>
        </p:spPr>
      </p:pic>
      <p:pic>
        <p:nvPicPr>
          <p:cNvPr id="43" name="Imagen 4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7761791" y="2453144"/>
            <a:ext cx="491975" cy="491975"/>
          </a:xfrm>
          <a:prstGeom prst="rect">
            <a:avLst/>
          </a:prstGeom>
        </p:spPr>
      </p:pic>
      <p:pic>
        <p:nvPicPr>
          <p:cNvPr id="44" name="Imagen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109" y="2361725"/>
            <a:ext cx="610986" cy="610986"/>
          </a:xfrm>
          <a:prstGeom prst="rect">
            <a:avLst/>
          </a:prstGeom>
        </p:spPr>
      </p:pic>
    </p:spTree>
    <p:custDataLst>
      <p:tags r:id="rId1"/>
    </p:custDataLst>
    <p:extLst>
      <p:ext uri="{BB962C8B-B14F-4D97-AF65-F5344CB8AC3E}">
        <p14:creationId xmlns:p14="http://schemas.microsoft.com/office/powerpoint/2010/main" val="336280898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55 Rectángulo"/>
          <p:cNvSpPr/>
          <p:nvPr/>
        </p:nvSpPr>
        <p:spPr>
          <a:xfrm>
            <a:off x="1271005" y="1772817"/>
            <a:ext cx="7697740" cy="539076"/>
          </a:xfrm>
          <a:prstGeom prst="rect">
            <a:avLst/>
          </a:prstGeom>
          <a:solidFill>
            <a:srgbClr val="D76149">
              <a:alpha val="49804"/>
            </a:srgbClr>
          </a:solidFill>
          <a:ln w="25400" cap="flat" cmpd="sng" algn="ctr">
            <a:noFill/>
            <a:prstDash val="solid"/>
          </a:ln>
          <a:effectLst/>
        </p:spPr>
        <p:txBody>
          <a:bodyPr rtlCol="0" anchor="ctr"/>
          <a:lstStyle/>
          <a:p>
            <a:pPr defTabSz="914400">
              <a:defRPr/>
            </a:pPr>
            <a:r>
              <a:rPr lang="ca-ES" sz="1400" b="1" kern="0" dirty="0">
                <a:solidFill>
                  <a:srgbClr val="292929"/>
                </a:solidFill>
                <a:ea typeface="ヒラギノ明朝 ProN W3"/>
                <a:cs typeface="Arial" panose="020B0604020202020204" pitchFamily="34" charset="0"/>
              </a:rPr>
              <a:t>CATEGORIA: </a:t>
            </a:r>
            <a:r>
              <a:rPr lang="ca-ES" sz="1400" b="1" kern="0" dirty="0" smtClean="0">
                <a:solidFill>
                  <a:srgbClr val="292929"/>
                </a:solidFill>
                <a:ea typeface="ヒラギノ明朝 ProN W3"/>
                <a:cs typeface="Arial" panose="020B0604020202020204" pitchFamily="34" charset="0"/>
              </a:rPr>
              <a:t>Consultes amb atenció primària i especialitzada</a:t>
            </a:r>
            <a:endParaRPr lang="ca-ES" sz="1400" b="1" kern="0" dirty="0">
              <a:solidFill>
                <a:srgbClr val="292929"/>
              </a:solidFill>
              <a:ea typeface="ヒラギノ明朝 ProN W3"/>
              <a:cs typeface="Arial" panose="020B0604020202020204" pitchFamily="34" charset="0"/>
            </a:endParaRPr>
          </a:p>
        </p:txBody>
      </p:sp>
      <p:sp>
        <p:nvSpPr>
          <p:cNvPr id="96" name="55 Rectángulo"/>
          <p:cNvSpPr/>
          <p:nvPr/>
        </p:nvSpPr>
        <p:spPr>
          <a:xfrm>
            <a:off x="1271005" y="2359337"/>
            <a:ext cx="7698349"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99" name="Rectangle 16"/>
          <p:cNvSpPr>
            <a:spLocks noChangeArrowheads="1"/>
          </p:cNvSpPr>
          <p:nvPr/>
        </p:nvSpPr>
        <p:spPr bwMode="auto">
          <a:xfrm>
            <a:off x="1271005" y="2438712"/>
            <a:ext cx="770890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ea typeface="ヒラギノ明朝 ProN W3"/>
                <a:cs typeface="Arial" panose="020B0604020202020204" pitchFamily="34" charset="0"/>
              </a:rPr>
              <a:t>Valoració positiva del temps de resposta dels serveis de </a:t>
            </a:r>
            <a:r>
              <a:rPr lang="ca-ES" sz="1400" b="1" kern="0" dirty="0" err="1" smtClean="0">
                <a:solidFill>
                  <a:srgbClr val="292929"/>
                </a:solidFill>
                <a:ea typeface="ヒラギノ明朝 ProN W3"/>
                <a:cs typeface="Arial" panose="020B0604020202020204" pitchFamily="34" charset="0"/>
              </a:rPr>
              <a:t>eConsulta</a:t>
            </a:r>
            <a:endParaRPr lang="ca-ES" sz="1400" b="1" kern="0" dirty="0">
              <a:solidFill>
                <a:srgbClr val="292929"/>
              </a:solidFill>
              <a:ea typeface="ヒラギノ明朝 ProN W3"/>
              <a:cs typeface="Arial" panose="020B0604020202020204" pitchFamily="34" charset="0"/>
            </a:endParaRPr>
          </a:p>
        </p:txBody>
      </p:sp>
      <p:sp>
        <p:nvSpPr>
          <p:cNvPr id="57" name="Llamada rectangular redondeada 56"/>
          <p:cNvSpPr/>
          <p:nvPr/>
        </p:nvSpPr>
        <p:spPr>
          <a:xfrm>
            <a:off x="1271005" y="2916683"/>
            <a:ext cx="7042958" cy="860493"/>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Els participants coincideixen en que 24hores d’espera per una </a:t>
            </a:r>
            <a:r>
              <a:rPr lang="ca-ES" sz="1200" dirty="0">
                <a:solidFill>
                  <a:srgbClr val="000000"/>
                </a:solidFill>
                <a:cs typeface="Arial" panose="020B0604020202020204" pitchFamily="34" charset="0"/>
              </a:rPr>
              <a:t>c</a:t>
            </a:r>
            <a:r>
              <a:rPr lang="ca-ES" sz="1200" dirty="0" smtClean="0">
                <a:solidFill>
                  <a:srgbClr val="000000"/>
                </a:solidFill>
                <a:cs typeface="Arial" panose="020B0604020202020204" pitchFamily="34" charset="0"/>
              </a:rPr>
              <a:t>onsulta no urgent és raonable</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En general, de </a:t>
            </a:r>
            <a:r>
              <a:rPr lang="ca-ES" sz="1200" dirty="0" err="1" smtClean="0">
                <a:solidFill>
                  <a:srgbClr val="000000"/>
                </a:solidFill>
                <a:cs typeface="Arial" panose="020B0604020202020204" pitchFamily="34" charset="0"/>
              </a:rPr>
              <a:t>l’eConsulta</a:t>
            </a:r>
            <a:r>
              <a:rPr lang="ca-ES" sz="1200" dirty="0" smtClean="0">
                <a:solidFill>
                  <a:srgbClr val="000000"/>
                </a:solidFill>
                <a:cs typeface="Arial" panose="020B0604020202020204" pitchFamily="34" charset="0"/>
              </a:rPr>
              <a:t> es valora positivament la resposta ràpida i l’assessorament telemàtic per consultes puntuals</a:t>
            </a:r>
          </a:p>
        </p:txBody>
      </p:sp>
      <p:pic>
        <p:nvPicPr>
          <p:cNvPr id="58" name="Imagen 57"/>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282746" y="3015968"/>
            <a:ext cx="778225" cy="640402"/>
          </a:xfrm>
          <a:prstGeom prst="rect">
            <a:avLst/>
          </a:prstGeom>
        </p:spPr>
      </p:pic>
      <p:sp>
        <p:nvSpPr>
          <p:cNvPr id="43" name="Elipse 42"/>
          <p:cNvSpPr/>
          <p:nvPr/>
        </p:nvSpPr>
        <p:spPr>
          <a:xfrm>
            <a:off x="654310" y="1738148"/>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36" y="1803657"/>
            <a:ext cx="418748" cy="418748"/>
          </a:xfrm>
          <a:prstGeom prst="rect">
            <a:avLst/>
          </a:prstGeom>
        </p:spPr>
      </p:pic>
      <p:grpSp>
        <p:nvGrpSpPr>
          <p:cNvPr id="44" name="Grupo 43"/>
          <p:cNvGrpSpPr/>
          <p:nvPr/>
        </p:nvGrpSpPr>
        <p:grpSpPr>
          <a:xfrm>
            <a:off x="273342" y="928594"/>
            <a:ext cx="7916602" cy="862611"/>
            <a:chOff x="635742" y="928594"/>
            <a:chExt cx="7916602" cy="862611"/>
          </a:xfrm>
        </p:grpSpPr>
        <p:sp>
          <p:nvSpPr>
            <p:cNvPr id="47" name="50 CuadroTexto"/>
            <p:cNvSpPr txBox="1"/>
            <p:nvPr/>
          </p:nvSpPr>
          <p:spPr>
            <a:xfrm>
              <a:off x="1332098" y="1052541"/>
              <a:ext cx="7220246" cy="738664"/>
            </a:xfrm>
            <a:prstGeom prst="rect">
              <a:avLst/>
            </a:prstGeom>
            <a:noFill/>
          </p:spPr>
          <p:txBody>
            <a:bodyPr wrap="none" rtlCol="0">
              <a:spAutoFit/>
            </a:bodyPr>
            <a:lstStyle/>
            <a:p>
              <a:pPr defTabSz="914400">
                <a:defRPr/>
              </a:pPr>
              <a:r>
                <a:rPr lang="es-ES" sz="1400" b="1" kern="0" dirty="0">
                  <a:solidFill>
                    <a:srgbClr val="D45B42">
                      <a:lumMod val="75000"/>
                    </a:srgbClr>
                  </a:solidFill>
                  <a:cs typeface="Arial" panose="020B0604020202020204" pitchFamily="34" charset="0"/>
                </a:rPr>
                <a:t>DEBAT</a:t>
              </a:r>
              <a:r>
                <a:rPr lang="es-ES" sz="1400" b="1" kern="0" dirty="0" smtClean="0">
                  <a:solidFill>
                    <a:srgbClr val="D45B42">
                      <a:lumMod val="75000"/>
                    </a:srgbClr>
                  </a:solidFill>
                  <a:cs typeface="Arial" panose="020B0604020202020204" pitchFamily="34" charset="0"/>
                </a:rPr>
                <a:t> 1</a:t>
              </a:r>
              <a:r>
                <a:rPr lang="es-ES" sz="1400" b="1" kern="0" dirty="0">
                  <a:solidFill>
                    <a:srgbClr val="D45B42">
                      <a:lumMod val="75000"/>
                    </a:srgbClr>
                  </a:solidFill>
                  <a:cs typeface="Arial" panose="020B0604020202020204" pitchFamily="34" charset="0"/>
                </a:rPr>
                <a:t>: </a:t>
              </a:r>
              <a:r>
                <a:rPr lang="ca-ES" sz="1400" b="1" kern="0" dirty="0">
                  <a:solidFill>
                    <a:srgbClr val="D45B42">
                      <a:lumMod val="75000"/>
                    </a:srgbClr>
                  </a:solidFill>
                  <a:cs typeface="Arial" panose="020B0604020202020204" pitchFamily="34" charset="0"/>
                </a:rPr>
                <a:t>REBUDA D’ATENCIÓ NO </a:t>
              </a:r>
              <a:r>
                <a:rPr lang="ca-ES" sz="1400" b="1" kern="0" dirty="0" smtClean="0">
                  <a:solidFill>
                    <a:srgbClr val="D45B42">
                      <a:lumMod val="75000"/>
                    </a:srgbClr>
                  </a:solidFill>
                  <a:cs typeface="Arial" panose="020B0604020202020204" pitchFamily="34" charset="0"/>
                </a:rPr>
                <a:t>PRESENCIAL AL SISCAT </a:t>
              </a:r>
              <a:r>
                <a:rPr lang="ca-ES" sz="1400" b="1" kern="0" dirty="0">
                  <a:solidFill>
                    <a:srgbClr val="D45B42">
                      <a:lumMod val="75000"/>
                    </a:srgbClr>
                  </a:solidFill>
                  <a:cs typeface="Arial" panose="020B0604020202020204" pitchFamily="34" charset="0"/>
                </a:rPr>
                <a:t>EN EL DARRER ANY</a:t>
              </a:r>
            </a:p>
            <a:p>
              <a:pPr defTabSz="914400">
                <a:defRPr/>
              </a:pPr>
              <a:endParaRPr lang="es-ES" sz="1400" b="1" kern="0" dirty="0">
                <a:solidFill>
                  <a:srgbClr val="D45B42">
                    <a:lumMod val="75000"/>
                  </a:srgbClr>
                </a:solidFill>
                <a:effectLst>
                  <a:outerShdw blurRad="38100" dist="38100" dir="2700000" algn="tl">
                    <a:srgbClr val="000000">
                      <a:alpha val="43137"/>
                    </a:srgbClr>
                  </a:outerShdw>
                </a:effectLst>
                <a:cs typeface="Arial" panose="020B0604020202020204" pitchFamily="34" charset="0"/>
              </a:endParaRPr>
            </a:p>
            <a:p>
              <a:pPr defTabSz="914400">
                <a:defRPr/>
              </a:pPr>
              <a:endParaRPr lang="es-ES" sz="1400" b="1" kern="0" dirty="0">
                <a:solidFill>
                  <a:srgbClr val="D45B42">
                    <a:lumMod val="75000"/>
                  </a:srgbClr>
                </a:solidFill>
                <a:effectLst>
                  <a:outerShdw blurRad="38100" dist="38100" dir="2700000" algn="tl">
                    <a:srgbClr val="000000">
                      <a:alpha val="43137"/>
                    </a:srgbClr>
                  </a:outerShdw>
                </a:effectLst>
                <a:cs typeface="Arial" panose="020B0604020202020204" pitchFamily="34" charset="0"/>
              </a:endParaRPr>
            </a:p>
          </p:txBody>
        </p:sp>
        <p:sp>
          <p:nvSpPr>
            <p:cNvPr id="48" name="Elipse 47"/>
            <p:cNvSpPr/>
            <p:nvPr/>
          </p:nvSpPr>
          <p:spPr>
            <a:xfrm>
              <a:off x="635742" y="928594"/>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grpSp>
      <p:pic>
        <p:nvPicPr>
          <p:cNvPr id="52" name="Imagen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417" y="1014633"/>
            <a:ext cx="475922" cy="475922"/>
          </a:xfrm>
          <a:prstGeom prst="rect">
            <a:avLst/>
          </a:prstGeom>
        </p:spPr>
      </p:pic>
      <p:sp>
        <p:nvSpPr>
          <p:cNvPr id="53" name="71 Rectángulo"/>
          <p:cNvSpPr/>
          <p:nvPr/>
        </p:nvSpPr>
        <p:spPr>
          <a:xfrm>
            <a:off x="1271005" y="4759183"/>
            <a:ext cx="7697740"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56" name="Rectangle 16"/>
          <p:cNvSpPr>
            <a:spLocks noChangeArrowheads="1"/>
          </p:cNvSpPr>
          <p:nvPr/>
        </p:nvSpPr>
        <p:spPr bwMode="auto">
          <a:xfrm>
            <a:off x="1271005" y="4857999"/>
            <a:ext cx="770890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ea typeface="ヒラギノ明朝 ProN W3"/>
                <a:cs typeface="Arial" panose="020B0604020202020204" pitchFamily="34" charset="0"/>
              </a:rPr>
              <a:t>Existència de problemes amb la usabilitat de LMS per a la consulta de serveis</a:t>
            </a:r>
            <a:endParaRPr lang="ca-ES" sz="1400" b="1" kern="0" dirty="0">
              <a:solidFill>
                <a:srgbClr val="292929"/>
              </a:solidFill>
              <a:ea typeface="ヒラギノ明朝 ProN W3"/>
              <a:cs typeface="Arial" panose="020B0604020202020204" pitchFamily="34" charset="0"/>
            </a:endParaRPr>
          </a:p>
        </p:txBody>
      </p:sp>
      <p:sp>
        <p:nvSpPr>
          <p:cNvPr id="66" name="55 Rectángulo"/>
          <p:cNvSpPr/>
          <p:nvPr/>
        </p:nvSpPr>
        <p:spPr>
          <a:xfrm>
            <a:off x="1271005" y="4199714"/>
            <a:ext cx="7697740" cy="539076"/>
          </a:xfrm>
          <a:prstGeom prst="rect">
            <a:avLst/>
          </a:prstGeom>
          <a:solidFill>
            <a:srgbClr val="D76149">
              <a:alpha val="49804"/>
            </a:srgbClr>
          </a:solidFill>
          <a:ln w="25400" cap="flat" cmpd="sng" algn="ctr">
            <a:noFill/>
            <a:prstDash val="solid"/>
          </a:ln>
          <a:effectLst/>
        </p:spPr>
        <p:txBody>
          <a:bodyPr rtlCol="0" anchor="ctr"/>
          <a:lstStyle/>
          <a:p>
            <a:pPr defTabSz="914400">
              <a:defRPr/>
            </a:pPr>
            <a:r>
              <a:rPr lang="ca-ES" sz="1400" b="1" kern="0" dirty="0">
                <a:solidFill>
                  <a:srgbClr val="292929"/>
                </a:solidFill>
                <a:ea typeface="ヒラギノ明朝 ProN W3"/>
                <a:cs typeface="Arial" panose="020B0604020202020204" pitchFamily="34" charset="0"/>
              </a:rPr>
              <a:t>CATEGORIA: </a:t>
            </a:r>
            <a:r>
              <a:rPr lang="ca-ES" sz="1400" b="1" kern="0" dirty="0" smtClean="0">
                <a:solidFill>
                  <a:srgbClr val="292929"/>
                </a:solidFill>
                <a:ea typeface="ヒラギノ明朝 ProN W3"/>
                <a:cs typeface="Arial" panose="020B0604020202020204" pitchFamily="34" charset="0"/>
              </a:rPr>
              <a:t>Consulta dels serveis sanitaris disponibles</a:t>
            </a:r>
            <a:endParaRPr lang="ca-ES" sz="1400" b="1" kern="0" dirty="0">
              <a:solidFill>
                <a:srgbClr val="292929"/>
              </a:solidFill>
              <a:ea typeface="ヒラギノ明朝 ProN W3"/>
              <a:cs typeface="Arial" panose="020B0604020202020204" pitchFamily="34" charset="0"/>
            </a:endParaRPr>
          </a:p>
        </p:txBody>
      </p:sp>
      <p:sp>
        <p:nvSpPr>
          <p:cNvPr id="79" name="Llamada rectangular redondeada 78"/>
          <p:cNvSpPr/>
          <p:nvPr/>
        </p:nvSpPr>
        <p:spPr>
          <a:xfrm>
            <a:off x="1271005" y="5326375"/>
            <a:ext cx="7042958" cy="909463"/>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Els participants consideren que </a:t>
            </a:r>
            <a:r>
              <a:rPr lang="ca-ES" sz="1200" dirty="0" smtClean="0">
                <a:solidFill>
                  <a:srgbClr val="000000"/>
                </a:solidFill>
                <a:cs typeface="Arial" panose="020B0604020202020204" pitchFamily="34" charset="0"/>
              </a:rPr>
              <a:t>hi ha marge de millora en el funcionament web de LMS</a:t>
            </a:r>
          </a:p>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Els participants </a:t>
            </a:r>
            <a:r>
              <a:rPr lang="ca-ES" sz="1200" dirty="0" smtClean="0">
                <a:solidFill>
                  <a:srgbClr val="000000"/>
                </a:solidFill>
                <a:cs typeface="Arial" panose="020B0604020202020204" pitchFamily="34" charset="0"/>
              </a:rPr>
              <a:t>critiquen que a l’hora de consultar quins nous serveis hi ha, la web es poc intuïtiva i això dificulta la seva operativitat</a:t>
            </a:r>
            <a:endParaRPr lang="ca-ES" sz="1200" dirty="0">
              <a:solidFill>
                <a:srgbClr val="FFFFFF"/>
              </a:solidFill>
              <a:cs typeface="Arial" panose="020B0604020202020204" pitchFamily="34" charset="0"/>
            </a:endParaRPr>
          </a:p>
        </p:txBody>
      </p:sp>
      <p:pic>
        <p:nvPicPr>
          <p:cNvPr id="83" name="Imagen 82"/>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282744" y="5425660"/>
            <a:ext cx="778225" cy="640402"/>
          </a:xfrm>
          <a:prstGeom prst="rect">
            <a:avLst/>
          </a:prstGeom>
        </p:spPr>
      </p:pic>
      <p:sp>
        <p:nvSpPr>
          <p:cNvPr id="87" name="Elipse 86"/>
          <p:cNvSpPr/>
          <p:nvPr/>
        </p:nvSpPr>
        <p:spPr>
          <a:xfrm>
            <a:off x="654310" y="4166967"/>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pic>
        <p:nvPicPr>
          <p:cNvPr id="89" name="Imagen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531" y="4278017"/>
            <a:ext cx="365558" cy="365558"/>
          </a:xfrm>
          <a:prstGeom prst="rect">
            <a:avLst/>
          </a:prstGeom>
        </p:spPr>
      </p:pic>
      <p:sp>
        <p:nvSpPr>
          <p:cNvPr id="32"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D4D2E"/>
                </a:solidFill>
              </a:rPr>
              <a:t>05. Resultats. </a:t>
            </a:r>
            <a:r>
              <a:rPr lang="ca-ES" sz="2000" dirty="0" smtClean="0">
                <a:solidFill>
                  <a:srgbClr val="FD4D2E"/>
                </a:solidFill>
              </a:rPr>
              <a:t>Modalitat presencial - Grup focal</a:t>
            </a:r>
            <a:endParaRPr lang="ca-ES" sz="2000" dirty="0">
              <a:solidFill>
                <a:srgbClr val="FD4D2E"/>
              </a:solidFill>
            </a:endParaRPr>
          </a:p>
        </p:txBody>
      </p:sp>
      <p:pic>
        <p:nvPicPr>
          <p:cNvPr id="21" name="Imagen 20"/>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
        <p:nvSpPr>
          <p:cNvPr id="22" name="Rectángulo 21"/>
          <p:cNvSpPr/>
          <p:nvPr/>
        </p:nvSpPr>
        <p:spPr>
          <a:xfrm>
            <a:off x="255758" y="355851"/>
            <a:ext cx="7338842" cy="523220"/>
          </a:xfrm>
          <a:prstGeom prst="rect">
            <a:avLst/>
          </a:prstGeom>
        </p:spPr>
        <p:txBody>
          <a:bodyPr wrap="square">
            <a:spAutoFit/>
          </a:bodyPr>
          <a:lstStyle/>
          <a:p>
            <a:r>
              <a:rPr lang="ca-ES" sz="1200" dirty="0">
                <a:solidFill>
                  <a:srgbClr val="000000"/>
                </a:solidFill>
              </a:rPr>
              <a:t/>
            </a:r>
            <a:br>
              <a:rPr lang="ca-ES" sz="1200" dirty="0">
                <a:solidFill>
                  <a:srgbClr val="000000"/>
                </a:solidFill>
              </a:rPr>
            </a:br>
            <a:r>
              <a:rPr lang="ca-ES" sz="1600" dirty="0">
                <a:solidFill>
                  <a:srgbClr val="000000"/>
                </a:solidFill>
                <a:latin typeface="Arial" panose="020B0604020202020204" pitchFamily="34" charset="0"/>
                <a:cs typeface="Arial" panose="020B0604020202020204" pitchFamily="34" charset="0"/>
              </a:rPr>
              <a:t>Es van obtenir els següents resultats en la modalitat </a:t>
            </a:r>
            <a:r>
              <a:rPr lang="ca-ES" sz="1600" dirty="0" smtClean="0">
                <a:solidFill>
                  <a:srgbClr val="000000"/>
                </a:solidFill>
                <a:latin typeface="Arial" panose="020B0604020202020204" pitchFamily="34" charset="0"/>
                <a:cs typeface="Arial" panose="020B0604020202020204" pitchFamily="34" charset="0"/>
              </a:rPr>
              <a:t>presencial: </a:t>
            </a:r>
            <a:endParaRPr lang="ca-ES" sz="16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0068838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71005" y="2433886"/>
            <a:ext cx="7787256"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34" name="Rectangle 16"/>
          <p:cNvSpPr>
            <a:spLocks noChangeArrowheads="1"/>
          </p:cNvSpPr>
          <p:nvPr/>
        </p:nvSpPr>
        <p:spPr bwMode="auto">
          <a:xfrm>
            <a:off x="1271005" y="2532702"/>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ea typeface="ヒラギノ明朝 ProN W3"/>
                <a:cs typeface="Arial" panose="020B0604020202020204" pitchFamily="34" charset="0"/>
              </a:rPr>
              <a:t>Inexistència de canal d'accés directe amb l'especialista</a:t>
            </a:r>
            <a:endParaRPr lang="ca-ES" sz="1400" b="1" kern="0" dirty="0">
              <a:solidFill>
                <a:srgbClr val="292929"/>
              </a:solidFill>
              <a:ea typeface="ヒラギノ明朝 ProN W3"/>
              <a:cs typeface="Arial" panose="020B0604020202020204" pitchFamily="34" charset="0"/>
            </a:endParaRPr>
          </a:p>
        </p:txBody>
      </p:sp>
      <p:sp>
        <p:nvSpPr>
          <p:cNvPr id="45" name="87 Rectángulo"/>
          <p:cNvSpPr/>
          <p:nvPr/>
        </p:nvSpPr>
        <p:spPr>
          <a:xfrm>
            <a:off x="1271005" y="4103353"/>
            <a:ext cx="7787256"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50" name="Rectangle 16"/>
          <p:cNvSpPr>
            <a:spLocks noChangeArrowheads="1"/>
          </p:cNvSpPr>
          <p:nvPr/>
        </p:nvSpPr>
        <p:spPr bwMode="auto">
          <a:xfrm>
            <a:off x="1271005" y="4202169"/>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ea typeface="ヒラギノ明朝 ProN W3"/>
                <a:cs typeface="Arial" panose="020B0604020202020204" pitchFamily="34" charset="0"/>
              </a:rPr>
              <a:t>Manca d’integració entre els sistemes de consulta i </a:t>
            </a:r>
            <a:r>
              <a:rPr lang="ca-ES" sz="1400" b="1" kern="0" dirty="0" err="1" smtClean="0">
                <a:solidFill>
                  <a:srgbClr val="292929"/>
                </a:solidFill>
                <a:ea typeface="ヒラギノ明朝 ProN W3"/>
                <a:cs typeface="Arial" panose="020B0604020202020204" pitchFamily="34" charset="0"/>
              </a:rPr>
              <a:t>interconsulta</a:t>
            </a:r>
            <a:endParaRPr lang="ca-ES" sz="1400" b="1" kern="0" dirty="0">
              <a:solidFill>
                <a:srgbClr val="292929"/>
              </a:solidFill>
              <a:ea typeface="ヒラギノ明朝 ProN W3"/>
              <a:cs typeface="Arial" panose="020B0604020202020204" pitchFamily="34" charset="0"/>
            </a:endParaRPr>
          </a:p>
        </p:txBody>
      </p:sp>
      <p:sp>
        <p:nvSpPr>
          <p:cNvPr id="91" name="55 Rectángulo"/>
          <p:cNvSpPr/>
          <p:nvPr/>
        </p:nvSpPr>
        <p:spPr>
          <a:xfrm>
            <a:off x="1271005" y="1772817"/>
            <a:ext cx="7786640" cy="539076"/>
          </a:xfrm>
          <a:prstGeom prst="rect">
            <a:avLst/>
          </a:prstGeom>
          <a:solidFill>
            <a:srgbClr val="D76149">
              <a:alpha val="49804"/>
            </a:srgbClr>
          </a:solidFill>
          <a:ln w="25400" cap="flat" cmpd="sng" algn="ctr">
            <a:noFill/>
            <a:prstDash val="solid"/>
          </a:ln>
          <a:effectLst/>
        </p:spPr>
        <p:txBody>
          <a:bodyPr rtlCol="0" anchor="ctr"/>
          <a:lstStyle/>
          <a:p>
            <a:pPr defTabSz="914400">
              <a:defRPr/>
            </a:pPr>
            <a:r>
              <a:rPr lang="ca-ES" sz="1400" b="1" kern="0" dirty="0">
                <a:solidFill>
                  <a:srgbClr val="292929"/>
                </a:solidFill>
                <a:ea typeface="ヒラギノ明朝 ProN W3"/>
                <a:cs typeface="Arial" panose="020B0604020202020204" pitchFamily="34" charset="0"/>
              </a:rPr>
              <a:t>CATEGORIA: </a:t>
            </a:r>
            <a:r>
              <a:rPr lang="ca-ES" sz="1400" b="1" kern="0" dirty="0" smtClean="0">
                <a:solidFill>
                  <a:srgbClr val="292929"/>
                </a:solidFill>
                <a:ea typeface="ヒラギノ明朝 ProN W3"/>
                <a:cs typeface="Arial" panose="020B0604020202020204" pitchFamily="34" charset="0"/>
              </a:rPr>
              <a:t>Consultes amb atenció primària i especialitzada</a:t>
            </a:r>
            <a:endParaRPr lang="ca-ES" sz="1400" b="1" kern="0" dirty="0">
              <a:solidFill>
                <a:srgbClr val="292929"/>
              </a:solidFill>
              <a:ea typeface="ヒラギノ明朝 ProN W3"/>
              <a:cs typeface="Arial" panose="020B0604020202020204" pitchFamily="34" charset="0"/>
            </a:endParaRPr>
          </a:p>
        </p:txBody>
      </p:sp>
      <p:sp>
        <p:nvSpPr>
          <p:cNvPr id="86" name="Llamada rectangular redondeada 85"/>
          <p:cNvSpPr/>
          <p:nvPr/>
        </p:nvSpPr>
        <p:spPr>
          <a:xfrm>
            <a:off x="1271005" y="3001077"/>
            <a:ext cx="7073118" cy="976721"/>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Tot i que es </a:t>
            </a:r>
            <a:r>
              <a:rPr lang="ca-ES" sz="1200" dirty="0">
                <a:solidFill>
                  <a:srgbClr val="000000"/>
                </a:solidFill>
                <a:cs typeface="Arial" panose="020B0604020202020204" pitchFamily="34" charset="0"/>
              </a:rPr>
              <a:t>valora positivament </a:t>
            </a:r>
            <a:r>
              <a:rPr lang="ca-ES" sz="1200" dirty="0" smtClean="0">
                <a:solidFill>
                  <a:srgbClr val="000000"/>
                </a:solidFill>
                <a:cs typeface="Arial" panose="020B0604020202020204" pitchFamily="34" charset="0"/>
              </a:rPr>
              <a:t>ser atès pel professional de medicina familiar i comunitària de forma no presencial, es reclama en alguns casos l’accés direct</a:t>
            </a:r>
            <a:r>
              <a:rPr lang="ca-ES" sz="1200" dirty="0">
                <a:solidFill>
                  <a:srgbClr val="000000"/>
                </a:solidFill>
                <a:cs typeface="Arial" panose="020B0604020202020204" pitchFamily="34" charset="0"/>
              </a:rPr>
              <a:t>e</a:t>
            </a:r>
            <a:r>
              <a:rPr lang="ca-ES" sz="1200" dirty="0" smtClean="0">
                <a:solidFill>
                  <a:srgbClr val="000000"/>
                </a:solidFill>
                <a:cs typeface="Arial" panose="020B0604020202020204" pitchFamily="34" charset="0"/>
              </a:rPr>
              <a:t> a l’especialista, especialment per qüestions urgents</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En general, els/les usuaris/es demanen més autonomia per decidir si volen triatge o volen accedir directament a un especialista (aquest fet genera controvèrsia)</a:t>
            </a:r>
          </a:p>
        </p:txBody>
      </p:sp>
      <p:pic>
        <p:nvPicPr>
          <p:cNvPr id="88" name="Imagen 87"/>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323059" y="3092640"/>
            <a:ext cx="778225" cy="640402"/>
          </a:xfrm>
          <a:prstGeom prst="rect">
            <a:avLst/>
          </a:prstGeom>
        </p:spPr>
      </p:pic>
      <p:sp>
        <p:nvSpPr>
          <p:cNvPr id="59" name="Llamada rectangular redondeada 58"/>
          <p:cNvSpPr/>
          <p:nvPr/>
        </p:nvSpPr>
        <p:spPr>
          <a:xfrm>
            <a:off x="1271005" y="4653591"/>
            <a:ext cx="7073118" cy="1607510"/>
          </a:xfrm>
          <a:prstGeom prst="wedgeRoundRectCallout">
            <a:avLst>
              <a:gd name="adj1" fmla="val -19109"/>
              <a:gd name="adj2" fmla="val -56957"/>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Els participants demanen una unificació dels diferents sistemes de serveis de consulta telemàtica davant el fet que cada hospital n’opera un de propi</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Els participants critiquen que l’usuari/a hagi de fer de missatger o intermediari en la comunicació de proves entres els professionals sanitaris, sobre tot quan l’usuari/a està incapacitat per dur a terme aquests tràmits a causa d’una malaltia</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Tots els participants reclamen millorar la integració i actualització dels sistemes </a:t>
            </a:r>
            <a:r>
              <a:rPr lang="ca-ES" sz="1200" dirty="0">
                <a:solidFill>
                  <a:srgbClr val="000000"/>
                </a:solidFill>
                <a:cs typeface="Arial" panose="020B0604020202020204" pitchFamily="34" charset="0"/>
              </a:rPr>
              <a:t>de serveis de </a:t>
            </a:r>
            <a:r>
              <a:rPr lang="ca-ES" sz="1200" dirty="0" smtClean="0">
                <a:solidFill>
                  <a:srgbClr val="000000"/>
                </a:solidFill>
                <a:cs typeface="Arial" panose="020B0604020202020204" pitchFamily="34" charset="0"/>
              </a:rPr>
              <a:t>consulta i </a:t>
            </a:r>
            <a:r>
              <a:rPr lang="ca-ES" sz="1200" dirty="0" err="1" smtClean="0">
                <a:solidFill>
                  <a:srgbClr val="000000"/>
                </a:solidFill>
                <a:cs typeface="Arial" panose="020B0604020202020204" pitchFamily="34" charset="0"/>
              </a:rPr>
              <a:t>interconsulta</a:t>
            </a:r>
            <a:r>
              <a:rPr lang="ca-ES" sz="1200" dirty="0" smtClean="0">
                <a:solidFill>
                  <a:srgbClr val="000000"/>
                </a:solidFill>
                <a:cs typeface="Arial" panose="020B0604020202020204" pitchFamily="34" charset="0"/>
              </a:rPr>
              <a:t> </a:t>
            </a:r>
            <a:r>
              <a:rPr lang="ca-ES" sz="1200" dirty="0">
                <a:solidFill>
                  <a:srgbClr val="000000"/>
                </a:solidFill>
                <a:cs typeface="Arial" panose="020B0604020202020204" pitchFamily="34" charset="0"/>
              </a:rPr>
              <a:t>amb </a:t>
            </a:r>
            <a:r>
              <a:rPr lang="ca-ES" sz="1200" dirty="0" smtClean="0">
                <a:solidFill>
                  <a:srgbClr val="000000"/>
                </a:solidFill>
                <a:cs typeface="Arial" panose="020B0604020202020204" pitchFamily="34" charset="0"/>
              </a:rPr>
              <a:t>una perspectiva 360º, millorant la comunicació entre totes les parts</a:t>
            </a:r>
          </a:p>
        </p:txBody>
      </p:sp>
      <p:pic>
        <p:nvPicPr>
          <p:cNvPr id="60" name="Imagen 59"/>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190756" y="5154508"/>
            <a:ext cx="778225" cy="640402"/>
          </a:xfrm>
          <a:prstGeom prst="rect">
            <a:avLst/>
          </a:prstGeom>
        </p:spPr>
      </p:pic>
      <p:sp>
        <p:nvSpPr>
          <p:cNvPr id="43" name="Elipse 42"/>
          <p:cNvSpPr/>
          <p:nvPr/>
        </p:nvSpPr>
        <p:spPr>
          <a:xfrm>
            <a:off x="649000" y="1738148"/>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40" y="1803657"/>
            <a:ext cx="418748" cy="418748"/>
          </a:xfrm>
          <a:prstGeom prst="rect">
            <a:avLst/>
          </a:prstGeom>
        </p:spPr>
      </p:pic>
      <p:grpSp>
        <p:nvGrpSpPr>
          <p:cNvPr id="44" name="Grupo 43"/>
          <p:cNvGrpSpPr/>
          <p:nvPr/>
        </p:nvGrpSpPr>
        <p:grpSpPr>
          <a:xfrm>
            <a:off x="273342" y="928594"/>
            <a:ext cx="7866909" cy="648000"/>
            <a:chOff x="635742" y="928594"/>
            <a:chExt cx="7866909" cy="648000"/>
          </a:xfrm>
        </p:grpSpPr>
        <p:sp>
          <p:nvSpPr>
            <p:cNvPr id="47" name="50 CuadroTexto"/>
            <p:cNvSpPr txBox="1"/>
            <p:nvPr/>
          </p:nvSpPr>
          <p:spPr>
            <a:xfrm>
              <a:off x="1332098" y="1052541"/>
              <a:ext cx="7170553" cy="523220"/>
            </a:xfrm>
            <a:prstGeom prst="rect">
              <a:avLst/>
            </a:prstGeom>
            <a:noFill/>
          </p:spPr>
          <p:txBody>
            <a:bodyPr wrap="none" rtlCol="0">
              <a:spAutoFit/>
            </a:bodyPr>
            <a:lstStyle/>
            <a:p>
              <a:pPr defTabSz="914400">
                <a:defRPr/>
              </a:pPr>
              <a:r>
                <a:rPr lang="es-ES" sz="1400" b="1" kern="0" dirty="0">
                  <a:solidFill>
                    <a:srgbClr val="D45B42">
                      <a:lumMod val="75000"/>
                    </a:srgbClr>
                  </a:solidFill>
                  <a:cs typeface="Arial" panose="020B0604020202020204" pitchFamily="34" charset="0"/>
                </a:rPr>
                <a:t>DEBAT 1: </a:t>
              </a:r>
              <a:r>
                <a:rPr lang="ca-ES" sz="1400" b="1" kern="0" dirty="0">
                  <a:solidFill>
                    <a:srgbClr val="D45B42">
                      <a:lumMod val="75000"/>
                    </a:srgbClr>
                  </a:solidFill>
                  <a:cs typeface="Arial" panose="020B0604020202020204" pitchFamily="34" charset="0"/>
                </a:rPr>
                <a:t>REBUDA D’ATENCIÓ NO PRESENCIAL </a:t>
              </a:r>
              <a:r>
                <a:rPr lang="ca-ES" sz="1400" b="1" kern="0" dirty="0" smtClean="0">
                  <a:solidFill>
                    <a:srgbClr val="D45B42">
                      <a:lumMod val="75000"/>
                    </a:srgbClr>
                  </a:solidFill>
                  <a:cs typeface="Arial" panose="020B0604020202020204" pitchFamily="34" charset="0"/>
                </a:rPr>
                <a:t>AL SISCAT EN </a:t>
              </a:r>
              <a:r>
                <a:rPr lang="ca-ES" sz="1400" b="1" kern="0" dirty="0">
                  <a:solidFill>
                    <a:srgbClr val="D45B42">
                      <a:lumMod val="75000"/>
                    </a:srgbClr>
                  </a:solidFill>
                  <a:cs typeface="Arial" panose="020B0604020202020204" pitchFamily="34" charset="0"/>
                </a:rPr>
                <a:t>EL DARRER ANY</a:t>
              </a:r>
            </a:p>
            <a:p>
              <a:pPr defTabSz="914400">
                <a:defRPr/>
              </a:pPr>
              <a:endParaRPr lang="es-ES" sz="1400" b="1" kern="0" dirty="0">
                <a:solidFill>
                  <a:srgbClr val="D45B42">
                    <a:lumMod val="75000"/>
                  </a:srgbClr>
                </a:solidFill>
                <a:cs typeface="Arial" panose="020B0604020202020204" pitchFamily="34" charset="0"/>
              </a:endParaRPr>
            </a:p>
          </p:txBody>
        </p:sp>
        <p:sp>
          <p:nvSpPr>
            <p:cNvPr id="48" name="Elipse 47"/>
            <p:cNvSpPr/>
            <p:nvPr/>
          </p:nvSpPr>
          <p:spPr>
            <a:xfrm>
              <a:off x="635742" y="928594"/>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grpSp>
      <p:pic>
        <p:nvPicPr>
          <p:cNvPr id="52" name="Imagen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417" y="1014633"/>
            <a:ext cx="475922" cy="475922"/>
          </a:xfrm>
          <a:prstGeom prst="rect">
            <a:avLst/>
          </a:prstGeom>
        </p:spPr>
      </p:pic>
      <p:sp>
        <p:nvSpPr>
          <p:cNvPr id="28"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D4D2E"/>
                </a:solidFill>
              </a:rPr>
              <a:t>05. Resultats. </a:t>
            </a:r>
            <a:r>
              <a:rPr lang="ca-ES" sz="2000" dirty="0" smtClean="0">
                <a:solidFill>
                  <a:srgbClr val="FD4D2E"/>
                </a:solidFill>
              </a:rPr>
              <a:t>Modalitat presencial - Grup focal</a:t>
            </a:r>
            <a:endParaRPr lang="ca-ES" sz="2000" dirty="0">
              <a:solidFill>
                <a:srgbClr val="FD4D2E"/>
              </a:solidFill>
            </a:endParaRPr>
          </a:p>
        </p:txBody>
      </p:sp>
      <p:pic>
        <p:nvPicPr>
          <p:cNvPr id="18" name="Imagen 17"/>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273728705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71005" y="1960137"/>
            <a:ext cx="7723751"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34" name="Rectangle 16"/>
          <p:cNvSpPr>
            <a:spLocks noChangeArrowheads="1"/>
          </p:cNvSpPr>
          <p:nvPr/>
        </p:nvSpPr>
        <p:spPr bwMode="auto">
          <a:xfrm>
            <a:off x="1271005" y="2058953"/>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000000"/>
                </a:solidFill>
                <a:ea typeface="ヒラギノ明朝 ProN W3"/>
                <a:cs typeface="Arial" panose="020B0604020202020204" pitchFamily="34" charset="0"/>
              </a:rPr>
              <a:t>Mancança d’informes en el </a:t>
            </a:r>
            <a:r>
              <a:rPr lang="ca-ES" sz="1400" b="1" kern="0" dirty="0" err="1" smtClean="0">
                <a:solidFill>
                  <a:srgbClr val="000000"/>
                </a:solidFill>
                <a:ea typeface="ヒラギノ明朝 ProN W3"/>
                <a:cs typeface="Arial" panose="020B0604020202020204" pitchFamily="34" charset="0"/>
              </a:rPr>
              <a:t>repositori</a:t>
            </a:r>
            <a:r>
              <a:rPr lang="ca-ES" sz="1400" b="1" kern="0" dirty="0" smtClean="0">
                <a:solidFill>
                  <a:srgbClr val="000000"/>
                </a:solidFill>
                <a:ea typeface="ヒラギノ明朝 ProN W3"/>
                <a:cs typeface="Arial" panose="020B0604020202020204" pitchFamily="34" charset="0"/>
              </a:rPr>
              <a:t> de LMS</a:t>
            </a:r>
            <a:endParaRPr lang="ca-ES" sz="1400" b="1" kern="0" dirty="0">
              <a:solidFill>
                <a:srgbClr val="000000"/>
              </a:solidFill>
              <a:ea typeface="ヒラギノ明朝 ProN W3"/>
              <a:cs typeface="Arial" panose="020B0604020202020204" pitchFamily="34" charset="0"/>
            </a:endParaRPr>
          </a:p>
        </p:txBody>
      </p:sp>
      <p:sp>
        <p:nvSpPr>
          <p:cNvPr id="91" name="55 Rectángulo"/>
          <p:cNvSpPr/>
          <p:nvPr/>
        </p:nvSpPr>
        <p:spPr>
          <a:xfrm>
            <a:off x="1271005" y="1400668"/>
            <a:ext cx="7723140" cy="539076"/>
          </a:xfrm>
          <a:prstGeom prst="rect">
            <a:avLst/>
          </a:prstGeom>
          <a:solidFill>
            <a:srgbClr val="D76149">
              <a:alpha val="49804"/>
            </a:srgbClr>
          </a:solidFill>
          <a:ln w="25400" cap="flat" cmpd="sng" algn="ctr">
            <a:noFill/>
            <a:prstDash val="solid"/>
          </a:ln>
          <a:effectLst/>
        </p:spPr>
        <p:txBody>
          <a:bodyPr rtlCol="0" anchor="ctr"/>
          <a:lstStyle/>
          <a:p>
            <a:pPr defTabSz="914400">
              <a:defRPr/>
            </a:pPr>
            <a:r>
              <a:rPr lang="ca-ES" sz="1400" b="1" kern="0" dirty="0">
                <a:solidFill>
                  <a:srgbClr val="292929"/>
                </a:solidFill>
                <a:ea typeface="ヒラギノ明朝 ProN W3"/>
                <a:cs typeface="Arial" panose="020B0604020202020204" pitchFamily="34" charset="0"/>
              </a:rPr>
              <a:t>CATEGORIA: </a:t>
            </a:r>
            <a:r>
              <a:rPr lang="ca-ES" sz="1400" b="1" kern="0" dirty="0" smtClean="0">
                <a:solidFill>
                  <a:srgbClr val="292929"/>
                </a:solidFill>
                <a:ea typeface="ヒラギノ明朝 ProN W3"/>
                <a:cs typeface="Arial" panose="020B0604020202020204" pitchFamily="34" charset="0"/>
              </a:rPr>
              <a:t>Consulta per a comunicar resultats de proves i disponibilitat dels informes a l’historial clínic </a:t>
            </a:r>
            <a:endParaRPr lang="ca-ES" sz="1400" b="1" kern="0" dirty="0">
              <a:solidFill>
                <a:srgbClr val="292929"/>
              </a:solidFill>
              <a:ea typeface="ヒラギノ明朝 ProN W3"/>
              <a:cs typeface="Arial" panose="020B0604020202020204" pitchFamily="34" charset="0"/>
            </a:endParaRPr>
          </a:p>
        </p:txBody>
      </p:sp>
      <p:sp>
        <p:nvSpPr>
          <p:cNvPr id="86" name="Llamada rectangular redondeada 85"/>
          <p:cNvSpPr/>
          <p:nvPr/>
        </p:nvSpPr>
        <p:spPr>
          <a:xfrm>
            <a:off x="1271005" y="2527330"/>
            <a:ext cx="6947925" cy="631034"/>
          </a:xfrm>
          <a:prstGeom prst="wedgeRoundRectCallout">
            <a:avLst>
              <a:gd name="adj1" fmla="val -19330"/>
              <a:gd name="adj2" fmla="val -60600"/>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Els participants comenten que hi ha una mancança d’informació (no totes les proves i analítiques son penjades) i que no es clar el criteri de selecció de les que es troben penjades</a:t>
            </a:r>
            <a:endParaRPr lang="ca-ES" sz="1200" dirty="0">
              <a:solidFill>
                <a:srgbClr val="FFFFFF"/>
              </a:solidFill>
              <a:cs typeface="Arial" panose="020B0604020202020204" pitchFamily="34" charset="0"/>
            </a:endParaRPr>
          </a:p>
        </p:txBody>
      </p:sp>
      <p:pic>
        <p:nvPicPr>
          <p:cNvPr id="88" name="Imagen 87"/>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187710" y="2616987"/>
            <a:ext cx="778225" cy="640402"/>
          </a:xfrm>
          <a:prstGeom prst="rect">
            <a:avLst/>
          </a:prstGeom>
        </p:spPr>
      </p:pic>
      <p:sp>
        <p:nvSpPr>
          <p:cNvPr id="43" name="55 Rectángulo"/>
          <p:cNvSpPr/>
          <p:nvPr/>
        </p:nvSpPr>
        <p:spPr>
          <a:xfrm>
            <a:off x="1271005" y="3317352"/>
            <a:ext cx="7723140"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48" name="Rectangle 16"/>
          <p:cNvSpPr>
            <a:spLocks noChangeArrowheads="1"/>
          </p:cNvSpPr>
          <p:nvPr/>
        </p:nvSpPr>
        <p:spPr bwMode="auto">
          <a:xfrm>
            <a:off x="1271005" y="3277546"/>
            <a:ext cx="7734344" cy="578882"/>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000000"/>
                </a:solidFill>
                <a:ea typeface="ヒラギノ明朝 ProN W3"/>
                <a:cs typeface="Arial" panose="020B0604020202020204" pitchFamily="34" charset="0"/>
              </a:rPr>
              <a:t>Preferències dispars respecte a la modalitat de consulta per a comunicar resultats de proves </a:t>
            </a:r>
            <a:endParaRPr lang="ca-ES" sz="1400" b="1" kern="0" dirty="0">
              <a:solidFill>
                <a:srgbClr val="000000"/>
              </a:solidFill>
              <a:ea typeface="ヒラギノ明朝 ProN W3"/>
              <a:cs typeface="Arial" panose="020B0604020202020204" pitchFamily="34" charset="0"/>
            </a:endParaRPr>
          </a:p>
        </p:txBody>
      </p:sp>
      <p:sp>
        <p:nvSpPr>
          <p:cNvPr id="56" name="Llamada rectangular redondeada 55"/>
          <p:cNvSpPr/>
          <p:nvPr/>
        </p:nvSpPr>
        <p:spPr>
          <a:xfrm>
            <a:off x="1271005" y="3874698"/>
            <a:ext cx="6947925" cy="1195835"/>
          </a:xfrm>
          <a:prstGeom prst="wedgeRoundRectCallout">
            <a:avLst>
              <a:gd name="adj1" fmla="val -19112"/>
              <a:gd name="adj2" fmla="val -56910"/>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Hi ha disparitat d’opinions respecte a la possibilitat de que les persones usuàries puguin accedir als diagnòstics resultants de </a:t>
            </a:r>
            <a:r>
              <a:rPr lang="ca-ES" sz="1200" dirty="0">
                <a:solidFill>
                  <a:srgbClr val="000000"/>
                </a:solidFill>
                <a:cs typeface="Arial" panose="020B0604020202020204" pitchFamily="34" charset="0"/>
              </a:rPr>
              <a:t>proves </a:t>
            </a:r>
            <a:r>
              <a:rPr lang="ca-ES" sz="1200" dirty="0" smtClean="0">
                <a:solidFill>
                  <a:srgbClr val="000000"/>
                </a:solidFill>
                <a:cs typeface="Arial" panose="020B0604020202020204" pitchFamily="34" charset="0"/>
              </a:rPr>
              <a:t>abans que els professionals els hi comuniquin. Hi ha consens en el fet que els/les usuaris/es haurien de tenir la possibilitat de decidir-ho </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En general, per diagnòstics greus, </a:t>
            </a:r>
            <a:r>
              <a:rPr lang="ca-ES" sz="1200" dirty="0">
                <a:solidFill>
                  <a:srgbClr val="000000"/>
                </a:solidFill>
                <a:cs typeface="Arial" panose="020B0604020202020204" pitchFamily="34" charset="0"/>
              </a:rPr>
              <a:t>es prefereix que els professionals sanitaris informin dels resultats de les proves </a:t>
            </a:r>
            <a:r>
              <a:rPr lang="ca-ES" sz="1200" dirty="0" smtClean="0">
                <a:solidFill>
                  <a:srgbClr val="000000"/>
                </a:solidFill>
                <a:cs typeface="Arial" panose="020B0604020202020204" pitchFamily="34" charset="0"/>
              </a:rPr>
              <a:t>als/ a les usuaris/es sense </a:t>
            </a:r>
            <a:r>
              <a:rPr lang="ca-ES" sz="1200" dirty="0">
                <a:solidFill>
                  <a:srgbClr val="000000"/>
                </a:solidFill>
                <a:cs typeface="Arial" panose="020B0604020202020204" pitchFamily="34" charset="0"/>
              </a:rPr>
              <a:t>que aquest els hagi pogut consultar </a:t>
            </a:r>
            <a:r>
              <a:rPr lang="ca-ES" sz="1200" dirty="0" smtClean="0">
                <a:solidFill>
                  <a:srgbClr val="000000"/>
                </a:solidFill>
                <a:cs typeface="Arial" panose="020B0604020202020204" pitchFamily="34" charset="0"/>
              </a:rPr>
              <a:t>prèviament i que la informació es comuniqui de forma presencial </a:t>
            </a:r>
            <a:endParaRPr lang="ca-ES" sz="1200" dirty="0">
              <a:solidFill>
                <a:srgbClr val="FFFFFF"/>
              </a:solidFill>
              <a:cs typeface="Arial" panose="020B0604020202020204" pitchFamily="34" charset="0"/>
            </a:endParaRPr>
          </a:p>
        </p:txBody>
      </p:sp>
      <p:pic>
        <p:nvPicPr>
          <p:cNvPr id="61" name="Imagen 60"/>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187709" y="4113965"/>
            <a:ext cx="778225" cy="640402"/>
          </a:xfrm>
          <a:prstGeom prst="rect">
            <a:avLst/>
          </a:prstGeom>
        </p:spPr>
      </p:pic>
      <p:sp>
        <p:nvSpPr>
          <p:cNvPr id="45" name="Elipse 44"/>
          <p:cNvSpPr/>
          <p:nvPr/>
        </p:nvSpPr>
        <p:spPr>
          <a:xfrm>
            <a:off x="659620" y="1367921"/>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191" y="1418808"/>
            <a:ext cx="428858" cy="428858"/>
          </a:xfrm>
          <a:prstGeom prst="rect">
            <a:avLst/>
          </a:prstGeom>
        </p:spPr>
      </p:pic>
      <p:grpSp>
        <p:nvGrpSpPr>
          <p:cNvPr id="46" name="Grupo 45"/>
          <p:cNvGrpSpPr/>
          <p:nvPr/>
        </p:nvGrpSpPr>
        <p:grpSpPr>
          <a:xfrm>
            <a:off x="273342" y="609610"/>
            <a:ext cx="7866909" cy="648000"/>
            <a:chOff x="635742" y="928594"/>
            <a:chExt cx="7866909" cy="648000"/>
          </a:xfrm>
        </p:grpSpPr>
        <p:sp>
          <p:nvSpPr>
            <p:cNvPr id="49" name="50 CuadroTexto"/>
            <p:cNvSpPr txBox="1"/>
            <p:nvPr/>
          </p:nvSpPr>
          <p:spPr>
            <a:xfrm>
              <a:off x="1332098" y="1052541"/>
              <a:ext cx="7170553" cy="307777"/>
            </a:xfrm>
            <a:prstGeom prst="rect">
              <a:avLst/>
            </a:prstGeom>
            <a:noFill/>
          </p:spPr>
          <p:txBody>
            <a:bodyPr wrap="none" rtlCol="0">
              <a:spAutoFit/>
            </a:bodyPr>
            <a:lstStyle/>
            <a:p>
              <a:pPr defTabSz="914400">
                <a:defRPr/>
              </a:pPr>
              <a:r>
                <a:rPr lang="es-ES" sz="1400" b="1" kern="0" dirty="0">
                  <a:solidFill>
                    <a:srgbClr val="D45B42">
                      <a:lumMod val="75000"/>
                    </a:srgbClr>
                  </a:solidFill>
                  <a:cs typeface="Arial" panose="020B0604020202020204" pitchFamily="34" charset="0"/>
                </a:rPr>
                <a:t>DEBAT 1: </a:t>
              </a:r>
              <a:r>
                <a:rPr lang="ca-ES" sz="1400" b="1" kern="0" dirty="0">
                  <a:solidFill>
                    <a:srgbClr val="D45B42">
                      <a:lumMod val="75000"/>
                    </a:srgbClr>
                  </a:solidFill>
                  <a:cs typeface="Arial" panose="020B0604020202020204" pitchFamily="34" charset="0"/>
                </a:rPr>
                <a:t>REBUDA D’ATENCIÓ NO PRESENCIAL </a:t>
              </a:r>
              <a:r>
                <a:rPr lang="ca-ES" sz="1400" b="1" kern="0" dirty="0" smtClean="0">
                  <a:solidFill>
                    <a:srgbClr val="D45B42">
                      <a:lumMod val="75000"/>
                    </a:srgbClr>
                  </a:solidFill>
                  <a:cs typeface="Arial" panose="020B0604020202020204" pitchFamily="34" charset="0"/>
                </a:rPr>
                <a:t>AL SISCAT EN </a:t>
              </a:r>
              <a:r>
                <a:rPr lang="ca-ES" sz="1400" b="1" kern="0" dirty="0">
                  <a:solidFill>
                    <a:srgbClr val="D45B42">
                      <a:lumMod val="75000"/>
                    </a:srgbClr>
                  </a:solidFill>
                  <a:cs typeface="Arial" panose="020B0604020202020204" pitchFamily="34" charset="0"/>
                </a:rPr>
                <a:t>EL DARRER ANY</a:t>
              </a:r>
            </a:p>
          </p:txBody>
        </p:sp>
        <p:sp>
          <p:nvSpPr>
            <p:cNvPr id="50" name="Elipse 49"/>
            <p:cNvSpPr/>
            <p:nvPr/>
          </p:nvSpPr>
          <p:spPr>
            <a:xfrm>
              <a:off x="635742" y="928594"/>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grpSp>
      <p:pic>
        <p:nvPicPr>
          <p:cNvPr id="51" name="Imagen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417" y="695649"/>
            <a:ext cx="475922" cy="475922"/>
          </a:xfrm>
          <a:prstGeom prst="rect">
            <a:avLst/>
          </a:prstGeom>
        </p:spPr>
      </p:pic>
      <p:sp>
        <p:nvSpPr>
          <p:cNvPr id="59" name="55 Rectángulo"/>
          <p:cNvSpPr/>
          <p:nvPr/>
        </p:nvSpPr>
        <p:spPr>
          <a:xfrm>
            <a:off x="1271005" y="5211251"/>
            <a:ext cx="7723140"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63" name="Rectangle 16"/>
          <p:cNvSpPr>
            <a:spLocks noChangeArrowheads="1"/>
          </p:cNvSpPr>
          <p:nvPr/>
        </p:nvSpPr>
        <p:spPr bwMode="auto">
          <a:xfrm>
            <a:off x="1271005" y="5290626"/>
            <a:ext cx="7734344"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ea typeface="ヒラギノ明朝 ProN W3"/>
                <a:cs typeface="Arial" panose="020B0604020202020204" pitchFamily="34" charset="0"/>
              </a:rPr>
              <a:t>Problemes d’accessibilitat als resultats de proves i analítiques</a:t>
            </a:r>
            <a:endParaRPr lang="ca-ES" sz="1400" b="1" kern="0" dirty="0">
              <a:solidFill>
                <a:srgbClr val="292929"/>
              </a:solidFill>
              <a:ea typeface="ヒラギノ明朝 ProN W3"/>
              <a:cs typeface="Arial" panose="020B0604020202020204" pitchFamily="34" charset="0"/>
            </a:endParaRPr>
          </a:p>
        </p:txBody>
      </p:sp>
      <p:sp>
        <p:nvSpPr>
          <p:cNvPr id="69" name="Llamada rectangular redondeada 68"/>
          <p:cNvSpPr/>
          <p:nvPr/>
        </p:nvSpPr>
        <p:spPr>
          <a:xfrm>
            <a:off x="1271005" y="5768597"/>
            <a:ext cx="6947925" cy="933291"/>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Els participants reclamen que s’hi pugui accedir més fàcilment, reduint les passes i els temps d’execució de les mateixes</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Els participants critiquen que s’hagi d’anar presencialment a l’hospital a recollir alguns informes de proves, com en el cas de les ressonàncies</a:t>
            </a:r>
            <a:endParaRPr lang="ca-ES" sz="1200" dirty="0">
              <a:solidFill>
                <a:srgbClr val="FFFFFF"/>
              </a:solidFill>
              <a:cs typeface="Arial" panose="020B0604020202020204" pitchFamily="34" charset="0"/>
            </a:endParaRPr>
          </a:p>
        </p:txBody>
      </p:sp>
      <p:pic>
        <p:nvPicPr>
          <p:cNvPr id="70" name="Imagen 69"/>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187708" y="5849310"/>
            <a:ext cx="778225" cy="640402"/>
          </a:xfrm>
          <a:prstGeom prst="rect">
            <a:avLst/>
          </a:prstGeom>
        </p:spPr>
      </p:pic>
      <p:sp>
        <p:nvSpPr>
          <p:cNvPr id="36"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D4D2E"/>
                </a:solidFill>
              </a:rPr>
              <a:t>05. Resultats. </a:t>
            </a:r>
            <a:r>
              <a:rPr lang="ca-ES" sz="2000" dirty="0" smtClean="0">
                <a:solidFill>
                  <a:srgbClr val="FD4D2E"/>
                </a:solidFill>
              </a:rPr>
              <a:t>Modalitat presencial - Grup focal</a:t>
            </a:r>
            <a:endParaRPr lang="ca-ES" sz="2000" dirty="0">
              <a:solidFill>
                <a:srgbClr val="FD4D2E"/>
              </a:solidFill>
            </a:endParaRPr>
          </a:p>
        </p:txBody>
      </p:sp>
      <p:pic>
        <p:nvPicPr>
          <p:cNvPr id="22" name="Imagen 21"/>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428468836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sp>
        <p:nvSpPr>
          <p:cNvPr id="56" name="Elipse 55"/>
          <p:cNvSpPr/>
          <p:nvPr/>
        </p:nvSpPr>
        <p:spPr>
          <a:xfrm>
            <a:off x="670417" y="1470184"/>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panose="020B0604020202020204" pitchFamily="34" charset="0"/>
              <a:cs typeface="Arial" panose="020B0604020202020204" pitchFamily="34" charset="0"/>
            </a:endParaRPr>
          </a:p>
        </p:txBody>
      </p:sp>
      <p:sp>
        <p:nvSpPr>
          <p:cNvPr id="45" name="87 Rectángulo"/>
          <p:cNvSpPr/>
          <p:nvPr/>
        </p:nvSpPr>
        <p:spPr>
          <a:xfrm>
            <a:off x="1270728" y="2080729"/>
            <a:ext cx="7808786" cy="672635"/>
          </a:xfrm>
          <a:prstGeom prst="rect">
            <a:avLst/>
          </a:prstGeom>
          <a:solidFill>
            <a:srgbClr val="D45B42">
              <a:lumMod val="40000"/>
              <a:lumOff val="6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0" name="Rectangle 16"/>
          <p:cNvSpPr>
            <a:spLocks noChangeArrowheads="1"/>
          </p:cNvSpPr>
          <p:nvPr/>
        </p:nvSpPr>
        <p:spPr bwMode="auto">
          <a:xfrm>
            <a:off x="1270728" y="1997271"/>
            <a:ext cx="7803453" cy="817245"/>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La major part dels participants van manifestar desconeixement dels serveis d'atenció no presencial disponibles per a la revisió i modificació de la pauta farmacològica i gestió de les receptes  </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grpSp>
        <p:nvGrpSpPr>
          <p:cNvPr id="112" name="Grupo 111"/>
          <p:cNvGrpSpPr/>
          <p:nvPr/>
        </p:nvGrpSpPr>
        <p:grpSpPr>
          <a:xfrm>
            <a:off x="273342" y="800998"/>
            <a:ext cx="7866909" cy="648000"/>
            <a:chOff x="635742" y="928594"/>
            <a:chExt cx="7866909" cy="648000"/>
          </a:xfrm>
        </p:grpSpPr>
        <p:sp>
          <p:nvSpPr>
            <p:cNvPr id="8" name="50 CuadroTexto"/>
            <p:cNvSpPr txBox="1"/>
            <p:nvPr/>
          </p:nvSpPr>
          <p:spPr>
            <a:xfrm>
              <a:off x="1332098" y="1052541"/>
              <a:ext cx="717055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400" b="1" i="0" u="none" strike="noStrike" kern="0" cap="none" spc="0" normalizeH="0" baseline="0" noProof="0" dirty="0" smtClean="0">
                  <a:ln>
                    <a:noFill/>
                  </a:ln>
                  <a:solidFill>
                    <a:srgbClr val="D45B42">
                      <a:lumMod val="75000"/>
                    </a:srgbClr>
                  </a:solidFill>
                  <a:uLnTx/>
                  <a:uFillTx/>
                  <a:latin typeface="Arial" panose="020B0604020202020204" pitchFamily="34" charset="0"/>
                  <a:cs typeface="Arial" panose="020B0604020202020204" pitchFamily="34" charset="0"/>
                </a:rPr>
                <a:t>DEBAT 1: </a:t>
              </a:r>
              <a:r>
                <a:rPr lang="ca-ES" sz="1400" b="1" kern="0" dirty="0" smtClean="0">
                  <a:solidFill>
                    <a:srgbClr val="D45B42">
                      <a:lumMod val="75000"/>
                    </a:srgbClr>
                  </a:solidFill>
                  <a:latin typeface="Arial" panose="020B0604020202020204" pitchFamily="34" charset="0"/>
                  <a:cs typeface="Arial" panose="020B0604020202020204" pitchFamily="34" charset="0"/>
                </a:rPr>
                <a:t>REBUDA D’ATENCIÓ</a:t>
              </a:r>
              <a:r>
                <a:rPr kumimoji="0" lang="ca-ES" sz="1400" b="1" i="0" u="none" strike="noStrike" kern="0" cap="none" spc="0" normalizeH="0" baseline="0" noProof="0" dirty="0" smtClean="0">
                  <a:ln>
                    <a:noFill/>
                  </a:ln>
                  <a:solidFill>
                    <a:srgbClr val="D45B42">
                      <a:lumMod val="75000"/>
                    </a:srgbClr>
                  </a:solidFill>
                  <a:uLnTx/>
                  <a:uFillTx/>
                  <a:latin typeface="Arial" panose="020B0604020202020204" pitchFamily="34" charset="0"/>
                  <a:cs typeface="Arial" panose="020B0604020202020204" pitchFamily="34" charset="0"/>
                </a:rPr>
                <a:t> NO PRESENCIAL AL SISCAT EN EL DARRER ANY</a:t>
              </a:r>
              <a:endParaRPr kumimoji="0" lang="ca-ES" sz="1400" b="1" i="0" u="none" strike="noStrike" kern="0" cap="none" spc="0" normalizeH="0" baseline="0" noProof="0" dirty="0">
                <a:ln>
                  <a:noFill/>
                </a:ln>
                <a:solidFill>
                  <a:srgbClr val="D45B42">
                    <a:lumMod val="75000"/>
                  </a:srgbClr>
                </a:solidFill>
                <a:uLnTx/>
                <a:uFillTx/>
                <a:latin typeface="Arial" panose="020B0604020202020204" pitchFamily="34" charset="0"/>
                <a:cs typeface="Arial" panose="020B0604020202020204" pitchFamily="34" charset="0"/>
              </a:endParaRPr>
            </a:p>
          </p:txBody>
        </p:sp>
        <p:sp>
          <p:nvSpPr>
            <p:cNvPr id="3" name="Elipse 2"/>
            <p:cNvSpPr/>
            <p:nvPr/>
          </p:nvSpPr>
          <p:spPr>
            <a:xfrm>
              <a:off x="635742" y="928594"/>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panose="020B0604020202020204" pitchFamily="34" charset="0"/>
                <a:cs typeface="Arial" panose="020B0604020202020204" pitchFamily="34" charset="0"/>
              </a:endParaRPr>
            </a:p>
          </p:txBody>
        </p:sp>
      </p:grpSp>
      <p:sp>
        <p:nvSpPr>
          <p:cNvPr id="91" name="55 Rectángulo"/>
          <p:cNvSpPr/>
          <p:nvPr/>
        </p:nvSpPr>
        <p:spPr>
          <a:xfrm>
            <a:off x="1270728" y="1503553"/>
            <a:ext cx="7824740" cy="539076"/>
          </a:xfrm>
          <a:prstGeom prst="rect">
            <a:avLst/>
          </a:prstGeom>
          <a:solidFill>
            <a:srgbClr val="D76149">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Medicació i prescripció de receptes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6" name="55 Rectángulo"/>
          <p:cNvSpPr/>
          <p:nvPr/>
        </p:nvSpPr>
        <p:spPr>
          <a:xfrm>
            <a:off x="1270728" y="5021821"/>
            <a:ext cx="7825359"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lvl="0" defTabSz="914400">
              <a:defRPr/>
            </a:pPr>
            <a:r>
              <a:rPr lang="ca-ES" sz="1400" b="1" kern="0" dirty="0" smtClean="0">
                <a:solidFill>
                  <a:prstClr val="black">
                    <a:lumMod val="75000"/>
                    <a:lumOff val="25000"/>
                  </a:prstClr>
                </a:solidFill>
                <a:latin typeface="Arial" panose="020B0604020202020204" pitchFamily="34" charset="0"/>
                <a:cs typeface="Arial" panose="020B0604020202020204" pitchFamily="34" charset="0"/>
              </a:rPr>
              <a:t>Manca d’integració de la informació i documentació relativa a la medicació i les receptes</a:t>
            </a:r>
            <a:endParaRPr kumimoji="0" lang="ca-ES" sz="1400" b="1"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grpSp>
        <p:nvGrpSpPr>
          <p:cNvPr id="115" name="Grupo 114"/>
          <p:cNvGrpSpPr/>
          <p:nvPr/>
        </p:nvGrpSpPr>
        <p:grpSpPr>
          <a:xfrm>
            <a:off x="1270728" y="5560897"/>
            <a:ext cx="7778270" cy="1206960"/>
            <a:chOff x="1281160" y="3513563"/>
            <a:chExt cx="6293416" cy="818933"/>
          </a:xfrm>
        </p:grpSpPr>
        <p:sp>
          <p:nvSpPr>
            <p:cNvPr id="113" name="Llamada rectangular redondeada 112"/>
            <p:cNvSpPr/>
            <p:nvPr/>
          </p:nvSpPr>
          <p:spPr>
            <a:xfrm>
              <a:off x="1281160" y="3513563"/>
              <a:ext cx="6003407" cy="818933"/>
            </a:xfrm>
            <a:prstGeom prst="wedgeRoundRectCallout">
              <a:avLst>
                <a:gd name="adj1" fmla="val -19109"/>
                <a:gd name="adj2" fmla="val -58367"/>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Els participants consideren necessària la integració de les receptes al seu historial clínic en comptes d’haver-les d’escanejar manualment</a:t>
              </a:r>
            </a:p>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Es comenta l’existència d’una falta d’integració dels codis de les receptes amb els sistemes informàtics de les farmàcies comunitàries </a:t>
              </a:r>
            </a:p>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Els participants reclamen la compartició i unificació de les anotacions relacionades amb la pauta farmacològica dels diferents professionals sanitaris</a:t>
              </a:r>
            </a:p>
          </p:txBody>
        </p:sp>
        <p:pic>
          <p:nvPicPr>
            <p:cNvPr id="114" name="Imagen 113"/>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7054489" y="3497599"/>
              <a:ext cx="482438" cy="557736"/>
            </a:xfrm>
            <a:prstGeom prst="rect">
              <a:avLst/>
            </a:prstGeom>
          </p:spPr>
        </p:pic>
      </p:grpSp>
      <p:grpSp>
        <p:nvGrpSpPr>
          <p:cNvPr id="121" name="Grupo 120"/>
          <p:cNvGrpSpPr/>
          <p:nvPr/>
        </p:nvGrpSpPr>
        <p:grpSpPr>
          <a:xfrm>
            <a:off x="1270728" y="2664600"/>
            <a:ext cx="7793023" cy="607262"/>
            <a:chOff x="1281728" y="3396708"/>
            <a:chExt cx="6305352" cy="474972"/>
          </a:xfrm>
        </p:grpSpPr>
        <p:sp>
          <p:nvSpPr>
            <p:cNvPr id="122" name="Llamada rectangular redondeada 121"/>
            <p:cNvSpPr/>
            <p:nvPr/>
          </p:nvSpPr>
          <p:spPr>
            <a:xfrm>
              <a:off x="1281728" y="3466135"/>
              <a:ext cx="6003407" cy="330606"/>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Els participants opinen que es requereix més difusió de les eines d’atenció  no presencial existents al SISCAT, i de les funcionalitats que s’hi inclouen </a:t>
              </a:r>
            </a:p>
          </p:txBody>
        </p:sp>
        <p:pic>
          <p:nvPicPr>
            <p:cNvPr id="123" name="Imagen 122"/>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7083404" y="3368004"/>
              <a:ext cx="474972" cy="532380"/>
            </a:xfrm>
            <a:prstGeom prst="rect">
              <a:avLst/>
            </a:prstGeom>
          </p:spPr>
        </p:pic>
      </p:grpSp>
      <p:sp>
        <p:nvSpPr>
          <p:cNvPr id="66" name="87 Rectángulo"/>
          <p:cNvSpPr/>
          <p:nvPr/>
        </p:nvSpPr>
        <p:spPr>
          <a:xfrm>
            <a:off x="1270728" y="3266829"/>
            <a:ext cx="7779779" cy="484647"/>
          </a:xfrm>
          <a:prstGeom prst="rect">
            <a:avLst/>
          </a:prstGeom>
          <a:solidFill>
            <a:srgbClr val="D45B42">
              <a:lumMod val="40000"/>
              <a:lumOff val="6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70" name="Rectangle 16"/>
          <p:cNvSpPr>
            <a:spLocks noChangeArrowheads="1"/>
          </p:cNvSpPr>
          <p:nvPr/>
        </p:nvSpPr>
        <p:spPr bwMode="auto">
          <a:xfrm>
            <a:off x="1270728" y="3365632"/>
            <a:ext cx="7836092"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Entre els participants que si coneixen el servei, realitzen una valoració positiva del mateix</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grpSp>
        <p:nvGrpSpPr>
          <p:cNvPr id="84" name="Grupo 83"/>
          <p:cNvGrpSpPr/>
          <p:nvPr/>
        </p:nvGrpSpPr>
        <p:grpSpPr>
          <a:xfrm>
            <a:off x="1270728" y="3757068"/>
            <a:ext cx="7760583" cy="1144861"/>
            <a:chOff x="1281160" y="3516444"/>
            <a:chExt cx="6279105" cy="761824"/>
          </a:xfrm>
        </p:grpSpPr>
        <p:sp>
          <p:nvSpPr>
            <p:cNvPr id="85" name="Llamada rectangular redondeada 84"/>
            <p:cNvSpPr/>
            <p:nvPr/>
          </p:nvSpPr>
          <p:spPr>
            <a:xfrm>
              <a:off x="1281160" y="3516444"/>
              <a:ext cx="5990163" cy="761824"/>
            </a:xfrm>
            <a:prstGeom prst="wedgeRoundRectCallout">
              <a:avLst>
                <a:gd name="adj1" fmla="val -20405"/>
                <a:gd name="adj2" fmla="val -58051"/>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Alguns participants informen de que renoven o modifiquen les seves receptes fàcilment de forma electrònica a través de LMS o </a:t>
              </a:r>
              <a:r>
                <a:rPr lang="ca-ES" sz="1200" dirty="0" err="1">
                  <a:solidFill>
                    <a:srgbClr val="000000"/>
                  </a:solidFill>
                  <a:cs typeface="Arial" panose="020B0604020202020204" pitchFamily="34" charset="0"/>
                </a:rPr>
                <a:t>d’eConsulta</a:t>
              </a:r>
              <a:endParaRPr lang="ca-ES" sz="1200" dirty="0">
                <a:solidFill>
                  <a:srgbClr val="000000"/>
                </a:solidFill>
                <a:cs typeface="Arial" panose="020B0604020202020204" pitchFamily="34" charset="0"/>
              </a:endParaRPr>
            </a:p>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Els participants que actuen com a cuidadors valoren molt poder gestionar la medicació i les receptes de la persona a la que cuiden</a:t>
              </a:r>
            </a:p>
            <a:p>
              <a:pPr marL="171450" indent="-171450" fontAlgn="b">
                <a:buFont typeface="Arial" panose="020B0604020202020204" pitchFamily="34" charset="0"/>
                <a:buChar char="•"/>
              </a:pPr>
              <a:r>
                <a:rPr lang="ca-ES" sz="1200" dirty="0">
                  <a:solidFill>
                    <a:srgbClr val="000000"/>
                  </a:solidFill>
                  <a:cs typeface="Arial" panose="020B0604020202020204" pitchFamily="34" charset="0"/>
                </a:rPr>
                <a:t>Declaren que els resulta d’utilitat poder imprimir el full de medicació per portar a la farmàcia</a:t>
              </a:r>
            </a:p>
          </p:txBody>
        </p:sp>
        <p:pic>
          <p:nvPicPr>
            <p:cNvPr id="86" name="Imagen 85"/>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7071186" y="3657264"/>
              <a:ext cx="456855" cy="521303"/>
            </a:xfrm>
            <a:prstGeom prst="rect">
              <a:avLst/>
            </a:prstGeom>
          </p:spPr>
        </p:pic>
      </p:gr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417" y="887037"/>
            <a:ext cx="475922" cy="475922"/>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638" y="1565665"/>
            <a:ext cx="392472" cy="392472"/>
          </a:xfrm>
          <a:prstGeom prst="rect">
            <a:avLst/>
          </a:prstGeom>
        </p:spPr>
      </p:pic>
      <p:pic>
        <p:nvPicPr>
          <p:cNvPr id="24" name="Imagen 23"/>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4238254117"/>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sp>
        <p:nvSpPr>
          <p:cNvPr id="45" name="87 Rectángulo"/>
          <p:cNvSpPr/>
          <p:nvPr/>
        </p:nvSpPr>
        <p:spPr>
          <a:xfrm>
            <a:off x="1271004" y="2560724"/>
            <a:ext cx="7660246"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0" name="Rectangle 16"/>
          <p:cNvSpPr>
            <a:spLocks noChangeArrowheads="1"/>
          </p:cNvSpPr>
          <p:nvPr/>
        </p:nvSpPr>
        <p:spPr bwMode="auto">
          <a:xfrm>
            <a:off x="1271004" y="2659540"/>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Valoració positiva del servei telemàtic per la sol·licitud de cita prèvia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91" name="55 Rectángulo"/>
          <p:cNvSpPr/>
          <p:nvPr/>
        </p:nvSpPr>
        <p:spPr>
          <a:xfrm>
            <a:off x="1271004" y="1772817"/>
            <a:ext cx="7659640" cy="539076"/>
          </a:xfrm>
          <a:prstGeom prst="rect">
            <a:avLst/>
          </a:prstGeom>
          <a:solidFill>
            <a:srgbClr val="D76149">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Gestions administratives (baixa i cites prèvies) </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59" name="Llamada rectangular redondeada 58"/>
          <p:cNvSpPr/>
          <p:nvPr/>
        </p:nvSpPr>
        <p:spPr>
          <a:xfrm>
            <a:off x="1271004" y="3116478"/>
            <a:ext cx="7020541" cy="759855"/>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a:solidFill>
                  <a:srgbClr val="000000"/>
                </a:solidFill>
                <a:latin typeface="Arial" panose="020B0604020202020204" pitchFamily="34" charset="0"/>
                <a:cs typeface="Arial" panose="020B0604020202020204" pitchFamily="34" charset="0"/>
              </a:rPr>
              <a:t>E</a:t>
            </a:r>
            <a:r>
              <a:rPr lang="ca-ES" sz="1200" dirty="0" smtClean="0">
                <a:solidFill>
                  <a:srgbClr val="000000"/>
                </a:solidFill>
                <a:latin typeface="Arial" panose="020B0604020202020204" pitchFamily="34" charset="0"/>
                <a:cs typeface="Arial" panose="020B0604020202020204" pitchFamily="34" charset="0"/>
              </a:rPr>
              <a:t>ls participants troben que és una funcionalitat útil per demanar o canviar hora, especialment per realitzar una visita al CAP. Es identifiquen tres vies telemàtiques: per telèfon, per LMS i a la web de la Seguretat Social (l’ultima sempre quan les entitats proveïdores ho permeten)</a:t>
            </a:r>
          </a:p>
        </p:txBody>
      </p:sp>
      <p:pic>
        <p:nvPicPr>
          <p:cNvPr id="60" name="Imagen 59"/>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220191" y="3191446"/>
            <a:ext cx="778225" cy="682228"/>
          </a:xfrm>
          <a:prstGeom prst="rect">
            <a:avLst/>
          </a:prstGeom>
        </p:spPr>
      </p:pic>
      <p:sp>
        <p:nvSpPr>
          <p:cNvPr id="41" name="Elipse 40"/>
          <p:cNvSpPr/>
          <p:nvPr/>
        </p:nvSpPr>
        <p:spPr>
          <a:xfrm>
            <a:off x="670417" y="1737886"/>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78" y="1852855"/>
            <a:ext cx="341595" cy="341595"/>
          </a:xfrm>
          <a:prstGeom prst="rect">
            <a:avLst/>
          </a:prstGeom>
        </p:spPr>
      </p:pic>
      <p:sp>
        <p:nvSpPr>
          <p:cNvPr id="92" name="Elipse 91"/>
          <p:cNvSpPr/>
          <p:nvPr/>
        </p:nvSpPr>
        <p:spPr>
          <a:xfrm>
            <a:off x="273342" y="928594"/>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93" name="Imagen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417" y="1014633"/>
            <a:ext cx="475922" cy="475922"/>
          </a:xfrm>
          <a:prstGeom prst="rect">
            <a:avLst/>
          </a:prstGeom>
        </p:spPr>
      </p:pic>
      <p:sp>
        <p:nvSpPr>
          <p:cNvPr id="37" name="50 CuadroTexto"/>
          <p:cNvSpPr txBox="1"/>
          <p:nvPr/>
        </p:nvSpPr>
        <p:spPr>
          <a:xfrm>
            <a:off x="969698" y="1052541"/>
            <a:ext cx="7170553" cy="307777"/>
          </a:xfrm>
          <a:prstGeom prst="rect">
            <a:avLst/>
          </a:prstGeom>
          <a:noFill/>
          <a:effectLst>
            <a:outerShdw blurRad="50800" dist="50800" dir="5400000" algn="ctr" rotWithShape="0">
              <a:schemeClr val="bg1">
                <a:alpha val="14000"/>
              </a:scheme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400" b="1" i="0" u="none" strike="noStrike" kern="0" cap="none" spc="0" normalizeH="0" baseline="0" noProof="0" dirty="0" smtClean="0">
                <a:ln>
                  <a:noFill/>
                </a:ln>
                <a:solidFill>
                  <a:srgbClr val="D45B42">
                    <a:lumMod val="75000"/>
                  </a:srgbClr>
                </a:solidFill>
                <a:uLnTx/>
                <a:uFillTx/>
                <a:latin typeface="Arial" panose="020B0604020202020204" pitchFamily="34" charset="0"/>
                <a:cs typeface="Arial" panose="020B0604020202020204" pitchFamily="34" charset="0"/>
              </a:rPr>
              <a:t>DEBAT 1: </a:t>
            </a:r>
            <a:r>
              <a:rPr lang="ca-ES" sz="1400" b="1" kern="0" dirty="0" smtClean="0">
                <a:solidFill>
                  <a:srgbClr val="D45B42">
                    <a:lumMod val="75000"/>
                  </a:srgbClr>
                </a:solidFill>
                <a:latin typeface="Arial" panose="020B0604020202020204" pitchFamily="34" charset="0"/>
                <a:cs typeface="Arial" panose="020B0604020202020204" pitchFamily="34" charset="0"/>
              </a:rPr>
              <a:t>REBUDA D’ATENCIÓ</a:t>
            </a:r>
            <a:r>
              <a:rPr kumimoji="0" lang="ca-ES" sz="1400" b="1" i="0" u="none" strike="noStrike" kern="0" cap="none" spc="0" normalizeH="0" baseline="0" noProof="0" dirty="0" smtClean="0">
                <a:ln>
                  <a:noFill/>
                </a:ln>
                <a:solidFill>
                  <a:srgbClr val="D45B42">
                    <a:lumMod val="75000"/>
                  </a:srgbClr>
                </a:solidFill>
                <a:uLnTx/>
                <a:uFillTx/>
                <a:latin typeface="Arial" panose="020B0604020202020204" pitchFamily="34" charset="0"/>
                <a:cs typeface="Arial" panose="020B0604020202020204" pitchFamily="34" charset="0"/>
              </a:rPr>
              <a:t> NO PRESENCIAL AL SISCAT EN EL DARRER ANY</a:t>
            </a:r>
            <a:endParaRPr kumimoji="0" lang="ca-ES" sz="1400" b="1" i="0" u="none" strike="noStrike" kern="0" cap="none" spc="0" normalizeH="0" baseline="0" noProof="0" dirty="0">
              <a:ln>
                <a:noFill/>
              </a:ln>
              <a:solidFill>
                <a:srgbClr val="D45B42">
                  <a:lumMod val="75000"/>
                </a:srgbClr>
              </a:solidFill>
              <a:uLnTx/>
              <a:uFillTx/>
              <a:latin typeface="Arial" panose="020B0604020202020204" pitchFamily="34" charset="0"/>
              <a:cs typeface="Arial" panose="020B0604020202020204" pitchFamily="34" charset="0"/>
            </a:endParaRPr>
          </a:p>
        </p:txBody>
      </p:sp>
      <p:sp>
        <p:nvSpPr>
          <p:cNvPr id="38" name="71 Rectángulo"/>
          <p:cNvSpPr/>
          <p:nvPr/>
        </p:nvSpPr>
        <p:spPr>
          <a:xfrm>
            <a:off x="1271004" y="4150458"/>
            <a:ext cx="7660246"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42" name="Rectangle 16"/>
          <p:cNvSpPr>
            <a:spLocks noChangeArrowheads="1"/>
          </p:cNvSpPr>
          <p:nvPr/>
        </p:nvSpPr>
        <p:spPr bwMode="auto">
          <a:xfrm>
            <a:off x="1271004" y="4249274"/>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Valoració positiva del servei telemàtic per l'obtenció de la baixa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4" name="Llamada rectangular redondeada 53"/>
          <p:cNvSpPr/>
          <p:nvPr/>
        </p:nvSpPr>
        <p:spPr>
          <a:xfrm>
            <a:off x="1271004" y="4717650"/>
            <a:ext cx="7020541" cy="811184"/>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latin typeface="Arial" panose="020B0604020202020204" pitchFamily="34" charset="0"/>
                <a:cs typeface="Arial" panose="020B0604020202020204" pitchFamily="34" charset="0"/>
              </a:rPr>
              <a:t>Es valora positivament la possibilitat de poder demanar el comunicat de baixa per correu electrònic quan no es te la capacitat per fer-ho presencialment</a:t>
            </a:r>
          </a:p>
          <a:p>
            <a:pPr marL="171450" indent="-171450" fontAlgn="b">
              <a:buFont typeface="Arial" panose="020B0604020202020204" pitchFamily="34" charset="0"/>
              <a:buChar char="•"/>
            </a:pPr>
            <a:r>
              <a:rPr lang="ca-ES" sz="1200" dirty="0">
                <a:solidFill>
                  <a:srgbClr val="000000"/>
                </a:solidFill>
                <a:latin typeface="Arial" panose="020B0604020202020204" pitchFamily="34" charset="0"/>
                <a:cs typeface="Arial" panose="020B0604020202020204" pitchFamily="34" charset="0"/>
              </a:rPr>
              <a:t>No obstant, un total de </a:t>
            </a:r>
            <a:r>
              <a:rPr lang="ca-ES" sz="1200" dirty="0" smtClean="0">
                <a:solidFill>
                  <a:srgbClr val="000000"/>
                </a:solidFill>
                <a:latin typeface="Arial" panose="020B0604020202020204" pitchFamily="34" charset="0"/>
                <a:cs typeface="Arial" panose="020B0604020202020204" pitchFamily="34" charset="0"/>
              </a:rPr>
              <a:t>3 participants han manifestat el seu desconeixement d’aquest servei telemàtic</a:t>
            </a:r>
          </a:p>
        </p:txBody>
      </p:sp>
      <p:pic>
        <p:nvPicPr>
          <p:cNvPr id="55" name="Imagen 54"/>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220191" y="4760406"/>
            <a:ext cx="778225" cy="682228"/>
          </a:xfrm>
          <a:prstGeom prst="rect">
            <a:avLst/>
          </a:prstGeom>
        </p:spPr>
      </p:pic>
      <p:pic>
        <p:nvPicPr>
          <p:cNvPr id="17" name="Imagen 16"/>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2442095577"/>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71005" y="2151529"/>
            <a:ext cx="7736452"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34" name="Rectangle 16"/>
          <p:cNvSpPr>
            <a:spLocks noChangeArrowheads="1"/>
          </p:cNvSpPr>
          <p:nvPr/>
        </p:nvSpPr>
        <p:spPr bwMode="auto">
          <a:xfrm>
            <a:off x="1271005" y="2250345"/>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ea typeface="ヒラギノ明朝 ProN W3"/>
                <a:cs typeface="Arial" panose="020B0604020202020204" pitchFamily="34" charset="0"/>
              </a:rPr>
              <a:t>Problemes d’agilitat en la resposta a consultes urgents</a:t>
            </a:r>
            <a:endParaRPr lang="ca-ES" sz="1400" b="1" kern="0" dirty="0">
              <a:solidFill>
                <a:srgbClr val="292929"/>
              </a:solidFill>
              <a:ea typeface="ヒラギノ明朝 ProN W3"/>
              <a:cs typeface="Arial" panose="020B0604020202020204" pitchFamily="34" charset="0"/>
            </a:endParaRPr>
          </a:p>
        </p:txBody>
      </p:sp>
      <p:sp>
        <p:nvSpPr>
          <p:cNvPr id="8" name="50 CuadroTexto"/>
          <p:cNvSpPr txBox="1"/>
          <p:nvPr/>
        </p:nvSpPr>
        <p:spPr>
          <a:xfrm>
            <a:off x="969698" y="797359"/>
            <a:ext cx="7734288" cy="523220"/>
          </a:xfrm>
          <a:prstGeom prst="rect">
            <a:avLst/>
          </a:prstGeom>
          <a:noFill/>
        </p:spPr>
        <p:txBody>
          <a:bodyPr wrap="square" rtlCol="0">
            <a:spAutoFit/>
          </a:bodyPr>
          <a:lstStyle/>
          <a:p>
            <a:pPr defTabSz="914400">
              <a:defRPr/>
            </a:pPr>
            <a:r>
              <a:rPr lang="es-ES" sz="1400" b="1" kern="0" dirty="0">
                <a:solidFill>
                  <a:srgbClr val="D45B42">
                    <a:lumMod val="75000"/>
                  </a:srgbClr>
                </a:solidFill>
                <a:cs typeface="Arial" panose="020B0604020202020204" pitchFamily="34" charset="0"/>
              </a:rPr>
              <a:t>DEBAT 1: INTERACCIONS  AMB EL SISTEMA SANITARI QUE ES PODRIEN HAVER </a:t>
            </a:r>
            <a:r>
              <a:rPr lang="ca-ES" sz="1400" b="1" kern="0" dirty="0">
                <a:solidFill>
                  <a:srgbClr val="D45B42">
                    <a:lumMod val="75000"/>
                  </a:srgbClr>
                </a:solidFill>
                <a:cs typeface="Arial" panose="020B0604020202020204" pitchFamily="34" charset="0"/>
              </a:rPr>
              <a:t>PRODUÏT </a:t>
            </a:r>
            <a:r>
              <a:rPr lang="es-ES" sz="1400" b="1" kern="0" dirty="0">
                <a:solidFill>
                  <a:srgbClr val="D45B42">
                    <a:lumMod val="75000"/>
                  </a:srgbClr>
                </a:solidFill>
                <a:cs typeface="Arial" panose="020B0604020202020204" pitchFamily="34" charset="0"/>
              </a:rPr>
              <a:t>DE FORMA NO PRESENCIAL</a:t>
            </a:r>
          </a:p>
        </p:txBody>
      </p:sp>
      <p:sp>
        <p:nvSpPr>
          <p:cNvPr id="91" name="55 Rectángulo"/>
          <p:cNvSpPr/>
          <p:nvPr/>
        </p:nvSpPr>
        <p:spPr>
          <a:xfrm>
            <a:off x="1271005" y="1592060"/>
            <a:ext cx="7735840" cy="539076"/>
          </a:xfrm>
          <a:prstGeom prst="rect">
            <a:avLst/>
          </a:prstGeom>
          <a:solidFill>
            <a:srgbClr val="D76149">
              <a:alpha val="49804"/>
            </a:srgbClr>
          </a:solidFill>
          <a:ln w="25400" cap="flat" cmpd="sng" algn="ctr">
            <a:noFill/>
            <a:prstDash val="solid"/>
          </a:ln>
          <a:effectLst/>
        </p:spPr>
        <p:txBody>
          <a:bodyPr rtlCol="0" anchor="ctr"/>
          <a:lstStyle/>
          <a:p>
            <a:pPr defTabSz="914400">
              <a:defRPr/>
            </a:pPr>
            <a:r>
              <a:rPr lang="ca-ES" sz="1400" b="1" kern="0" dirty="0">
                <a:solidFill>
                  <a:srgbClr val="292929"/>
                </a:solidFill>
                <a:ea typeface="ヒラギノ明朝 ProN W3"/>
                <a:cs typeface="Arial" panose="020B0604020202020204" pitchFamily="34" charset="0"/>
              </a:rPr>
              <a:t>CATEGORIA: </a:t>
            </a:r>
            <a:r>
              <a:rPr lang="ca-ES" sz="1400" b="1" kern="0" dirty="0" smtClean="0">
                <a:solidFill>
                  <a:srgbClr val="292929"/>
                </a:solidFill>
                <a:ea typeface="ヒラギノ明朝 ProN W3"/>
                <a:cs typeface="Arial" panose="020B0604020202020204" pitchFamily="34" charset="0"/>
              </a:rPr>
              <a:t>Tractament de casos urgents de forma telemàtica</a:t>
            </a:r>
            <a:endParaRPr lang="ca-ES" sz="1400" b="1" kern="0" dirty="0">
              <a:solidFill>
                <a:srgbClr val="292929"/>
              </a:solidFill>
              <a:ea typeface="ヒラギノ明朝 ProN W3"/>
              <a:cs typeface="Arial" panose="020B0604020202020204" pitchFamily="34" charset="0"/>
            </a:endParaRPr>
          </a:p>
        </p:txBody>
      </p:sp>
      <p:sp>
        <p:nvSpPr>
          <p:cNvPr id="86" name="Llamada rectangular redondeada 85"/>
          <p:cNvSpPr/>
          <p:nvPr/>
        </p:nvSpPr>
        <p:spPr>
          <a:xfrm>
            <a:off x="1271005" y="2718722"/>
            <a:ext cx="7055998" cy="983608"/>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Es reclama poder fer consultes urgents telemàticament, tant amb el metge de capçalera com amb l’especialista, perquè el sistema presencial es poc àgil. </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Sovint quan es truca al centre de salut ningú agafa el telèfon.</a:t>
            </a:r>
            <a:endParaRPr lang="ca-ES" sz="1200" dirty="0">
              <a:solidFill>
                <a:srgbClr val="FFFFFF"/>
              </a:solidFill>
              <a:cs typeface="Arial" panose="020B0604020202020204" pitchFamily="34" charset="0"/>
            </a:endParaRPr>
          </a:p>
        </p:txBody>
      </p:sp>
      <p:pic>
        <p:nvPicPr>
          <p:cNvPr id="88" name="Imagen 87"/>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305939" y="2804048"/>
            <a:ext cx="778225" cy="640402"/>
          </a:xfrm>
          <a:prstGeom prst="rect">
            <a:avLst/>
          </a:prstGeom>
        </p:spPr>
      </p:pic>
      <p:sp>
        <p:nvSpPr>
          <p:cNvPr id="32" name="Elipse 31"/>
          <p:cNvSpPr/>
          <p:nvPr/>
        </p:nvSpPr>
        <p:spPr>
          <a:xfrm>
            <a:off x="674884" y="1559313"/>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pic>
        <p:nvPicPr>
          <p:cNvPr id="36"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10" y="1596587"/>
            <a:ext cx="417349" cy="417349"/>
          </a:xfrm>
          <a:prstGeom prst="rect">
            <a:avLst/>
          </a:prstGeom>
        </p:spPr>
      </p:pic>
      <p:sp>
        <p:nvSpPr>
          <p:cNvPr id="43" name="Elipse 42"/>
          <p:cNvSpPr/>
          <p:nvPr/>
        </p:nvSpPr>
        <p:spPr>
          <a:xfrm>
            <a:off x="273342" y="673412"/>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pic>
        <p:nvPicPr>
          <p:cNvPr id="44" name="Imagen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417" y="759451"/>
            <a:ext cx="475922" cy="475922"/>
          </a:xfrm>
          <a:prstGeom prst="rect">
            <a:avLst/>
          </a:prstGeom>
        </p:spPr>
      </p:pic>
      <p:sp>
        <p:nvSpPr>
          <p:cNvPr id="46" name="55 Rectángulo"/>
          <p:cNvSpPr/>
          <p:nvPr/>
        </p:nvSpPr>
        <p:spPr>
          <a:xfrm>
            <a:off x="1271005" y="3956862"/>
            <a:ext cx="7735840" cy="539076"/>
          </a:xfrm>
          <a:prstGeom prst="rect">
            <a:avLst/>
          </a:prstGeom>
          <a:solidFill>
            <a:srgbClr val="D76149">
              <a:alpha val="49804"/>
            </a:srgbClr>
          </a:solidFill>
          <a:ln w="25400" cap="flat" cmpd="sng" algn="ctr">
            <a:noFill/>
            <a:prstDash val="solid"/>
          </a:ln>
          <a:effectLst/>
        </p:spPr>
        <p:txBody>
          <a:bodyPr rtlCol="0" anchor="ctr"/>
          <a:lstStyle/>
          <a:p>
            <a:pPr defTabSz="914400">
              <a:defRPr/>
            </a:pPr>
            <a:r>
              <a:rPr lang="ca-ES" sz="1400" b="1" kern="0" dirty="0">
                <a:solidFill>
                  <a:srgbClr val="292929"/>
                </a:solidFill>
                <a:ea typeface="ヒラギノ明朝 ProN W3"/>
                <a:cs typeface="Arial" panose="020B0604020202020204" pitchFamily="34" charset="0"/>
              </a:rPr>
              <a:t>CATEGORIA: </a:t>
            </a:r>
            <a:r>
              <a:rPr lang="ca-ES" sz="1400" b="1" kern="0" dirty="0" smtClean="0">
                <a:solidFill>
                  <a:srgbClr val="292929"/>
                </a:solidFill>
                <a:ea typeface="ヒラギノ明朝 ProN W3"/>
                <a:cs typeface="Arial" panose="020B0604020202020204" pitchFamily="34" charset="0"/>
              </a:rPr>
              <a:t>Seguiment telemàtic de tractaments</a:t>
            </a:r>
            <a:endParaRPr lang="ca-ES" sz="1400" b="1" kern="0" dirty="0">
              <a:solidFill>
                <a:srgbClr val="292929"/>
              </a:solidFill>
              <a:ea typeface="ヒラギノ明朝 ProN W3"/>
              <a:cs typeface="Arial" panose="020B0604020202020204" pitchFamily="34" charset="0"/>
            </a:endParaRPr>
          </a:p>
        </p:txBody>
      </p:sp>
      <p:sp>
        <p:nvSpPr>
          <p:cNvPr id="47" name="Llamada rectangular redondeada 46"/>
          <p:cNvSpPr/>
          <p:nvPr/>
        </p:nvSpPr>
        <p:spPr>
          <a:xfrm>
            <a:off x="1271005" y="4516635"/>
            <a:ext cx="7055998" cy="953233"/>
          </a:xfrm>
          <a:prstGeom prst="wedgeRoundRectCallout">
            <a:avLst>
              <a:gd name="adj1" fmla="val -19890"/>
              <a:gd name="adj2" fmla="val -60793"/>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Es valora poder compartir dades telemàticament amb els professionals (com la freqüència cardíaca, pressió sanguínia o mesures d’INR)</a:t>
            </a:r>
          </a:p>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Es considera que per a participar en aquest model temàtic el pacient haurà de tenir capacitat d’autogestió</a:t>
            </a:r>
            <a:endParaRPr lang="ca-ES" sz="1200" dirty="0">
              <a:solidFill>
                <a:srgbClr val="FFFFFF"/>
              </a:solidFill>
              <a:cs typeface="Arial" panose="020B0604020202020204" pitchFamily="34" charset="0"/>
            </a:endParaRPr>
          </a:p>
        </p:txBody>
      </p:sp>
      <p:pic>
        <p:nvPicPr>
          <p:cNvPr id="48" name="Imagen 47"/>
          <p:cNvPicPr>
            <a:picLocks noChangeAspect="1"/>
          </p:cNvPicPr>
          <p:nvPr/>
        </p:nvPicPr>
        <p:blipFill rotWithShape="1">
          <a:blip r:embed="rId3" cstate="print">
            <a:extLst>
              <a:ext uri="{28A0092B-C50C-407E-A947-70E740481C1C}">
                <a14:useLocalDpi xmlns:a14="http://schemas.microsoft.com/office/drawing/2010/main" val="0"/>
              </a:ext>
            </a:extLst>
          </a:blip>
          <a:srcRect b="17710"/>
          <a:stretch/>
        </p:blipFill>
        <p:spPr>
          <a:xfrm rot="16548085">
            <a:off x="8277906" y="4705302"/>
            <a:ext cx="778225" cy="640402"/>
          </a:xfrm>
          <a:prstGeom prst="rect">
            <a:avLst/>
          </a:prstGeom>
        </p:spPr>
      </p:pic>
      <p:sp>
        <p:nvSpPr>
          <p:cNvPr id="49" name="Elipse 48"/>
          <p:cNvSpPr/>
          <p:nvPr/>
        </p:nvSpPr>
        <p:spPr>
          <a:xfrm>
            <a:off x="674884" y="3955177"/>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cs typeface="Arial" panose="020B0604020202020204" pitchFamily="34" charset="0"/>
            </a:endParaRPr>
          </a:p>
        </p:txBody>
      </p:sp>
      <p:pic>
        <p:nvPicPr>
          <p:cNvPr id="50" name="Imagen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222" y="4006882"/>
            <a:ext cx="455324" cy="455324"/>
          </a:xfrm>
          <a:prstGeom prst="rect">
            <a:avLst/>
          </a:prstGeom>
        </p:spPr>
      </p:pic>
      <p:sp>
        <p:nvSpPr>
          <p:cNvPr id="26" name="55 Rectángulo"/>
          <p:cNvSpPr/>
          <p:nvPr/>
        </p:nvSpPr>
        <p:spPr>
          <a:xfrm>
            <a:off x="1271005" y="5611797"/>
            <a:ext cx="7736452" cy="539076"/>
          </a:xfrm>
          <a:prstGeom prst="rect">
            <a:avLst/>
          </a:prstGeom>
          <a:solidFill>
            <a:srgbClr val="D45B42">
              <a:lumMod val="40000"/>
              <a:lumOff val="60000"/>
              <a:alpha val="50000"/>
            </a:srgbClr>
          </a:solidFill>
          <a:ln w="25400" cap="flat" cmpd="sng" algn="ctr">
            <a:noFill/>
            <a:prstDash val="solid"/>
          </a:ln>
          <a:effectLst/>
        </p:spPr>
        <p:txBody>
          <a:bodyPr rtlCol="0" anchor="ctr"/>
          <a:lstStyle/>
          <a:p>
            <a:pPr algn="ctr" defTabSz="914400">
              <a:defRPr/>
            </a:pPr>
            <a:endParaRPr lang="ca-ES" sz="1400" kern="0" dirty="0">
              <a:solidFill>
                <a:prstClr val="black">
                  <a:lumMod val="75000"/>
                  <a:lumOff val="25000"/>
                </a:prstClr>
              </a:solidFill>
              <a:cs typeface="Arial" panose="020B0604020202020204" pitchFamily="34" charset="0"/>
            </a:endParaRPr>
          </a:p>
        </p:txBody>
      </p:sp>
      <p:sp>
        <p:nvSpPr>
          <p:cNvPr id="31" name="Rectangle 16"/>
          <p:cNvSpPr>
            <a:spLocks noChangeArrowheads="1"/>
          </p:cNvSpPr>
          <p:nvPr/>
        </p:nvSpPr>
        <p:spPr bwMode="auto">
          <a:xfrm>
            <a:off x="1271005" y="5691172"/>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ea typeface="ヒラギノ明朝 ProN W3"/>
                <a:cs typeface="Arial" panose="020B0604020202020204" pitchFamily="34" charset="0"/>
              </a:rPr>
              <a:t>Enviament de dades per la realització de diagnòstics telemàtics</a:t>
            </a:r>
            <a:endParaRPr lang="ca-ES" sz="1400" b="1" kern="0" dirty="0">
              <a:solidFill>
                <a:srgbClr val="292929"/>
              </a:solidFill>
              <a:ea typeface="ヒラギノ明朝 ProN W3"/>
              <a:cs typeface="Arial" panose="020B0604020202020204" pitchFamily="34" charset="0"/>
            </a:endParaRPr>
          </a:p>
        </p:txBody>
      </p:sp>
      <p:sp>
        <p:nvSpPr>
          <p:cNvPr id="38" name="Llamada rectangular redondeada 37"/>
          <p:cNvSpPr/>
          <p:nvPr/>
        </p:nvSpPr>
        <p:spPr>
          <a:xfrm>
            <a:off x="1271005" y="6169144"/>
            <a:ext cx="7055998" cy="397994"/>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cs typeface="Arial" panose="020B0604020202020204" pitchFamily="34" charset="0"/>
              </a:rPr>
              <a:t>Es considera una funcionalitat útil sobre tot per temes de </a:t>
            </a:r>
            <a:r>
              <a:rPr lang="ca-ES" sz="1200" dirty="0" err="1" smtClean="0">
                <a:solidFill>
                  <a:srgbClr val="000000"/>
                </a:solidFill>
                <a:cs typeface="Arial" panose="020B0604020202020204" pitchFamily="34" charset="0"/>
              </a:rPr>
              <a:t>teledermatologia</a:t>
            </a:r>
            <a:endParaRPr lang="ca-ES" sz="1200" dirty="0" smtClean="0">
              <a:solidFill>
                <a:srgbClr val="000000"/>
              </a:solidFill>
              <a:cs typeface="Arial" panose="020B0604020202020204" pitchFamily="34" charset="0"/>
            </a:endParaRPr>
          </a:p>
        </p:txBody>
      </p:sp>
      <p:sp>
        <p:nvSpPr>
          <p:cNvPr id="3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D4D2E"/>
                </a:solidFill>
              </a:rPr>
              <a:t>05. Resultats. </a:t>
            </a:r>
            <a:r>
              <a:rPr lang="ca-ES" sz="2000" dirty="0" smtClean="0">
                <a:solidFill>
                  <a:srgbClr val="FD4D2E"/>
                </a:solidFill>
              </a:rPr>
              <a:t>Modalitat presencial - Grup focal</a:t>
            </a:r>
            <a:endParaRPr lang="ca-ES" sz="2000" dirty="0">
              <a:solidFill>
                <a:srgbClr val="FD4D2E"/>
              </a:solidFill>
            </a:endParaRPr>
          </a:p>
        </p:txBody>
      </p:sp>
      <p:pic>
        <p:nvPicPr>
          <p:cNvPr id="21" name="Imagen 20"/>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314898432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55 Rectángulo"/>
          <p:cNvSpPr/>
          <p:nvPr/>
        </p:nvSpPr>
        <p:spPr>
          <a:xfrm>
            <a:off x="1280875" y="1772817"/>
            <a:ext cx="7725987" cy="539076"/>
          </a:xfrm>
          <a:prstGeom prst="rect">
            <a:avLst/>
          </a:prstGeom>
          <a:solidFill>
            <a:srgbClr val="C00000">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Gestions administratives (baixa i cites prèvies) </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41" name="Elipse 40"/>
          <p:cNvSpPr/>
          <p:nvPr/>
        </p:nvSpPr>
        <p:spPr>
          <a:xfrm>
            <a:off x="670417" y="1737886"/>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78" y="1852855"/>
            <a:ext cx="341595" cy="341595"/>
          </a:xfrm>
          <a:prstGeom prst="rect">
            <a:avLst/>
          </a:prstGeom>
        </p:spPr>
      </p:pic>
      <p:sp>
        <p:nvSpPr>
          <p:cNvPr id="67" name="71 Rectángulo"/>
          <p:cNvSpPr/>
          <p:nvPr/>
        </p:nvSpPr>
        <p:spPr>
          <a:xfrm>
            <a:off x="1280875" y="2355218"/>
            <a:ext cx="7685648" cy="539076"/>
          </a:xfrm>
          <a:prstGeom prst="rect">
            <a:avLst/>
          </a:prstGeom>
          <a:solidFill>
            <a:schemeClr val="accent2">
              <a:lumMod val="60000"/>
              <a:lumOff val="40000"/>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71" name="Rectangle 16"/>
          <p:cNvSpPr>
            <a:spLocks noChangeArrowheads="1"/>
          </p:cNvSpPr>
          <p:nvPr/>
        </p:nvSpPr>
        <p:spPr bwMode="auto">
          <a:xfrm>
            <a:off x="1280875" y="2454034"/>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Informes i resultats de proves i analítiques </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9" name="71 Rectángulo"/>
          <p:cNvSpPr/>
          <p:nvPr/>
        </p:nvSpPr>
        <p:spPr>
          <a:xfrm>
            <a:off x="1280875" y="3550679"/>
            <a:ext cx="7685648" cy="539076"/>
          </a:xfrm>
          <a:prstGeom prst="rect">
            <a:avLst/>
          </a:prstGeom>
          <a:solidFill>
            <a:schemeClr val="accent2">
              <a:lumMod val="60000"/>
              <a:lumOff val="40000"/>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85" name="Rectangle 16"/>
          <p:cNvSpPr>
            <a:spLocks noChangeArrowheads="1"/>
          </p:cNvSpPr>
          <p:nvPr/>
        </p:nvSpPr>
        <p:spPr bwMode="auto">
          <a:xfrm>
            <a:off x="1280875" y="3519681"/>
            <a:ext cx="7200478" cy="578882"/>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Comunicació d’informació clínica entre centres del SISCAT o serveis dins el mateix centre sanitari que son transportades pel pacient </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102" name="Elipse 101"/>
          <p:cNvSpPr/>
          <p:nvPr/>
        </p:nvSpPr>
        <p:spPr>
          <a:xfrm>
            <a:off x="273342" y="928594"/>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103" name="Imagen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417" y="1014633"/>
            <a:ext cx="475922" cy="475922"/>
          </a:xfrm>
          <a:prstGeom prst="rect">
            <a:avLst/>
          </a:prstGeom>
        </p:spPr>
      </p:pic>
      <p:sp>
        <p:nvSpPr>
          <p:cNvPr id="104" name="50 CuadroTexto"/>
          <p:cNvSpPr txBox="1"/>
          <p:nvPr/>
        </p:nvSpPr>
        <p:spPr>
          <a:xfrm>
            <a:off x="971399" y="1038730"/>
            <a:ext cx="7732587" cy="738664"/>
          </a:xfrm>
          <a:prstGeom prst="rect">
            <a:avLst/>
          </a:prstGeom>
          <a:noFill/>
        </p:spPr>
        <p:txBody>
          <a:bodyPr wrap="square" rtlCol="0">
            <a:spAutoFit/>
          </a:bodyPr>
          <a:lstStyle/>
          <a:p>
            <a:pPr lvl="0" defTabSz="914400">
              <a:defRPr/>
            </a:pPr>
            <a:r>
              <a:rPr lang="es-ES" sz="1400" b="1" kern="0" dirty="0">
                <a:solidFill>
                  <a:srgbClr val="D45B42">
                    <a:lumMod val="75000"/>
                  </a:srgbClr>
                </a:solidFill>
                <a:latin typeface="Arial" panose="020B0604020202020204" pitchFamily="34" charset="0"/>
                <a:cs typeface="Arial" panose="020B0604020202020204" pitchFamily="34" charset="0"/>
              </a:rPr>
              <a:t>DEBAT</a:t>
            </a:r>
            <a:r>
              <a:rPr lang="es-ES" sz="1400" b="1" kern="0" dirty="0">
                <a:solidFill>
                  <a:srgbClr val="D45B42">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1400" b="1" kern="0" dirty="0">
                <a:solidFill>
                  <a:srgbClr val="D45B42">
                    <a:lumMod val="75000"/>
                  </a:srgbClr>
                </a:solidFill>
                <a:latin typeface="Arial" panose="020B0604020202020204" pitchFamily="34" charset="0"/>
                <a:cs typeface="Arial" panose="020B0604020202020204" pitchFamily="34" charset="0"/>
              </a:rPr>
              <a:t>1: INTERACCIONS  AMB EL SISTEMA SANITARI QUE ES PODRIEN HAVER </a:t>
            </a:r>
            <a:r>
              <a:rPr lang="ca-ES" sz="1400" b="1" kern="0" dirty="0">
                <a:solidFill>
                  <a:srgbClr val="D45B42">
                    <a:lumMod val="75000"/>
                  </a:srgbClr>
                </a:solidFill>
                <a:latin typeface="Arial" panose="020B0604020202020204" pitchFamily="34" charset="0"/>
                <a:cs typeface="Arial" panose="020B0604020202020204" pitchFamily="34" charset="0"/>
              </a:rPr>
              <a:t>PRODUÏT </a:t>
            </a:r>
            <a:r>
              <a:rPr lang="es-ES" sz="1400" b="1" kern="0" dirty="0">
                <a:solidFill>
                  <a:srgbClr val="D45B42">
                    <a:lumMod val="75000"/>
                  </a:srgbClr>
                </a:solidFill>
                <a:latin typeface="Arial" panose="020B0604020202020204" pitchFamily="34" charset="0"/>
                <a:cs typeface="Arial" panose="020B0604020202020204" pitchFamily="34" charset="0"/>
              </a:rPr>
              <a:t>DE FORMA NO PRESENCIAL</a:t>
            </a:r>
          </a:p>
          <a:p>
            <a:pPr lvl="0" defTabSz="914400">
              <a:defRPr/>
            </a:pPr>
            <a:endParaRPr lang="es-ES" sz="1400" b="1" kern="0" dirty="0">
              <a:solidFill>
                <a:srgbClr val="D45B42">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7" name="Llamada rectangular redondeada 106"/>
          <p:cNvSpPr/>
          <p:nvPr/>
        </p:nvSpPr>
        <p:spPr>
          <a:xfrm>
            <a:off x="1280875" y="4689645"/>
            <a:ext cx="7009271" cy="534221"/>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latin typeface="Arial" panose="020B0604020202020204" pitchFamily="34" charset="0"/>
                <a:cs typeface="Arial" panose="020B0604020202020204" pitchFamily="34" charset="0"/>
              </a:rPr>
              <a:t>També es demana que es puguin resoldre dubtes a partir de símptomes explicats per saber si una visita amb professional sanitari es necessària</a:t>
            </a:r>
            <a:endParaRPr lang="ca-ES" sz="1200" dirty="0">
              <a:latin typeface="Arial" panose="020B0604020202020204" pitchFamily="34" charset="0"/>
              <a:cs typeface="Arial" panose="020B0604020202020204" pitchFamily="34" charset="0"/>
            </a:endParaRPr>
          </a:p>
        </p:txBody>
      </p:sp>
      <p:pic>
        <p:nvPicPr>
          <p:cNvPr id="108" name="Imagen 107"/>
          <p:cNvPicPr>
            <a:picLocks noChangeAspect="1"/>
          </p:cNvPicPr>
          <p:nvPr/>
        </p:nvPicPr>
        <p:blipFill rotWithShape="1">
          <a:blip r:embed="rId5" cstate="print">
            <a:extLst>
              <a:ext uri="{28A0092B-C50C-407E-A947-70E740481C1C}">
                <a14:useLocalDpi xmlns:a14="http://schemas.microsoft.com/office/drawing/2010/main" val="0"/>
              </a:ext>
            </a:extLst>
          </a:blip>
          <a:srcRect b="17710"/>
          <a:stretch/>
        </p:blipFill>
        <p:spPr>
          <a:xfrm rot="16548085">
            <a:off x="8299551" y="4654866"/>
            <a:ext cx="778225" cy="640402"/>
          </a:xfrm>
          <a:prstGeom prst="rect">
            <a:avLst/>
          </a:prstGeom>
        </p:spPr>
      </p:pic>
      <p:sp>
        <p:nvSpPr>
          <p:cNvPr id="111" name="71 Rectángulo"/>
          <p:cNvSpPr/>
          <p:nvPr/>
        </p:nvSpPr>
        <p:spPr>
          <a:xfrm>
            <a:off x="1280875" y="5258371"/>
            <a:ext cx="7685648" cy="539076"/>
          </a:xfrm>
          <a:prstGeom prst="rect">
            <a:avLst/>
          </a:prstGeom>
          <a:solidFill>
            <a:schemeClr val="accent2">
              <a:lumMod val="60000"/>
              <a:lumOff val="40000"/>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115" name="Rectangle 16"/>
          <p:cNvSpPr>
            <a:spLocks noChangeArrowheads="1"/>
          </p:cNvSpPr>
          <p:nvPr/>
        </p:nvSpPr>
        <p:spPr bwMode="auto">
          <a:xfrm>
            <a:off x="1280875" y="5357187"/>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Reduir les passes per demanar visites i analítiques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120" name="Llamada rectangular redondeada 119"/>
          <p:cNvSpPr/>
          <p:nvPr/>
        </p:nvSpPr>
        <p:spPr>
          <a:xfrm>
            <a:off x="1280875" y="5825564"/>
            <a:ext cx="7009271" cy="643089"/>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latin typeface="Arial" panose="020B0604020202020204" pitchFamily="34" charset="0"/>
                <a:cs typeface="Arial" panose="020B0604020202020204" pitchFamily="34" charset="0"/>
              </a:rPr>
              <a:t>El pacient ha d’anar presencialment a recollir una petició ortopèdica</a:t>
            </a:r>
          </a:p>
          <a:p>
            <a:pPr marL="171450" indent="-171450" fontAlgn="b">
              <a:buFont typeface="Arial" panose="020B0604020202020204" pitchFamily="34" charset="0"/>
              <a:buChar char="•"/>
            </a:pPr>
            <a:r>
              <a:rPr lang="ca-ES" sz="1200" dirty="0" smtClean="0">
                <a:solidFill>
                  <a:srgbClr val="000000"/>
                </a:solidFill>
                <a:latin typeface="Arial" panose="020B0604020202020204" pitchFamily="34" charset="0"/>
                <a:cs typeface="Arial" panose="020B0604020202020204" pitchFamily="34" charset="0"/>
              </a:rPr>
              <a:t>El pacient ha d’anar a l’Atenció Primària a demanar una analítica després d’haver anat a l’especialista</a:t>
            </a:r>
            <a:endParaRPr lang="ca-ES" sz="1200" dirty="0">
              <a:latin typeface="Arial" panose="020B0604020202020204" pitchFamily="34" charset="0"/>
              <a:cs typeface="Arial" panose="020B0604020202020204" pitchFamily="34" charset="0"/>
            </a:endParaRPr>
          </a:p>
        </p:txBody>
      </p:sp>
      <p:pic>
        <p:nvPicPr>
          <p:cNvPr id="121" name="Imagen 120"/>
          <p:cNvPicPr>
            <a:picLocks noChangeAspect="1"/>
          </p:cNvPicPr>
          <p:nvPr/>
        </p:nvPicPr>
        <p:blipFill rotWithShape="1">
          <a:blip r:embed="rId5" cstate="print">
            <a:extLst>
              <a:ext uri="{28A0092B-C50C-407E-A947-70E740481C1C}">
                <a14:useLocalDpi xmlns:a14="http://schemas.microsoft.com/office/drawing/2010/main" val="0"/>
              </a:ext>
            </a:extLst>
          </a:blip>
          <a:srcRect b="17710"/>
          <a:stretch/>
        </p:blipFill>
        <p:spPr>
          <a:xfrm rot="16548085">
            <a:off x="8299551" y="5797743"/>
            <a:ext cx="778225" cy="640402"/>
          </a:xfrm>
          <a:prstGeom prst="rect">
            <a:avLst/>
          </a:prstGeom>
        </p:spPr>
      </p:pic>
      <p:sp>
        <p:nvSpPr>
          <p:cNvPr id="122" name="71 Rectángulo"/>
          <p:cNvSpPr/>
          <p:nvPr/>
        </p:nvSpPr>
        <p:spPr>
          <a:xfrm>
            <a:off x="1280875" y="4109095"/>
            <a:ext cx="7685648" cy="539076"/>
          </a:xfrm>
          <a:prstGeom prst="rect">
            <a:avLst/>
          </a:prstGeom>
          <a:solidFill>
            <a:schemeClr val="accent2">
              <a:lumMod val="60000"/>
              <a:lumOff val="40000"/>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125" name="Rectangle 16"/>
          <p:cNvSpPr>
            <a:spLocks noChangeArrowheads="1"/>
          </p:cNvSpPr>
          <p:nvPr/>
        </p:nvSpPr>
        <p:spPr bwMode="auto">
          <a:xfrm>
            <a:off x="1280875" y="4207911"/>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Sol·licitud de visites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3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sp>
        <p:nvSpPr>
          <p:cNvPr id="40" name="Llamada rectangular redondeada 39"/>
          <p:cNvSpPr/>
          <p:nvPr/>
        </p:nvSpPr>
        <p:spPr>
          <a:xfrm>
            <a:off x="1280875" y="2928616"/>
            <a:ext cx="7009271" cy="534221"/>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latin typeface="Arial" panose="020B0604020202020204" pitchFamily="34" charset="0"/>
                <a:cs typeface="Arial" panose="020B0604020202020204" pitchFamily="34" charset="0"/>
              </a:rPr>
              <a:t>Que no sigui necessari recollir presencialment </a:t>
            </a:r>
            <a:endParaRPr lang="ca-ES" sz="1200" dirty="0">
              <a:latin typeface="Arial" panose="020B0604020202020204" pitchFamily="34" charset="0"/>
              <a:cs typeface="Arial" panose="020B0604020202020204" pitchFamily="34" charset="0"/>
            </a:endParaRPr>
          </a:p>
        </p:txBody>
      </p:sp>
      <p:pic>
        <p:nvPicPr>
          <p:cNvPr id="42" name="Imagen 41"/>
          <p:cNvPicPr>
            <a:picLocks noChangeAspect="1"/>
          </p:cNvPicPr>
          <p:nvPr/>
        </p:nvPicPr>
        <p:blipFill rotWithShape="1">
          <a:blip r:embed="rId5" cstate="print">
            <a:extLst>
              <a:ext uri="{28A0092B-C50C-407E-A947-70E740481C1C}">
                <a14:useLocalDpi xmlns:a14="http://schemas.microsoft.com/office/drawing/2010/main" val="0"/>
              </a:ext>
            </a:extLst>
          </a:blip>
          <a:srcRect b="17710"/>
          <a:stretch/>
        </p:blipFill>
        <p:spPr>
          <a:xfrm rot="16548085">
            <a:off x="8299551" y="2893837"/>
            <a:ext cx="778225" cy="640402"/>
          </a:xfrm>
          <a:prstGeom prst="rect">
            <a:avLst/>
          </a:prstGeom>
        </p:spPr>
      </p:pic>
      <p:pic>
        <p:nvPicPr>
          <p:cNvPr id="23" name="Imagen 22"/>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357119534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55 Rectángulo"/>
          <p:cNvSpPr/>
          <p:nvPr/>
        </p:nvSpPr>
        <p:spPr>
          <a:xfrm>
            <a:off x="1281160" y="1772817"/>
            <a:ext cx="7837440" cy="539076"/>
          </a:xfrm>
          <a:prstGeom prst="rect">
            <a:avLst/>
          </a:prstGeom>
          <a:solidFill>
            <a:srgbClr val="C00000">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Consulta d’informes de resultats de proves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45" name="Elipse 44"/>
          <p:cNvSpPr/>
          <p:nvPr/>
        </p:nvSpPr>
        <p:spPr>
          <a:xfrm>
            <a:off x="659620" y="1740070"/>
            <a:ext cx="576000" cy="576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91" y="1790957"/>
            <a:ext cx="428858" cy="428858"/>
          </a:xfrm>
          <a:prstGeom prst="rect">
            <a:avLst/>
          </a:prstGeom>
        </p:spPr>
      </p:pic>
      <p:sp>
        <p:nvSpPr>
          <p:cNvPr id="46" name="55 Rectángulo"/>
          <p:cNvSpPr/>
          <p:nvPr/>
        </p:nvSpPr>
        <p:spPr>
          <a:xfrm>
            <a:off x="1281160" y="3689446"/>
            <a:ext cx="7838060" cy="539076"/>
          </a:xfrm>
          <a:prstGeom prst="rect">
            <a:avLst/>
          </a:prstGeom>
          <a:solidFill>
            <a:schemeClr val="accent2">
              <a:lumMod val="60000"/>
              <a:lumOff val="40000"/>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1" name="Rectangle 16"/>
          <p:cNvSpPr>
            <a:spLocks noChangeArrowheads="1"/>
          </p:cNvSpPr>
          <p:nvPr/>
        </p:nvSpPr>
        <p:spPr bwMode="auto">
          <a:xfrm>
            <a:off x="1281160" y="3768821"/>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Sol·licitud de proves urgents de forma telemàtica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6" name="Elipse 65"/>
          <p:cNvSpPr/>
          <p:nvPr/>
        </p:nvSpPr>
        <p:spPr>
          <a:xfrm>
            <a:off x="273342" y="928594"/>
            <a:ext cx="648072" cy="64800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67" name="Imagen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417" y="1014633"/>
            <a:ext cx="475922" cy="475922"/>
          </a:xfrm>
          <a:prstGeom prst="rect">
            <a:avLst/>
          </a:prstGeom>
        </p:spPr>
      </p:pic>
      <p:sp>
        <p:nvSpPr>
          <p:cNvPr id="32" name="50 CuadroTexto"/>
          <p:cNvSpPr txBox="1"/>
          <p:nvPr/>
        </p:nvSpPr>
        <p:spPr>
          <a:xfrm>
            <a:off x="971399" y="1038730"/>
            <a:ext cx="7646512" cy="738664"/>
          </a:xfrm>
          <a:prstGeom prst="rect">
            <a:avLst/>
          </a:prstGeom>
          <a:noFill/>
        </p:spPr>
        <p:txBody>
          <a:bodyPr wrap="square" rtlCol="0">
            <a:spAutoFit/>
          </a:bodyPr>
          <a:lstStyle/>
          <a:p>
            <a:pPr lvl="0" defTabSz="914400">
              <a:defRPr/>
            </a:pPr>
            <a:r>
              <a:rPr lang="es-ES" sz="1400" b="1" kern="0" dirty="0">
                <a:solidFill>
                  <a:srgbClr val="D45B42">
                    <a:lumMod val="75000"/>
                  </a:srgbClr>
                </a:solidFill>
                <a:latin typeface="Arial" panose="020B0604020202020204" pitchFamily="34" charset="0"/>
                <a:cs typeface="Arial" panose="020B0604020202020204" pitchFamily="34" charset="0"/>
              </a:rPr>
              <a:t>DEBAT 1: INTERACCIONS  AMB EL SISTEMA SANITARI QUE ES PODRIEN HAVER </a:t>
            </a:r>
            <a:r>
              <a:rPr lang="ca-ES" sz="1400" b="1" kern="0" dirty="0">
                <a:solidFill>
                  <a:srgbClr val="D45B42">
                    <a:lumMod val="75000"/>
                  </a:srgbClr>
                </a:solidFill>
                <a:latin typeface="Arial" panose="020B0604020202020204" pitchFamily="34" charset="0"/>
                <a:cs typeface="Arial" panose="020B0604020202020204" pitchFamily="34" charset="0"/>
              </a:rPr>
              <a:t>PRODUÏT </a:t>
            </a:r>
            <a:r>
              <a:rPr lang="es-ES" sz="1400" b="1" kern="0" dirty="0">
                <a:solidFill>
                  <a:srgbClr val="D45B42">
                    <a:lumMod val="75000"/>
                  </a:srgbClr>
                </a:solidFill>
                <a:latin typeface="Arial" panose="020B0604020202020204" pitchFamily="34" charset="0"/>
                <a:cs typeface="Arial" panose="020B0604020202020204" pitchFamily="34" charset="0"/>
              </a:rPr>
              <a:t>DE FORMA NO PRESENCIAL</a:t>
            </a:r>
          </a:p>
          <a:p>
            <a:pPr lvl="0" defTabSz="914400">
              <a:defRPr/>
            </a:pPr>
            <a:endParaRPr lang="es-ES" sz="1400" b="1" kern="0" dirty="0">
              <a:solidFill>
                <a:srgbClr val="D45B42">
                  <a:lumMod val="75000"/>
                </a:srgbClr>
              </a:solidFill>
              <a:latin typeface="Arial" panose="020B0604020202020204" pitchFamily="34" charset="0"/>
              <a:cs typeface="Arial" panose="020B0604020202020204" pitchFamily="34" charset="0"/>
            </a:endParaRPr>
          </a:p>
        </p:txBody>
      </p:sp>
      <p:sp>
        <p:nvSpPr>
          <p:cNvPr id="33" name="71 Rectángulo"/>
          <p:cNvSpPr/>
          <p:nvPr/>
        </p:nvSpPr>
        <p:spPr>
          <a:xfrm>
            <a:off x="1281160" y="2332286"/>
            <a:ext cx="7838060" cy="539076"/>
          </a:xfrm>
          <a:prstGeom prst="rect">
            <a:avLst/>
          </a:prstGeom>
          <a:solidFill>
            <a:schemeClr val="accent2">
              <a:lumMod val="60000"/>
              <a:lumOff val="40000"/>
              <a:alpha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6" name="Rectangle 16"/>
          <p:cNvSpPr>
            <a:spLocks noChangeArrowheads="1"/>
          </p:cNvSpPr>
          <p:nvPr/>
        </p:nvSpPr>
        <p:spPr bwMode="auto">
          <a:xfrm>
            <a:off x="1281160" y="2431102"/>
            <a:ext cx="7200478" cy="340519"/>
          </a:xfrm>
          <a:prstGeom prst="roundRect">
            <a:avLst/>
          </a:prstGeom>
          <a:no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Adequació de la consulta telemàtica segons el tipus/ gravetat de la malaltia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41" name="Llamada rectangular redondeada 40"/>
          <p:cNvSpPr/>
          <p:nvPr/>
        </p:nvSpPr>
        <p:spPr>
          <a:xfrm>
            <a:off x="1281160" y="2899478"/>
            <a:ext cx="7177784" cy="748109"/>
          </a:xfrm>
          <a:prstGeom prst="wedgeRoundRectCallout">
            <a:avLst>
              <a:gd name="adj1" fmla="val -19330"/>
              <a:gd name="adj2" fmla="val -681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ca-ES" sz="1200" dirty="0" smtClean="0">
                <a:solidFill>
                  <a:srgbClr val="000000"/>
                </a:solidFill>
                <a:latin typeface="Arial" panose="020B0604020202020204" pitchFamily="34" charset="0"/>
                <a:cs typeface="Arial" panose="020B0604020202020204" pitchFamily="34" charset="0"/>
              </a:rPr>
              <a:t>No es necessari anar presencialment a que el metge de capçalera li comuniqui al pacient els resultat d’unes proves rutinàries que han sortit bé</a:t>
            </a:r>
          </a:p>
          <a:p>
            <a:pPr marL="171450" indent="-171450" fontAlgn="b">
              <a:buFont typeface="Arial" panose="020B0604020202020204" pitchFamily="34" charset="0"/>
              <a:buChar char="•"/>
            </a:pPr>
            <a:r>
              <a:rPr lang="ca-ES" sz="1200" dirty="0" smtClean="0">
                <a:solidFill>
                  <a:srgbClr val="000000"/>
                </a:solidFill>
                <a:latin typeface="Arial" panose="020B0604020202020204" pitchFamily="34" charset="0"/>
                <a:cs typeface="Arial" panose="020B0604020202020204" pitchFamily="34" charset="0"/>
              </a:rPr>
              <a:t>En canvi, es preferible per una consulta presencial per que el professional mèdic doni una valoració sobre una malaltia greu</a:t>
            </a:r>
            <a:endParaRPr lang="ca-ES" sz="1200" dirty="0">
              <a:latin typeface="Arial" panose="020B0604020202020204" pitchFamily="34" charset="0"/>
              <a:cs typeface="Arial" panose="020B0604020202020204" pitchFamily="34" charset="0"/>
            </a:endParaRPr>
          </a:p>
        </p:txBody>
      </p:sp>
      <p:pic>
        <p:nvPicPr>
          <p:cNvPr id="42" name="Imagen 41"/>
          <p:cNvPicPr>
            <a:picLocks noChangeAspect="1"/>
          </p:cNvPicPr>
          <p:nvPr/>
        </p:nvPicPr>
        <p:blipFill rotWithShape="1">
          <a:blip r:embed="rId5" cstate="print">
            <a:extLst>
              <a:ext uri="{28A0092B-C50C-407E-A947-70E740481C1C}">
                <a14:useLocalDpi xmlns:a14="http://schemas.microsoft.com/office/drawing/2010/main" val="0"/>
              </a:ext>
            </a:extLst>
          </a:blip>
          <a:srcRect b="17710"/>
          <a:stretch/>
        </p:blipFill>
        <p:spPr>
          <a:xfrm rot="16548085">
            <a:off x="8427725" y="2949759"/>
            <a:ext cx="778225" cy="640402"/>
          </a:xfrm>
          <a:prstGeom prst="rect">
            <a:avLst/>
          </a:prstGeom>
        </p:spPr>
      </p:pic>
      <p:sp>
        <p:nvSpPr>
          <p:cNvPr id="25"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15" name="Imagen 14"/>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393170920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4009"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F4D2E"/>
                </a:solidFill>
              </a:rPr>
              <a:t>01. Resum executiu</a:t>
            </a:r>
          </a:p>
        </p:txBody>
      </p:sp>
      <p:sp>
        <p:nvSpPr>
          <p:cNvPr id="79" name="Rectangle 16"/>
          <p:cNvSpPr>
            <a:spLocks noChangeArrowheads="1"/>
          </p:cNvSpPr>
          <p:nvPr/>
        </p:nvSpPr>
        <p:spPr bwMode="auto">
          <a:xfrm>
            <a:off x="928030" y="768230"/>
            <a:ext cx="8054314" cy="1036378"/>
          </a:xfrm>
          <a:prstGeom prst="roundRect">
            <a:avLst/>
          </a:prstGeom>
          <a:solidFill>
            <a:schemeClr val="accent2">
              <a:lumMod val="40000"/>
              <a:lumOff val="60000"/>
            </a:schemeClr>
          </a:solidFill>
          <a:ln w="19050" algn="ctr">
            <a:noFill/>
            <a:miter lim="800000"/>
            <a:headEnd/>
            <a:tailEnd/>
          </a:ln>
          <a:extLst/>
        </p:spPr>
        <p:txBody>
          <a:bodyPr wrap="square" lIns="0" tIns="0" rIns="0" bIns="0" rtlCol="0" anchor="ctr"/>
          <a:lstStyle/>
          <a:p>
            <a:pPr marL="179388" lvl="1" algn="ctr"/>
            <a:r>
              <a:rPr lang="ca-ES" sz="1400" dirty="0">
                <a:solidFill>
                  <a:srgbClr val="000000"/>
                </a:solidFill>
                <a:latin typeface="Arial" panose="020B0604020202020204" pitchFamily="34" charset="0"/>
                <a:cs typeface="Arial" panose="020B0604020202020204" pitchFamily="34" charset="0"/>
              </a:rPr>
              <a:t>En el context de l’elaboració del </a:t>
            </a:r>
            <a:r>
              <a:rPr lang="ca-ES" sz="1400" dirty="0" smtClean="0">
                <a:solidFill>
                  <a:srgbClr val="000000"/>
                </a:solidFill>
                <a:latin typeface="Arial" panose="020B0604020202020204" pitchFamily="34" charset="0"/>
                <a:cs typeface="Arial" panose="020B0604020202020204" pitchFamily="34" charset="0"/>
              </a:rPr>
              <a:t>projecte LATITUD</a:t>
            </a:r>
            <a:r>
              <a:rPr lang="ca-ES" sz="1400" dirty="0">
                <a:solidFill>
                  <a:srgbClr val="000000"/>
                </a:solidFill>
                <a:latin typeface="Arial" panose="020B0604020202020204" pitchFamily="34" charset="0"/>
                <a:cs typeface="Arial" panose="020B0604020202020204" pitchFamily="34" charset="0"/>
              </a:rPr>
              <a:t> </a:t>
            </a:r>
            <a:r>
              <a:rPr lang="ca-ES" sz="1400" dirty="0" smtClean="0">
                <a:solidFill>
                  <a:srgbClr val="000000"/>
                </a:solidFill>
                <a:latin typeface="Arial" panose="020B0604020202020204" pitchFamily="34" charset="0"/>
                <a:cs typeface="Arial" panose="020B0604020202020204" pitchFamily="34" charset="0"/>
              </a:rPr>
              <a:t>(Pla Estratègic del Model de Serveis d’Atenció No Presencial al SISCAT)</a:t>
            </a:r>
            <a:r>
              <a:rPr lang="ca-ES" sz="1400" dirty="0" smtClean="0">
                <a:solidFill>
                  <a:schemeClr val="tx2">
                    <a:lumMod val="75000"/>
                  </a:schemeClr>
                </a:solidFill>
                <a:latin typeface="Arial" panose="020B0604020202020204" pitchFamily="34" charset="0"/>
                <a:cs typeface="Arial" panose="020B0604020202020204" pitchFamily="34" charset="0"/>
              </a:rPr>
              <a:t>, </a:t>
            </a:r>
            <a:r>
              <a:rPr lang="ca-ES" sz="1400" dirty="0">
                <a:solidFill>
                  <a:srgbClr val="000000"/>
                </a:solidFill>
                <a:latin typeface="Arial" panose="020B0604020202020204" pitchFamily="34" charset="0"/>
                <a:cs typeface="Arial" panose="020B0604020202020204" pitchFamily="34" charset="0"/>
              </a:rPr>
              <a:t>es va dur a terme al 2019 un </a:t>
            </a:r>
            <a:r>
              <a:rPr lang="ca-ES" sz="1400" b="1" dirty="0">
                <a:solidFill>
                  <a:srgbClr val="000000"/>
                </a:solidFill>
                <a:latin typeface="Arial" panose="020B0604020202020204" pitchFamily="34" charset="0"/>
                <a:cs typeface="Arial" panose="020B0604020202020204" pitchFamily="34" charset="0"/>
              </a:rPr>
              <a:t>procés de </a:t>
            </a:r>
            <a:r>
              <a:rPr lang="ca-ES" sz="1400" b="1" dirty="0" smtClean="0">
                <a:solidFill>
                  <a:srgbClr val="000000"/>
                </a:solidFill>
                <a:latin typeface="Arial" panose="020B0604020202020204" pitchFamily="34" charset="0"/>
                <a:cs typeface="Arial" panose="020B0604020202020204" pitchFamily="34" charset="0"/>
              </a:rPr>
              <a:t>participació de </a:t>
            </a:r>
            <a:r>
              <a:rPr lang="ca-ES" sz="1400" b="1" dirty="0">
                <a:solidFill>
                  <a:srgbClr val="000000"/>
                </a:solidFill>
                <a:latin typeface="Arial" panose="020B0604020202020204" pitchFamily="34" charset="0"/>
                <a:cs typeface="Arial" panose="020B0604020202020204" pitchFamily="34" charset="0"/>
              </a:rPr>
              <a:t>la ciutadania </a:t>
            </a:r>
            <a:r>
              <a:rPr lang="ca-ES" sz="1400" dirty="0">
                <a:solidFill>
                  <a:srgbClr val="000000"/>
                </a:solidFill>
                <a:latin typeface="Arial" panose="020B0604020202020204" pitchFamily="34" charset="0"/>
                <a:cs typeface="Arial" panose="020B0604020202020204" pitchFamily="34" charset="0"/>
              </a:rPr>
              <a:t>per conèixer la seva opinió, la valoració, les necessitats i les expectatives en relació a </a:t>
            </a:r>
            <a:r>
              <a:rPr lang="ca-ES" sz="1400" dirty="0" smtClean="0">
                <a:solidFill>
                  <a:srgbClr val="000000"/>
                </a:solidFill>
                <a:latin typeface="Arial" panose="020B0604020202020204" pitchFamily="34" charset="0"/>
                <a:cs typeface="Arial" panose="020B0604020202020204" pitchFamily="34" charset="0"/>
              </a:rPr>
              <a:t>l ‘atenció no presencial en el sistema sanitari (un </a:t>
            </a:r>
            <a:r>
              <a:rPr lang="ca-ES" sz="1400" dirty="0">
                <a:solidFill>
                  <a:srgbClr val="000000"/>
                </a:solidFill>
                <a:latin typeface="Arial" panose="020B0604020202020204" pitchFamily="34" charset="0"/>
                <a:cs typeface="Arial" panose="020B0604020202020204" pitchFamily="34" charset="0"/>
              </a:rPr>
              <a:t>en format presencial i un altre en format telemàtic</a:t>
            </a:r>
            <a:r>
              <a:rPr lang="ca-ES" sz="1400" dirty="0" smtClean="0">
                <a:solidFill>
                  <a:srgbClr val="000000"/>
                </a:solidFill>
                <a:latin typeface="Arial" panose="020B0604020202020204" pitchFamily="34" charset="0"/>
                <a:cs typeface="Arial" panose="020B0604020202020204" pitchFamily="34" charset="0"/>
              </a:rPr>
              <a:t>).</a:t>
            </a:r>
            <a:endParaRPr lang="ca-ES" sz="1400" dirty="0">
              <a:solidFill>
                <a:srgbClr val="000000"/>
              </a:solidFill>
              <a:latin typeface="Arial" panose="020B0604020202020204" pitchFamily="34" charset="0"/>
              <a:cs typeface="Arial" panose="020B0604020202020204" pitchFamily="34" charset="0"/>
            </a:endParaRPr>
          </a:p>
        </p:txBody>
      </p:sp>
      <p:sp>
        <p:nvSpPr>
          <p:cNvPr id="81" name="Rectángulo redondeado 80"/>
          <p:cNvSpPr/>
          <p:nvPr/>
        </p:nvSpPr>
        <p:spPr>
          <a:xfrm>
            <a:off x="928030" y="2041933"/>
            <a:ext cx="3632177" cy="4650415"/>
          </a:xfrm>
          <a:prstGeom prst="roundRect">
            <a:avLst/>
          </a:prstGeom>
          <a:solidFill>
            <a:schemeClr val="bg1">
              <a:lumMod val="95000"/>
            </a:schemeClr>
          </a:solidFill>
          <a:ln w="9525">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pic>
        <p:nvPicPr>
          <p:cNvPr id="82" name="Imagen 81"/>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1122261" y="2145928"/>
            <a:ext cx="881531" cy="709430"/>
          </a:xfrm>
          <a:prstGeom prst="rect">
            <a:avLst/>
          </a:prstGeom>
        </p:spPr>
      </p:pic>
      <p:sp>
        <p:nvSpPr>
          <p:cNvPr id="83" name="Rectángulo 82"/>
          <p:cNvSpPr/>
          <p:nvPr/>
        </p:nvSpPr>
        <p:spPr>
          <a:xfrm>
            <a:off x="1852972" y="2184408"/>
            <a:ext cx="2522614" cy="400110"/>
          </a:xfrm>
          <a:prstGeom prst="rect">
            <a:avLst/>
          </a:prstGeom>
        </p:spPr>
        <p:txBody>
          <a:bodyPr wrap="square">
            <a:spAutoFit/>
          </a:bodyPr>
          <a:lstStyle/>
          <a:p>
            <a:pPr algn="ctr"/>
            <a:r>
              <a:rPr lang="ca-ES" sz="2000" b="1"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Format</a:t>
            </a:r>
            <a:r>
              <a:rPr lang="ca-ES" sz="20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 </a:t>
            </a:r>
            <a:r>
              <a:rPr lang="ca-ES" sz="20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telemàtic</a:t>
            </a:r>
            <a:endParaRPr lang="ca-ES" sz="2000" dirty="0">
              <a:solidFill>
                <a:srgbClr val="000000"/>
              </a:solidFill>
            </a:endParaRPr>
          </a:p>
        </p:txBody>
      </p:sp>
      <p:pic>
        <p:nvPicPr>
          <p:cNvPr id="86" name="Imagen 85"/>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4300"/>
          <a:stretch/>
        </p:blipFill>
        <p:spPr>
          <a:xfrm>
            <a:off x="1679936" y="6296329"/>
            <a:ext cx="431500" cy="359540"/>
          </a:xfrm>
          <a:prstGeom prst="rect">
            <a:avLst/>
          </a:prstGeom>
        </p:spPr>
      </p:pic>
      <p:sp>
        <p:nvSpPr>
          <p:cNvPr id="87" name="Rectángulo 86"/>
          <p:cNvSpPr/>
          <p:nvPr/>
        </p:nvSpPr>
        <p:spPr>
          <a:xfrm>
            <a:off x="2003793" y="6393031"/>
            <a:ext cx="2034531" cy="261610"/>
          </a:xfrm>
          <a:prstGeom prst="rect">
            <a:avLst/>
          </a:prstGeom>
        </p:spPr>
        <p:txBody>
          <a:bodyPr wrap="none">
            <a:spAutoFit/>
          </a:bodyPr>
          <a:lstStyle/>
          <a:p>
            <a:pPr algn="just">
              <a:spcBef>
                <a:spcPts val="600"/>
              </a:spcBef>
              <a:spcAft>
                <a:spcPts val="600"/>
              </a:spcAft>
            </a:pPr>
            <a:r>
              <a:rPr lang="ca-ES" sz="1100" dirty="0">
                <a:solidFill>
                  <a:srgbClr val="000000">
                    <a:lumMod val="75000"/>
                    <a:lumOff val="25000"/>
                  </a:srgbClr>
                </a:solidFill>
                <a:latin typeface="Arial" panose="020B0604020202020204" pitchFamily="34" charset="0"/>
                <a:cs typeface="Arial" panose="020B0604020202020204" pitchFamily="34" charset="0"/>
              </a:rPr>
              <a:t>Del </a:t>
            </a:r>
            <a:r>
              <a:rPr lang="ca-ES" sz="1100" dirty="0" smtClean="0">
                <a:solidFill>
                  <a:srgbClr val="000000">
                    <a:lumMod val="75000"/>
                    <a:lumOff val="25000"/>
                  </a:srgbClr>
                </a:solidFill>
                <a:latin typeface="Arial" panose="020B0604020202020204" pitchFamily="34" charset="0"/>
                <a:cs typeface="Arial" panose="020B0604020202020204" pitchFamily="34" charset="0"/>
              </a:rPr>
              <a:t>27/11/2019 </a:t>
            </a:r>
            <a:r>
              <a:rPr lang="ca-ES" sz="1100" dirty="0">
                <a:solidFill>
                  <a:srgbClr val="000000">
                    <a:lumMod val="75000"/>
                    <a:lumOff val="25000"/>
                  </a:srgbClr>
                </a:solidFill>
                <a:latin typeface="Arial" panose="020B0604020202020204" pitchFamily="34" charset="0"/>
                <a:cs typeface="Arial" panose="020B0604020202020204" pitchFamily="34" charset="0"/>
              </a:rPr>
              <a:t>al </a:t>
            </a:r>
            <a:r>
              <a:rPr lang="ca-ES" sz="1100" dirty="0" smtClean="0">
                <a:solidFill>
                  <a:srgbClr val="000000">
                    <a:lumMod val="75000"/>
                    <a:lumOff val="25000"/>
                  </a:srgbClr>
                </a:solidFill>
                <a:latin typeface="Arial" panose="020B0604020202020204" pitchFamily="34" charset="0"/>
                <a:cs typeface="Arial" panose="020B0604020202020204" pitchFamily="34" charset="0"/>
              </a:rPr>
              <a:t>10/02/2020</a:t>
            </a:r>
            <a:endParaRPr lang="ca-ES" sz="1100" dirty="0">
              <a:solidFill>
                <a:srgbClr val="FF0000"/>
              </a:solidFill>
              <a:latin typeface="Arial" panose="020B0604020202020204" pitchFamily="34" charset="0"/>
              <a:cs typeface="Arial" panose="020B0604020202020204" pitchFamily="34" charset="0"/>
            </a:endParaRPr>
          </a:p>
        </p:txBody>
      </p:sp>
      <p:sp>
        <p:nvSpPr>
          <p:cNvPr id="114" name="Rectángulo 113"/>
          <p:cNvSpPr/>
          <p:nvPr/>
        </p:nvSpPr>
        <p:spPr>
          <a:xfrm>
            <a:off x="1175919" y="3048204"/>
            <a:ext cx="3183428" cy="600164"/>
          </a:xfrm>
          <a:prstGeom prst="rect">
            <a:avLst/>
          </a:prstGeom>
        </p:spPr>
        <p:txBody>
          <a:bodyPr wrap="square">
            <a:spAutoFit/>
          </a:bodyPr>
          <a:lstStyle/>
          <a:p>
            <a:pPr algn="just"/>
            <a:r>
              <a:rPr lang="ca-ES" sz="1100" b="1" dirty="0" smtClean="0">
                <a:solidFill>
                  <a:srgbClr val="000000">
                    <a:lumMod val="75000"/>
                    <a:lumOff val="25000"/>
                  </a:srgbClr>
                </a:solidFill>
                <a:latin typeface="Arial" panose="020B0604020202020204" pitchFamily="34" charset="0"/>
                <a:cs typeface="Arial" panose="020B0604020202020204" pitchFamily="34" charset="0"/>
              </a:rPr>
              <a:t>Objectius: </a:t>
            </a:r>
            <a:r>
              <a:rPr lang="ca-ES" sz="1100" dirty="0">
                <a:solidFill>
                  <a:srgbClr val="000000">
                    <a:lumMod val="75000"/>
                    <a:lumOff val="25000"/>
                  </a:srgbClr>
                </a:solidFill>
                <a:latin typeface="Arial" panose="020B0604020202020204" pitchFamily="34" charset="0"/>
                <a:cs typeface="Arial" panose="020B0604020202020204" pitchFamily="34" charset="0"/>
              </a:rPr>
              <a:t>recollir la visió de la ciutadania pel que fa a l’atenció no presencial en el sistema sanitari. </a:t>
            </a:r>
          </a:p>
        </p:txBody>
      </p:sp>
      <p:sp>
        <p:nvSpPr>
          <p:cNvPr id="115" name="Oval 58"/>
          <p:cNvSpPr>
            <a:spLocks noChangeAspect="1"/>
          </p:cNvSpPr>
          <p:nvPr/>
        </p:nvSpPr>
        <p:spPr bwMode="gray">
          <a:xfrm>
            <a:off x="1046985" y="3127336"/>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117" name="Rectángulo 116"/>
          <p:cNvSpPr/>
          <p:nvPr/>
        </p:nvSpPr>
        <p:spPr>
          <a:xfrm>
            <a:off x="1175919" y="3732016"/>
            <a:ext cx="3183428" cy="430887"/>
          </a:xfrm>
          <a:prstGeom prst="rect">
            <a:avLst/>
          </a:prstGeom>
        </p:spPr>
        <p:txBody>
          <a:bodyPr wrap="square">
            <a:spAutoFit/>
          </a:bodyPr>
          <a:lstStyle/>
          <a:p>
            <a:pPr algn="just"/>
            <a:r>
              <a:rPr lang="ca-ES" sz="1100" b="1" dirty="0">
                <a:solidFill>
                  <a:srgbClr val="000000">
                    <a:lumMod val="75000"/>
                    <a:lumOff val="25000"/>
                  </a:srgbClr>
                </a:solidFill>
                <a:latin typeface="Arial" panose="020B0604020202020204" pitchFamily="34" charset="0"/>
                <a:cs typeface="Arial" panose="020B0604020202020204" pitchFamily="34" charset="0"/>
              </a:rPr>
              <a:t>C</a:t>
            </a:r>
            <a:r>
              <a:rPr lang="ca-ES" sz="1100" b="1" dirty="0" smtClean="0">
                <a:solidFill>
                  <a:srgbClr val="000000">
                    <a:lumMod val="75000"/>
                    <a:lumOff val="25000"/>
                  </a:srgbClr>
                </a:solidFill>
                <a:latin typeface="Arial" panose="020B0604020202020204" pitchFamily="34" charset="0"/>
                <a:cs typeface="Arial" panose="020B0604020202020204" pitchFamily="34" charset="0"/>
              </a:rPr>
              <a:t>anal: </a:t>
            </a:r>
            <a:r>
              <a:rPr lang="ca-ES" sz="1100" dirty="0" smtClean="0">
                <a:solidFill>
                  <a:srgbClr val="000000">
                    <a:lumMod val="75000"/>
                    <a:lumOff val="25000"/>
                  </a:srgbClr>
                </a:solidFill>
                <a:latin typeface="Arial" panose="020B0604020202020204" pitchFamily="34" charset="0"/>
                <a:cs typeface="Arial" panose="020B0604020202020204" pitchFamily="34" charset="0"/>
              </a:rPr>
              <a:t>portal de participació de la Generalitat de Catalunya (participa.gencat.cat).</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18" name="Oval 58"/>
          <p:cNvSpPr>
            <a:spLocks noChangeAspect="1"/>
          </p:cNvSpPr>
          <p:nvPr/>
        </p:nvSpPr>
        <p:spPr bwMode="gray">
          <a:xfrm>
            <a:off x="1046985" y="3778020"/>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120" name="Rectángulo 119"/>
          <p:cNvSpPr/>
          <p:nvPr/>
        </p:nvSpPr>
        <p:spPr>
          <a:xfrm>
            <a:off x="1175919" y="4329729"/>
            <a:ext cx="3183428" cy="261610"/>
          </a:xfrm>
          <a:prstGeom prst="rect">
            <a:avLst/>
          </a:prstGeom>
        </p:spPr>
        <p:txBody>
          <a:bodyPr wrap="square">
            <a:spAutoFit/>
          </a:bodyPr>
          <a:lstStyle/>
          <a:p>
            <a:pPr algn="just"/>
            <a:r>
              <a:rPr lang="ca-ES" sz="1100" b="1" dirty="0" smtClean="0">
                <a:solidFill>
                  <a:srgbClr val="000000">
                    <a:lumMod val="75000"/>
                    <a:lumOff val="25000"/>
                  </a:srgbClr>
                </a:solidFill>
                <a:latin typeface="Arial" panose="020B0604020202020204" pitchFamily="34" charset="0"/>
                <a:cs typeface="Arial" panose="020B0604020202020204" pitchFamily="34" charset="0"/>
              </a:rPr>
              <a:t>Participants: </a:t>
            </a:r>
            <a:r>
              <a:rPr lang="ca-ES" sz="1100" dirty="0" smtClean="0">
                <a:solidFill>
                  <a:srgbClr val="000000">
                    <a:lumMod val="75000"/>
                    <a:lumOff val="25000"/>
                  </a:srgbClr>
                </a:solidFill>
                <a:latin typeface="Arial" panose="020B0604020202020204" pitchFamily="34" charset="0"/>
                <a:cs typeface="Arial" panose="020B0604020202020204" pitchFamily="34" charset="0"/>
              </a:rPr>
              <a:t>26 enquestes respostes.</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21" name="Oval 58"/>
          <p:cNvSpPr>
            <a:spLocks noChangeAspect="1"/>
          </p:cNvSpPr>
          <p:nvPr/>
        </p:nvSpPr>
        <p:spPr bwMode="gray">
          <a:xfrm>
            <a:off x="1046985" y="4375733"/>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123" name="Rectángulo 122"/>
          <p:cNvSpPr/>
          <p:nvPr/>
        </p:nvSpPr>
        <p:spPr>
          <a:xfrm>
            <a:off x="1175919" y="4789772"/>
            <a:ext cx="3183428" cy="600164"/>
          </a:xfrm>
          <a:prstGeom prst="rect">
            <a:avLst/>
          </a:prstGeom>
        </p:spPr>
        <p:txBody>
          <a:bodyPr wrap="square">
            <a:spAutoFit/>
          </a:bodyPr>
          <a:lstStyle/>
          <a:p>
            <a:pPr algn="just"/>
            <a:r>
              <a:rPr lang="ca-ES" sz="1100" b="1" dirty="0" smtClean="0">
                <a:solidFill>
                  <a:srgbClr val="000000">
                    <a:lumMod val="75000"/>
                    <a:lumOff val="25000"/>
                  </a:srgbClr>
                </a:solidFill>
                <a:latin typeface="Arial" panose="020B0604020202020204" pitchFamily="34" charset="0"/>
                <a:cs typeface="Arial" panose="020B0604020202020204" pitchFamily="34" charset="0"/>
              </a:rPr>
              <a:t>Perfil dels/ de les participants: principalment </a:t>
            </a:r>
            <a:r>
              <a:rPr lang="ca-ES" sz="1100" dirty="0" smtClean="0">
                <a:solidFill>
                  <a:srgbClr val="000000">
                    <a:lumMod val="75000"/>
                    <a:lumOff val="25000"/>
                  </a:srgbClr>
                </a:solidFill>
                <a:latin typeface="Arial" panose="020B0604020202020204" pitchFamily="34" charset="0"/>
                <a:cs typeface="Arial" panose="020B0604020202020204" pitchFamily="34" charset="0"/>
              </a:rPr>
              <a:t>dones</a:t>
            </a:r>
            <a:r>
              <a:rPr lang="ca-ES" sz="1100" dirty="0">
                <a:solidFill>
                  <a:srgbClr val="000000">
                    <a:lumMod val="75000"/>
                    <a:lumOff val="25000"/>
                  </a:srgbClr>
                </a:solidFill>
                <a:latin typeface="Arial" panose="020B0604020202020204" pitchFamily="34" charset="0"/>
                <a:cs typeface="Arial" panose="020B0604020202020204" pitchFamily="34" charset="0"/>
              </a:rPr>
              <a:t>, </a:t>
            </a:r>
            <a:r>
              <a:rPr lang="ca-ES" sz="1100" dirty="0" smtClean="0">
                <a:solidFill>
                  <a:srgbClr val="000000">
                    <a:lumMod val="75000"/>
                    <a:lumOff val="25000"/>
                  </a:srgbClr>
                </a:solidFill>
                <a:latin typeface="Arial" panose="020B0604020202020204" pitchFamily="34" charset="0"/>
                <a:cs typeface="Arial" panose="020B0604020202020204" pitchFamily="34" charset="0"/>
              </a:rPr>
              <a:t>persones entre els 26 i 70 anys i residents a la </a:t>
            </a:r>
            <a:r>
              <a:rPr lang="ca-ES" sz="1100" dirty="0">
                <a:solidFill>
                  <a:srgbClr val="000000">
                    <a:lumMod val="75000"/>
                    <a:lumOff val="25000"/>
                  </a:srgbClr>
                </a:solidFill>
                <a:latin typeface="Arial" panose="020B0604020202020204" pitchFamily="34" charset="0"/>
                <a:cs typeface="Arial" panose="020B0604020202020204" pitchFamily="34" charset="0"/>
              </a:rPr>
              <a:t>demarcació de Barcelona  </a:t>
            </a:r>
          </a:p>
        </p:txBody>
      </p:sp>
      <p:sp>
        <p:nvSpPr>
          <p:cNvPr id="124" name="Oval 58"/>
          <p:cNvSpPr>
            <a:spLocks noChangeAspect="1"/>
          </p:cNvSpPr>
          <p:nvPr/>
        </p:nvSpPr>
        <p:spPr bwMode="gray">
          <a:xfrm>
            <a:off x="1046985" y="4835776"/>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126" name="Rectángulo 125"/>
          <p:cNvSpPr/>
          <p:nvPr/>
        </p:nvSpPr>
        <p:spPr>
          <a:xfrm>
            <a:off x="1175919" y="5475900"/>
            <a:ext cx="3183428" cy="769441"/>
          </a:xfrm>
          <a:prstGeom prst="rect">
            <a:avLst/>
          </a:prstGeom>
        </p:spPr>
        <p:txBody>
          <a:bodyPr wrap="square">
            <a:spAutoFit/>
          </a:bodyPr>
          <a:lstStyle/>
          <a:p>
            <a:pPr algn="just"/>
            <a:r>
              <a:rPr lang="ca-ES" sz="1100" b="1" dirty="0" smtClean="0">
                <a:solidFill>
                  <a:srgbClr val="000000">
                    <a:lumMod val="75000"/>
                    <a:lumOff val="25000"/>
                  </a:srgbClr>
                </a:solidFill>
                <a:latin typeface="Arial" panose="020B0604020202020204" pitchFamily="34" charset="0"/>
                <a:cs typeface="Arial" panose="020B0604020202020204" pitchFamily="34" charset="0"/>
              </a:rPr>
              <a:t>Enquesta: </a:t>
            </a:r>
            <a:r>
              <a:rPr lang="ca-ES" sz="1100" dirty="0" smtClean="0">
                <a:solidFill>
                  <a:srgbClr val="000000">
                    <a:lumMod val="75000"/>
                    <a:lumOff val="25000"/>
                  </a:srgbClr>
                </a:solidFill>
                <a:latin typeface="Arial" panose="020B0604020202020204" pitchFamily="34" charset="0"/>
                <a:cs typeface="Arial" panose="020B0604020202020204" pitchFamily="34" charset="0"/>
              </a:rPr>
              <a:t>total de </a:t>
            </a:r>
            <a:r>
              <a:rPr lang="ca-ES" sz="1100" dirty="0">
                <a:solidFill>
                  <a:srgbClr val="000000">
                    <a:lumMod val="75000"/>
                    <a:lumOff val="25000"/>
                  </a:srgbClr>
                </a:solidFill>
                <a:latin typeface="Arial" panose="020B0604020202020204" pitchFamily="34" charset="0"/>
                <a:cs typeface="Arial" panose="020B0604020202020204" pitchFamily="34" charset="0"/>
              </a:rPr>
              <a:t>19 preguntes </a:t>
            </a:r>
            <a:r>
              <a:rPr lang="ca-ES" sz="1100" dirty="0" smtClean="0">
                <a:solidFill>
                  <a:srgbClr val="000000">
                    <a:lumMod val="75000"/>
                    <a:lumOff val="25000"/>
                  </a:srgbClr>
                </a:solidFill>
                <a:latin typeface="Arial" panose="020B0604020202020204" pitchFamily="34" charset="0"/>
                <a:cs typeface="Arial" panose="020B0604020202020204" pitchFamily="34" charset="0"/>
              </a:rPr>
              <a:t>relacionades </a:t>
            </a:r>
            <a:r>
              <a:rPr lang="ca-ES" sz="1100" dirty="0">
                <a:solidFill>
                  <a:srgbClr val="000000">
                    <a:lumMod val="75000"/>
                    <a:lumOff val="25000"/>
                  </a:srgbClr>
                </a:solidFill>
                <a:latin typeface="Arial" panose="020B0604020202020204" pitchFamily="34" charset="0"/>
                <a:cs typeface="Arial" panose="020B0604020202020204" pitchFamily="34" charset="0"/>
              </a:rPr>
              <a:t>amb la visió de la </a:t>
            </a:r>
            <a:r>
              <a:rPr lang="ca-ES" sz="1100" dirty="0" smtClean="0">
                <a:solidFill>
                  <a:srgbClr val="000000">
                    <a:lumMod val="75000"/>
                    <a:lumOff val="25000"/>
                  </a:srgbClr>
                </a:solidFill>
                <a:latin typeface="Arial" panose="020B0604020202020204" pitchFamily="34" charset="0"/>
                <a:cs typeface="Arial" panose="020B0604020202020204" pitchFamily="34" charset="0"/>
              </a:rPr>
              <a:t>ciutadania </a:t>
            </a:r>
            <a:r>
              <a:rPr lang="ca-ES" sz="1100" dirty="0">
                <a:solidFill>
                  <a:srgbClr val="000000">
                    <a:lumMod val="75000"/>
                    <a:lumOff val="25000"/>
                  </a:srgbClr>
                </a:solidFill>
                <a:latin typeface="Arial" panose="020B0604020202020204" pitchFamily="34" charset="0"/>
                <a:cs typeface="Arial" panose="020B0604020202020204" pitchFamily="34" charset="0"/>
              </a:rPr>
              <a:t>pel que fa </a:t>
            </a:r>
            <a:r>
              <a:rPr lang="ca-ES" sz="1100" dirty="0" smtClean="0">
                <a:solidFill>
                  <a:srgbClr val="000000">
                    <a:lumMod val="75000"/>
                    <a:lumOff val="25000"/>
                  </a:srgbClr>
                </a:solidFill>
                <a:latin typeface="Arial" panose="020B0604020202020204" pitchFamily="34" charset="0"/>
                <a:cs typeface="Arial" panose="020B0604020202020204" pitchFamily="34" charset="0"/>
              </a:rPr>
              <a:t>al </a:t>
            </a:r>
            <a:r>
              <a:rPr lang="ca-ES" sz="1100" dirty="0">
                <a:solidFill>
                  <a:srgbClr val="000000">
                    <a:lumMod val="75000"/>
                    <a:lumOff val="25000"/>
                  </a:srgbClr>
                </a:solidFill>
                <a:latin typeface="Arial" panose="020B0604020202020204" pitchFamily="34" charset="0"/>
                <a:cs typeface="Arial" panose="020B0604020202020204" pitchFamily="34" charset="0"/>
              </a:rPr>
              <a:t>model sanitari d’atenció no </a:t>
            </a:r>
            <a:r>
              <a:rPr lang="ca-ES" sz="1100" dirty="0" smtClean="0">
                <a:solidFill>
                  <a:srgbClr val="000000">
                    <a:lumMod val="75000"/>
                    <a:lumOff val="25000"/>
                  </a:srgbClr>
                </a:solidFill>
                <a:latin typeface="Arial" panose="020B0604020202020204" pitchFamily="34" charset="0"/>
                <a:cs typeface="Arial" panose="020B0604020202020204" pitchFamily="34" charset="0"/>
              </a:rPr>
              <a:t>presencial i quin ús fan de tecnologies sanitàries.</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27" name="Oval 58"/>
          <p:cNvSpPr>
            <a:spLocks noChangeAspect="1"/>
          </p:cNvSpPr>
          <p:nvPr/>
        </p:nvSpPr>
        <p:spPr bwMode="gray">
          <a:xfrm>
            <a:off x="1046985" y="5521904"/>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42" name="Rectángulo redondeado 41"/>
          <p:cNvSpPr/>
          <p:nvPr/>
        </p:nvSpPr>
        <p:spPr>
          <a:xfrm>
            <a:off x="5350168" y="2040045"/>
            <a:ext cx="3632177" cy="4652303"/>
          </a:xfrm>
          <a:prstGeom prst="roundRect">
            <a:avLst/>
          </a:prstGeom>
          <a:solidFill>
            <a:schemeClr val="bg1">
              <a:lumMod val="95000"/>
            </a:schemeClr>
          </a:solidFill>
          <a:ln w="9525">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200" dirty="0">
              <a:solidFill>
                <a:srgbClr val="FFFFFF"/>
              </a:solidFill>
              <a:latin typeface="Arial" panose="020B0604020202020204" pitchFamily="34" charset="0"/>
            </a:endParaRPr>
          </a:p>
        </p:txBody>
      </p:sp>
      <p:sp>
        <p:nvSpPr>
          <p:cNvPr id="43" name="Rectángulo 42"/>
          <p:cNvSpPr/>
          <p:nvPr/>
        </p:nvSpPr>
        <p:spPr>
          <a:xfrm>
            <a:off x="6335232" y="2147426"/>
            <a:ext cx="2522614" cy="707886"/>
          </a:xfrm>
          <a:prstGeom prst="rect">
            <a:avLst/>
          </a:prstGeom>
        </p:spPr>
        <p:txBody>
          <a:bodyPr wrap="square">
            <a:spAutoFit/>
          </a:bodyPr>
          <a:lstStyle/>
          <a:p>
            <a:pPr algn="ctr">
              <a:spcBef>
                <a:spcPts val="600"/>
              </a:spcBef>
              <a:spcAft>
                <a:spcPts val="600"/>
              </a:spcAft>
            </a:pPr>
            <a:r>
              <a:rPr lang="ca-ES" sz="2000" b="1"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Format </a:t>
            </a:r>
            <a:r>
              <a:rPr lang="ca-ES" sz="2000" b="1"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presencial </a:t>
            </a:r>
            <a:r>
              <a:rPr lang="ca-ES" sz="2000" dirty="0" smtClean="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rPr>
              <a:t>(Grup focal) </a:t>
            </a:r>
            <a:endParaRPr lang="ca-ES" sz="2000" dirty="0">
              <a:solidFill>
                <a:srgbClr val="000000">
                  <a:lumMod val="75000"/>
                  <a:lumOff val="25000"/>
                </a:srgbClr>
              </a:solidFill>
              <a:latin typeface="Arial" panose="020B0604020202020204" pitchFamily="34" charset="0"/>
              <a:ea typeface="Open Sans" panose="020B0606030504020204" pitchFamily="34" charset="0"/>
              <a:cs typeface="Arial" panose="020B0604020202020204" pitchFamily="34" charset="0"/>
            </a:endParaRPr>
          </a:p>
        </p:txBody>
      </p:sp>
      <p:grpSp>
        <p:nvGrpSpPr>
          <p:cNvPr id="45" name="Grupo 44"/>
          <p:cNvGrpSpPr/>
          <p:nvPr/>
        </p:nvGrpSpPr>
        <p:grpSpPr>
          <a:xfrm>
            <a:off x="6502296" y="6277522"/>
            <a:ext cx="1352956" cy="359540"/>
            <a:chOff x="2774705" y="5805764"/>
            <a:chExt cx="1352956" cy="359540"/>
          </a:xfrm>
        </p:grpSpPr>
        <p:pic>
          <p:nvPicPr>
            <p:cNvPr id="46" name="Imagen 45"/>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b="14300"/>
            <a:stretch/>
          </p:blipFill>
          <p:spPr>
            <a:xfrm>
              <a:off x="2774705" y="5805764"/>
              <a:ext cx="431500" cy="359540"/>
            </a:xfrm>
            <a:prstGeom prst="rect">
              <a:avLst/>
            </a:prstGeom>
          </p:spPr>
        </p:pic>
        <p:sp>
          <p:nvSpPr>
            <p:cNvPr id="47" name="Rectángulo 46"/>
            <p:cNvSpPr/>
            <p:nvPr/>
          </p:nvSpPr>
          <p:spPr>
            <a:xfrm>
              <a:off x="3237674" y="5891031"/>
              <a:ext cx="889987" cy="261610"/>
            </a:xfrm>
            <a:prstGeom prst="rect">
              <a:avLst/>
            </a:prstGeom>
          </p:spPr>
          <p:txBody>
            <a:bodyPr wrap="none">
              <a:spAutoFit/>
            </a:bodyPr>
            <a:lstStyle/>
            <a:p>
              <a:pPr algn="just">
                <a:spcBef>
                  <a:spcPts val="600"/>
                </a:spcBef>
                <a:spcAft>
                  <a:spcPts val="600"/>
                </a:spcAft>
              </a:pPr>
              <a:r>
                <a:rPr lang="ca-ES" sz="1100" dirty="0" smtClean="0">
                  <a:solidFill>
                    <a:srgbClr val="000000">
                      <a:lumMod val="75000"/>
                      <a:lumOff val="25000"/>
                    </a:srgbClr>
                  </a:solidFill>
                  <a:latin typeface="Arial" panose="020B0604020202020204" pitchFamily="34" charset="0"/>
                  <a:cs typeface="Arial" panose="020B0604020202020204" pitchFamily="34" charset="0"/>
                </a:rPr>
                <a:t>27/11/2019</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grpSp>
      <p:pic>
        <p:nvPicPr>
          <p:cNvPr id="48" name="Imagen 47"/>
          <p:cNvPicPr>
            <a:picLocks noChangeAspect="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5418038" y="2145882"/>
            <a:ext cx="1003480" cy="795156"/>
          </a:xfrm>
          <a:prstGeom prst="rect">
            <a:avLst/>
          </a:prstGeom>
        </p:spPr>
      </p:pic>
      <p:sp>
        <p:nvSpPr>
          <p:cNvPr id="44" name="Rectángulo 43"/>
          <p:cNvSpPr/>
          <p:nvPr/>
        </p:nvSpPr>
        <p:spPr>
          <a:xfrm>
            <a:off x="5623118" y="3048158"/>
            <a:ext cx="3183428" cy="1785104"/>
          </a:xfrm>
          <a:prstGeom prst="rect">
            <a:avLst/>
          </a:prstGeom>
        </p:spPr>
        <p:txBody>
          <a:bodyPr wrap="square">
            <a:spAutoFit/>
          </a:bodyPr>
          <a:lstStyle/>
          <a:p>
            <a:pPr algn="just"/>
            <a:r>
              <a:rPr lang="ca-ES" sz="1100" b="1" dirty="0" smtClean="0">
                <a:solidFill>
                  <a:srgbClr val="000000">
                    <a:lumMod val="75000"/>
                    <a:lumOff val="25000"/>
                  </a:srgbClr>
                </a:solidFill>
                <a:latin typeface="Arial" panose="020B0604020202020204" pitchFamily="34" charset="0"/>
                <a:cs typeface="Arial" panose="020B0604020202020204" pitchFamily="34" charset="0"/>
              </a:rPr>
              <a:t>Objectius: </a:t>
            </a:r>
            <a:r>
              <a:rPr lang="ca-ES" sz="1100" dirty="0" smtClean="0">
                <a:solidFill>
                  <a:srgbClr val="000000">
                    <a:lumMod val="75000"/>
                    <a:lumOff val="25000"/>
                  </a:srgbClr>
                </a:solidFill>
                <a:latin typeface="Arial" panose="020B0604020202020204" pitchFamily="34" charset="0"/>
                <a:cs typeface="Arial" panose="020B0604020202020204" pitchFamily="34" charset="0"/>
              </a:rPr>
              <a:t>recollir la visió de la ciutadania pel que </a:t>
            </a:r>
            <a:r>
              <a:rPr lang="ca-ES" sz="1100" dirty="0">
                <a:solidFill>
                  <a:srgbClr val="000000">
                    <a:lumMod val="75000"/>
                    <a:lumOff val="25000"/>
                  </a:srgbClr>
                </a:solidFill>
                <a:latin typeface="Arial" panose="020B0604020202020204" pitchFamily="34" charset="0"/>
                <a:cs typeface="Arial" panose="020B0604020202020204" pitchFamily="34" charset="0"/>
              </a:rPr>
              <a:t>fa </a:t>
            </a:r>
            <a:r>
              <a:rPr lang="ca-ES" sz="1100" dirty="0" smtClean="0">
                <a:solidFill>
                  <a:srgbClr val="000000">
                    <a:lumMod val="75000"/>
                    <a:lumOff val="25000"/>
                  </a:srgbClr>
                </a:solidFill>
                <a:latin typeface="Arial" panose="020B0604020202020204" pitchFamily="34" charset="0"/>
                <a:cs typeface="Arial" panose="020B0604020202020204" pitchFamily="34" charset="0"/>
              </a:rPr>
              <a:t>a l’atenció </a:t>
            </a:r>
            <a:r>
              <a:rPr lang="ca-ES" sz="1100" dirty="0">
                <a:solidFill>
                  <a:srgbClr val="000000">
                    <a:lumMod val="75000"/>
                    <a:lumOff val="25000"/>
                  </a:srgbClr>
                </a:solidFill>
                <a:latin typeface="Arial" panose="020B0604020202020204" pitchFamily="34" charset="0"/>
                <a:cs typeface="Arial" panose="020B0604020202020204" pitchFamily="34" charset="0"/>
              </a:rPr>
              <a:t>no presencial en el sistema </a:t>
            </a:r>
            <a:r>
              <a:rPr lang="ca-ES" sz="1100" dirty="0" smtClean="0">
                <a:solidFill>
                  <a:srgbClr val="000000">
                    <a:lumMod val="75000"/>
                    <a:lumOff val="25000"/>
                  </a:srgbClr>
                </a:solidFill>
                <a:latin typeface="Arial" panose="020B0604020202020204" pitchFamily="34" charset="0"/>
                <a:cs typeface="Arial" panose="020B0604020202020204" pitchFamily="34" charset="0"/>
              </a:rPr>
              <a:t>sanitari. Identificar en quins contactes amb el sistema sanitari es creu que l’atenció no presencial aporta valor i l’experiència viscuda, identificar les preferències i expectatives de la ciutadania en relació a l’atenció no presencial, i identificar les palanques i barreres existents en la seva opinió per a la seva implantació i consolidació.</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0" name="Rectángulo 49"/>
          <p:cNvSpPr/>
          <p:nvPr/>
        </p:nvSpPr>
        <p:spPr>
          <a:xfrm>
            <a:off x="5623118" y="4863643"/>
            <a:ext cx="3183428" cy="261610"/>
          </a:xfrm>
          <a:prstGeom prst="rect">
            <a:avLst/>
          </a:prstGeom>
        </p:spPr>
        <p:txBody>
          <a:bodyPr wrap="square">
            <a:spAutoFit/>
          </a:bodyPr>
          <a:lstStyle/>
          <a:p>
            <a:pPr algn="just"/>
            <a:r>
              <a:rPr lang="ca-ES" sz="1100" b="1" dirty="0" smtClean="0">
                <a:solidFill>
                  <a:srgbClr val="000000">
                    <a:lumMod val="75000"/>
                    <a:lumOff val="25000"/>
                  </a:srgbClr>
                </a:solidFill>
                <a:latin typeface="Arial" panose="020B0604020202020204" pitchFamily="34" charset="0"/>
                <a:cs typeface="Arial" panose="020B0604020202020204" pitchFamily="34" charset="0"/>
              </a:rPr>
              <a:t>Participants: </a:t>
            </a:r>
            <a:r>
              <a:rPr lang="ca-ES" sz="1100" dirty="0" smtClean="0">
                <a:solidFill>
                  <a:srgbClr val="000000">
                    <a:lumMod val="75000"/>
                    <a:lumOff val="25000"/>
                  </a:srgbClr>
                </a:solidFill>
                <a:latin typeface="Arial" panose="020B0604020202020204" pitchFamily="34" charset="0"/>
                <a:cs typeface="Arial" panose="020B0604020202020204" pitchFamily="34" charset="0"/>
              </a:rPr>
              <a:t>13 persones.</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1" name="Oval 58"/>
          <p:cNvSpPr>
            <a:spLocks noChangeAspect="1"/>
          </p:cNvSpPr>
          <p:nvPr/>
        </p:nvSpPr>
        <p:spPr bwMode="gray">
          <a:xfrm>
            <a:off x="5494184" y="4909647"/>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2" name="Oval 58"/>
          <p:cNvSpPr>
            <a:spLocks noChangeAspect="1"/>
          </p:cNvSpPr>
          <p:nvPr/>
        </p:nvSpPr>
        <p:spPr bwMode="gray">
          <a:xfrm>
            <a:off x="5494184" y="3094163"/>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4" name="Rectángulo 53"/>
          <p:cNvSpPr/>
          <p:nvPr/>
        </p:nvSpPr>
        <p:spPr>
          <a:xfrm>
            <a:off x="5623118" y="5180141"/>
            <a:ext cx="3183428" cy="769441"/>
          </a:xfrm>
          <a:prstGeom prst="rect">
            <a:avLst/>
          </a:prstGeom>
        </p:spPr>
        <p:txBody>
          <a:bodyPr wrap="square">
            <a:spAutoFit/>
          </a:bodyPr>
          <a:lstStyle/>
          <a:p>
            <a:pPr algn="just"/>
            <a:r>
              <a:rPr lang="ca-ES" sz="1100" b="1" dirty="0" smtClean="0">
                <a:solidFill>
                  <a:srgbClr val="000000">
                    <a:lumMod val="75000"/>
                    <a:lumOff val="25000"/>
                  </a:srgbClr>
                </a:solidFill>
                <a:latin typeface="Arial" panose="020B0604020202020204" pitchFamily="34" charset="0"/>
                <a:cs typeface="Arial" panose="020B0604020202020204" pitchFamily="34" charset="0"/>
              </a:rPr>
              <a:t>Perfil dels/ de les participants: </a:t>
            </a:r>
            <a:r>
              <a:rPr lang="ca-ES" sz="1100" dirty="0" smtClean="0">
                <a:solidFill>
                  <a:srgbClr val="000000">
                    <a:lumMod val="75000"/>
                    <a:lumOff val="25000"/>
                  </a:srgbClr>
                </a:solidFill>
                <a:latin typeface="Arial" panose="020B0604020202020204" pitchFamily="34" charset="0"/>
                <a:cs typeface="Arial" panose="020B0604020202020204" pitchFamily="34" charset="0"/>
              </a:rPr>
              <a:t>usuari/es i no usuari/es de </a:t>
            </a:r>
            <a:r>
              <a:rPr lang="ca-ES" sz="1100" dirty="0">
                <a:solidFill>
                  <a:srgbClr val="000000">
                    <a:lumMod val="75000"/>
                    <a:lumOff val="25000"/>
                  </a:srgbClr>
                </a:solidFill>
                <a:latin typeface="Arial" panose="020B0604020202020204" pitchFamily="34" charset="0"/>
                <a:cs typeface="Arial" panose="020B0604020202020204" pitchFamily="34" charset="0"/>
              </a:rPr>
              <a:t>s</a:t>
            </a:r>
            <a:r>
              <a:rPr lang="ca-ES" sz="1100" dirty="0" smtClean="0">
                <a:solidFill>
                  <a:srgbClr val="000000">
                    <a:lumMod val="75000"/>
                    <a:lumOff val="25000"/>
                  </a:srgbClr>
                </a:solidFill>
                <a:latin typeface="Arial" panose="020B0604020202020204" pitchFamily="34" charset="0"/>
                <a:cs typeface="Arial" panose="020B0604020202020204" pitchFamily="34" charset="0"/>
              </a:rPr>
              <a:t>erveis d’atenció no presencial. Alguns s’han identificat com a cuidadors i progenitors de menors.</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5" name="Oval 58"/>
          <p:cNvSpPr>
            <a:spLocks noChangeAspect="1"/>
          </p:cNvSpPr>
          <p:nvPr/>
        </p:nvSpPr>
        <p:spPr bwMode="gray">
          <a:xfrm>
            <a:off x="5494184" y="5226145"/>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
        <p:nvSpPr>
          <p:cNvPr id="57" name="Rectángulo 56"/>
          <p:cNvSpPr/>
          <p:nvPr/>
        </p:nvSpPr>
        <p:spPr>
          <a:xfrm>
            <a:off x="5623118" y="6017815"/>
            <a:ext cx="3183428" cy="261610"/>
          </a:xfrm>
          <a:prstGeom prst="rect">
            <a:avLst/>
          </a:prstGeom>
        </p:spPr>
        <p:txBody>
          <a:bodyPr wrap="square">
            <a:spAutoFit/>
          </a:bodyPr>
          <a:lstStyle/>
          <a:p>
            <a:pPr algn="just"/>
            <a:r>
              <a:rPr lang="ca-ES" sz="1100" b="1" dirty="0">
                <a:solidFill>
                  <a:srgbClr val="000000">
                    <a:lumMod val="75000"/>
                    <a:lumOff val="25000"/>
                  </a:srgbClr>
                </a:solidFill>
                <a:latin typeface="Arial" panose="020B0604020202020204" pitchFamily="34" charset="0"/>
                <a:cs typeface="Arial" panose="020B0604020202020204" pitchFamily="34" charset="0"/>
              </a:rPr>
              <a:t>1</a:t>
            </a:r>
            <a:r>
              <a:rPr lang="ca-ES" sz="1100" b="1" dirty="0" smtClean="0">
                <a:solidFill>
                  <a:srgbClr val="000000">
                    <a:lumMod val="75000"/>
                    <a:lumOff val="25000"/>
                  </a:srgbClr>
                </a:solidFill>
                <a:latin typeface="Arial" panose="020B0604020202020204" pitchFamily="34" charset="0"/>
                <a:cs typeface="Arial" panose="020B0604020202020204" pitchFamily="34" charset="0"/>
              </a:rPr>
              <a:t> dinàmica</a:t>
            </a:r>
            <a:endParaRPr lang="ca-ES" sz="11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8" name="Oval 58"/>
          <p:cNvSpPr>
            <a:spLocks noChangeAspect="1"/>
          </p:cNvSpPr>
          <p:nvPr/>
        </p:nvSpPr>
        <p:spPr bwMode="gray">
          <a:xfrm>
            <a:off x="5494184" y="6063819"/>
            <a:ext cx="128940" cy="125365"/>
          </a:xfrm>
          <a:prstGeom prst="ellipse">
            <a:avLst/>
          </a:prstGeom>
          <a:solidFill>
            <a:schemeClr val="accent2">
              <a:lumMod val="40000"/>
              <a:lumOff val="60000"/>
            </a:schemeClr>
          </a:solidFill>
          <a:ln w="19050" algn="ctr">
            <a:noFill/>
            <a:miter lim="800000"/>
            <a:headEnd/>
            <a:tailEnd/>
          </a:ln>
        </p:spPr>
        <p:txBody>
          <a:bodyPr wrap="square" lIns="0" tIns="0" rIns="0" bIns="0" rtlCol="0" anchor="ctr"/>
          <a:lstStyle/>
          <a:p>
            <a:pPr algn="ctr">
              <a:lnSpc>
                <a:spcPct val="106000"/>
              </a:lnSpc>
              <a:buFont typeface="Wingdings 2" pitchFamily="18" charset="2"/>
              <a:buNone/>
            </a:pPr>
            <a:endParaRPr lang="ca-ES" sz="1400" b="1" dirty="0">
              <a:solidFill>
                <a:srgbClr val="9AAE04"/>
              </a:solidFill>
              <a:latin typeface="Arial" panose="020B06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657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0 CuadroTexto"/>
          <p:cNvSpPr txBox="1"/>
          <p:nvPr/>
        </p:nvSpPr>
        <p:spPr>
          <a:xfrm>
            <a:off x="969698" y="1052541"/>
            <a:ext cx="561884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CC3300"/>
                </a:solidFill>
                <a:uLnTx/>
                <a:uFillTx/>
                <a:latin typeface="Arial" panose="020B0604020202020204" pitchFamily="34" charset="0"/>
                <a:cs typeface="Arial" panose="020B0604020202020204" pitchFamily="34" charset="0"/>
              </a:rPr>
              <a:t>DEBAT 2: </a:t>
            </a:r>
            <a:r>
              <a:rPr kumimoji="0" lang="es-ES" sz="1400" b="1" i="0" u="none" strike="noStrike" kern="0" cap="none" spc="0" normalizeH="0" baseline="0" noProof="0" dirty="0" smtClean="0">
                <a:ln>
                  <a:noFill/>
                </a:ln>
                <a:solidFill>
                  <a:srgbClr val="CC3300"/>
                </a:solidFill>
                <a:uLnTx/>
                <a:uFillTx/>
                <a:latin typeface="Arial" panose="020B0604020202020204" pitchFamily="34" charset="0"/>
                <a:cs typeface="Arial" panose="020B0604020202020204" pitchFamily="34" charset="0"/>
              </a:rPr>
              <a:t>MOTIUS/ BENEFICIS ATENCIÓ NO PRESENCIAL (1/2)</a:t>
            </a:r>
            <a:endParaRPr kumimoji="0" lang="es-ES" sz="1400" b="1" i="0" u="none" strike="noStrike" kern="0" cap="none" spc="0" normalizeH="0" baseline="0" noProof="0" dirty="0">
              <a:ln>
                <a:noFill/>
              </a:ln>
              <a:solidFill>
                <a:srgbClr val="CC3300"/>
              </a:solidFill>
              <a:uLnTx/>
              <a:uFillTx/>
              <a:latin typeface="Arial" panose="020B0604020202020204" pitchFamily="34" charset="0"/>
              <a:cs typeface="Arial" panose="020B0604020202020204" pitchFamily="34" charset="0"/>
            </a:endParaRPr>
          </a:p>
        </p:txBody>
      </p:sp>
      <p:sp>
        <p:nvSpPr>
          <p:cNvPr id="3" name="Elipse 2"/>
          <p:cNvSpPr/>
          <p:nvPr/>
        </p:nvSpPr>
        <p:spPr>
          <a:xfrm>
            <a:off x="273342" y="928594"/>
            <a:ext cx="648072" cy="6563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2287169"/>
              </p:ext>
            </p:extLst>
          </p:nvPr>
        </p:nvGraphicFramePr>
        <p:xfrm>
          <a:off x="827655" y="2175725"/>
          <a:ext cx="8511410" cy="4369075"/>
        </p:xfrm>
        <a:graphic>
          <a:graphicData uri="http://schemas.openxmlformats.org/drawingml/2006/table">
            <a:tbl>
              <a:tblPr firstRow="1" bandRow="1">
                <a:tableStyleId>{1E171933-4619-4E11-9A3F-F7608DF75F80}</a:tableStyleId>
              </a:tblPr>
              <a:tblGrid>
                <a:gridCol w="4823525"/>
                <a:gridCol w="737577"/>
                <a:gridCol w="737577"/>
                <a:gridCol w="737577"/>
                <a:gridCol w="737577"/>
                <a:gridCol w="737577"/>
              </a:tblGrid>
              <a:tr h="434903">
                <a:tc>
                  <a:txBody>
                    <a:bodyPr/>
                    <a:lstStyle/>
                    <a:p>
                      <a:pPr algn="ctr"/>
                      <a:r>
                        <a:rPr lang="es-ES" dirty="0" err="1" smtClean="0"/>
                        <a:t>Motius</a:t>
                      </a:r>
                      <a:r>
                        <a:rPr lang="es-ES" dirty="0" smtClean="0"/>
                        <a:t>/</a:t>
                      </a:r>
                      <a:r>
                        <a:rPr lang="es-ES" dirty="0" err="1" smtClean="0"/>
                        <a:t>beneficis</a:t>
                      </a:r>
                      <a:endParaRPr lang="es-ES" dirty="0"/>
                    </a:p>
                  </a:txBody>
                  <a:tcPr/>
                </a:tc>
                <a:tc>
                  <a:txBody>
                    <a:bodyPr/>
                    <a:lstStyle/>
                    <a:p>
                      <a:pPr algn="ctr"/>
                      <a:r>
                        <a:rPr lang="es-ES" sz="2000" dirty="0" smtClean="0"/>
                        <a:t>1</a:t>
                      </a:r>
                      <a:endParaRPr lang="es-ES" sz="2000" dirty="0">
                        <a:latin typeface="Arial" panose="020B0604020202020204" pitchFamily="34" charset="0"/>
                        <a:cs typeface="Arial" panose="020B0604020202020204" pitchFamily="34" charset="0"/>
                      </a:endParaRPr>
                    </a:p>
                  </a:txBody>
                  <a:tcPr/>
                </a:tc>
                <a:tc>
                  <a:txBody>
                    <a:bodyPr/>
                    <a:lstStyle/>
                    <a:p>
                      <a:pPr algn="ctr"/>
                      <a:r>
                        <a:rPr lang="es-ES" sz="2000" dirty="0" smtClean="0"/>
                        <a:t>2</a:t>
                      </a:r>
                      <a:endParaRPr lang="es-ES" sz="2000" dirty="0">
                        <a:latin typeface="Arial" panose="020B0604020202020204" pitchFamily="34" charset="0"/>
                        <a:cs typeface="Arial" panose="020B0604020202020204" pitchFamily="34" charset="0"/>
                      </a:endParaRPr>
                    </a:p>
                  </a:txBody>
                  <a:tcPr/>
                </a:tc>
                <a:tc>
                  <a:txBody>
                    <a:bodyPr/>
                    <a:lstStyle/>
                    <a:p>
                      <a:pPr algn="ctr"/>
                      <a:r>
                        <a:rPr lang="es-ES" sz="2000" dirty="0" smtClean="0"/>
                        <a:t>3</a:t>
                      </a:r>
                      <a:endParaRPr lang="es-ES" sz="2000" dirty="0">
                        <a:latin typeface="Arial" panose="020B0604020202020204" pitchFamily="34" charset="0"/>
                        <a:cs typeface="Arial" panose="020B0604020202020204" pitchFamily="34" charset="0"/>
                      </a:endParaRPr>
                    </a:p>
                  </a:txBody>
                  <a:tcPr/>
                </a:tc>
                <a:tc>
                  <a:txBody>
                    <a:bodyPr/>
                    <a:lstStyle/>
                    <a:p>
                      <a:pPr algn="ctr"/>
                      <a:r>
                        <a:rPr lang="es-ES" sz="2000" dirty="0" smtClean="0"/>
                        <a:t>4</a:t>
                      </a:r>
                      <a:endParaRPr lang="es-ES" sz="2000" dirty="0">
                        <a:latin typeface="Arial" panose="020B0604020202020204" pitchFamily="34" charset="0"/>
                        <a:cs typeface="Arial" panose="020B0604020202020204" pitchFamily="34" charset="0"/>
                      </a:endParaRPr>
                    </a:p>
                  </a:txBody>
                  <a:tcPr/>
                </a:tc>
                <a:tc>
                  <a:txBody>
                    <a:bodyPr/>
                    <a:lstStyle/>
                    <a:p>
                      <a:pPr algn="ctr"/>
                      <a:r>
                        <a:rPr lang="es-ES" sz="2000" dirty="0" smtClean="0"/>
                        <a:t>5</a:t>
                      </a:r>
                      <a:endParaRPr lang="es-ES" sz="2000" dirty="0">
                        <a:latin typeface="Arial" panose="020B0604020202020204" pitchFamily="34" charset="0"/>
                        <a:cs typeface="Arial" panose="020B0604020202020204" pitchFamily="34" charset="0"/>
                      </a:endParaRPr>
                    </a:p>
                  </a:txBody>
                  <a:tcPr/>
                </a:tc>
              </a:tr>
              <a:tr h="434903">
                <a:tc>
                  <a:txBody>
                    <a:bodyPr/>
                    <a:lstStyle/>
                    <a:p>
                      <a:r>
                        <a:rPr lang="ca-ES" sz="1500" noProof="0" dirty="0" smtClean="0"/>
                        <a:t>Tinc les</a:t>
                      </a:r>
                      <a:r>
                        <a:rPr lang="ca-ES" sz="1500" baseline="0" noProof="0" dirty="0" smtClean="0"/>
                        <a:t> mateixes possibilitats de rebre atenció independent de viure a un entorn urbà o rural</a:t>
                      </a:r>
                      <a:endParaRPr lang="ca-ES" sz="1500" b="0" noProof="0" dirty="0"/>
                    </a:p>
                  </a:txBody>
                  <a:tcPr/>
                </a:tc>
                <a:tc>
                  <a:txBody>
                    <a:bodyPr/>
                    <a:lstStyle/>
                    <a:p>
                      <a:pPr algn="ctr"/>
                      <a:r>
                        <a:rPr lang="es-ES" sz="1500" b="1" dirty="0" smtClean="0"/>
                        <a:t>13</a:t>
                      </a:r>
                      <a:endParaRPr lang="es-ES" sz="1500" b="1" dirty="0">
                        <a:latin typeface="Arial" panose="020B0604020202020204" pitchFamily="34" charset="0"/>
                        <a:cs typeface="Arial" panose="020B0604020202020204" pitchFamily="34" charset="0"/>
                      </a:endParaRPr>
                    </a:p>
                  </a:txBody>
                  <a:tcPr/>
                </a:tc>
                <a:tc>
                  <a:txBody>
                    <a:bodyPr/>
                    <a:lstStyle/>
                    <a:p>
                      <a:pPr algn="ctr"/>
                      <a:endParaRPr lang="es-ES" sz="150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r>
              <a:tr h="434903">
                <a:tc>
                  <a:txBody>
                    <a:bodyPr/>
                    <a:lstStyle/>
                    <a:p>
                      <a:r>
                        <a:rPr lang="ca-ES" sz="1500" noProof="0" dirty="0" smtClean="0"/>
                        <a:t>Facilita</a:t>
                      </a:r>
                      <a:r>
                        <a:rPr lang="ca-ES" sz="1500" baseline="0" noProof="0" dirty="0" smtClean="0"/>
                        <a:t> que les persones amb dependència rebin atenció i no hagin de desplaçar-se</a:t>
                      </a:r>
                      <a:endParaRPr lang="ca-ES" sz="1500" b="0" noProof="0" dirty="0">
                        <a:latin typeface="Arial" panose="020B0604020202020204" pitchFamily="34" charset="0"/>
                        <a:cs typeface="Arial" panose="020B0604020202020204" pitchFamily="34" charset="0"/>
                      </a:endParaRPr>
                    </a:p>
                  </a:txBody>
                  <a:tcPr/>
                </a:tc>
                <a:tc>
                  <a:txBody>
                    <a:bodyPr/>
                    <a:lstStyle/>
                    <a:p>
                      <a:pPr algn="ctr"/>
                      <a:r>
                        <a:rPr lang="es-ES" sz="1500" b="1" dirty="0" smtClean="0"/>
                        <a:t>12</a:t>
                      </a:r>
                      <a:endParaRPr lang="es-ES" sz="1500" b="1"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r>
              <a:tr h="434903">
                <a:tc>
                  <a:txBody>
                    <a:bodyPr/>
                    <a:lstStyle/>
                    <a:p>
                      <a:r>
                        <a:rPr lang="ca-ES" sz="1500" noProof="0" dirty="0" smtClean="0"/>
                        <a:t>Estalviar</a:t>
                      </a:r>
                      <a:r>
                        <a:rPr lang="ca-ES" sz="1500" baseline="0" noProof="0" dirty="0" smtClean="0"/>
                        <a:t> en el temps de desplaçament</a:t>
                      </a:r>
                      <a:endParaRPr lang="ca-ES" sz="1500" b="0" noProof="0" dirty="0">
                        <a:latin typeface="Arial" panose="020B0604020202020204" pitchFamily="34" charset="0"/>
                        <a:cs typeface="Arial" panose="020B0604020202020204" pitchFamily="34" charset="0"/>
                      </a:endParaRPr>
                    </a:p>
                  </a:txBody>
                  <a:tcPr/>
                </a:tc>
                <a:tc>
                  <a:txBody>
                    <a:bodyPr/>
                    <a:lstStyle/>
                    <a:p>
                      <a:pPr algn="ctr"/>
                      <a:r>
                        <a:rPr lang="es-ES" sz="1500" b="1" dirty="0" smtClean="0"/>
                        <a:t>12</a:t>
                      </a:r>
                      <a:endParaRPr lang="es-ES" sz="1500" b="1"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a:latin typeface="Arial" panose="020B0604020202020204" pitchFamily="34" charset="0"/>
                        <a:cs typeface="Arial" panose="020B0604020202020204" pitchFamily="34" charset="0"/>
                      </a:endParaRPr>
                    </a:p>
                  </a:txBody>
                  <a:tcPr/>
                </a:tc>
                <a:tc>
                  <a:txBody>
                    <a:bodyPr/>
                    <a:lstStyle/>
                    <a:p>
                      <a:pPr algn="ctr"/>
                      <a:endParaRPr lang="es-ES" sz="1500">
                        <a:latin typeface="Arial" panose="020B0604020202020204" pitchFamily="34" charset="0"/>
                        <a:cs typeface="Arial" panose="020B0604020202020204" pitchFamily="34" charset="0"/>
                      </a:endParaRPr>
                    </a:p>
                  </a:txBody>
                  <a:tcPr/>
                </a:tc>
                <a:tc>
                  <a:txBody>
                    <a:bodyPr/>
                    <a:lstStyle/>
                    <a:p>
                      <a:pPr algn="ctr"/>
                      <a:endParaRPr lang="es-ES" sz="1500">
                        <a:latin typeface="Arial" panose="020B0604020202020204" pitchFamily="34" charset="0"/>
                        <a:cs typeface="Arial" panose="020B0604020202020204" pitchFamily="34" charset="0"/>
                      </a:endParaRPr>
                    </a:p>
                  </a:txBody>
                  <a:tcPr/>
                </a:tc>
              </a:tr>
              <a:tr h="434903">
                <a:tc>
                  <a:txBody>
                    <a:bodyPr/>
                    <a:lstStyle/>
                    <a:p>
                      <a:r>
                        <a:rPr lang="ca-ES" sz="1500" noProof="0" dirty="0" smtClean="0"/>
                        <a:t>Reduir el</a:t>
                      </a:r>
                      <a:r>
                        <a:rPr lang="ca-ES" sz="1500" baseline="0" noProof="0" dirty="0" smtClean="0"/>
                        <a:t> nombre de visites presencials necessàries</a:t>
                      </a:r>
                      <a:endParaRPr lang="ca-ES" sz="1500" b="0" noProof="0" dirty="0">
                        <a:latin typeface="Arial" panose="020B0604020202020204" pitchFamily="34" charset="0"/>
                        <a:cs typeface="Arial" panose="020B0604020202020204" pitchFamily="34" charset="0"/>
                      </a:endParaRPr>
                    </a:p>
                  </a:txBody>
                  <a:tcPr/>
                </a:tc>
                <a:tc>
                  <a:txBody>
                    <a:bodyPr/>
                    <a:lstStyle/>
                    <a:p>
                      <a:pPr algn="ctr"/>
                      <a:r>
                        <a:rPr lang="es-ES" sz="1500" b="1" dirty="0" smtClean="0"/>
                        <a:t>11</a:t>
                      </a:r>
                      <a:endParaRPr lang="es-ES" sz="1500" b="1" dirty="0">
                        <a:latin typeface="Arial" panose="020B0604020202020204" pitchFamily="34" charset="0"/>
                        <a:cs typeface="Arial" panose="020B0604020202020204" pitchFamily="34" charset="0"/>
                      </a:endParaRPr>
                    </a:p>
                  </a:txBody>
                  <a:tcPr/>
                </a:tc>
                <a:tc>
                  <a:txBody>
                    <a:bodyPr/>
                    <a:lstStyle/>
                    <a:p>
                      <a:pPr algn="ctr"/>
                      <a:r>
                        <a:rPr lang="es-ES" sz="1500" dirty="0" smtClean="0"/>
                        <a:t>2</a:t>
                      </a: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a:latin typeface="Arial" panose="020B0604020202020204" pitchFamily="34" charset="0"/>
                        <a:cs typeface="Arial" panose="020B0604020202020204" pitchFamily="34" charset="0"/>
                      </a:endParaRPr>
                    </a:p>
                  </a:txBody>
                  <a:tcPr/>
                </a:tc>
              </a:tr>
              <a:tr h="434903">
                <a:tc>
                  <a:txBody>
                    <a:bodyPr/>
                    <a:lstStyle/>
                    <a:p>
                      <a:r>
                        <a:rPr lang="ca-ES" sz="1500" noProof="0" dirty="0" smtClean="0"/>
                        <a:t>Puc rebre</a:t>
                      </a:r>
                      <a:r>
                        <a:rPr lang="ca-ES" sz="1500" baseline="0" noProof="0" dirty="0" smtClean="0"/>
                        <a:t> atenció amb més rapidesa</a:t>
                      </a:r>
                      <a:endParaRPr lang="ca-ES" sz="1500" b="0" noProof="0" dirty="0">
                        <a:latin typeface="Arial" panose="020B0604020202020204" pitchFamily="34" charset="0"/>
                        <a:cs typeface="Arial" panose="020B0604020202020204" pitchFamily="34" charset="0"/>
                      </a:endParaRPr>
                    </a:p>
                  </a:txBody>
                  <a:tcPr/>
                </a:tc>
                <a:tc>
                  <a:txBody>
                    <a:bodyPr/>
                    <a:lstStyle/>
                    <a:p>
                      <a:pPr algn="ctr"/>
                      <a:r>
                        <a:rPr lang="es-ES" sz="1500" b="1" dirty="0" smtClean="0"/>
                        <a:t>11</a:t>
                      </a:r>
                      <a:endParaRPr lang="es-ES" sz="1500" b="1"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r>
              <a:tr h="434903">
                <a:tc>
                  <a:txBody>
                    <a:bodyPr/>
                    <a:lstStyle/>
                    <a:p>
                      <a:r>
                        <a:rPr lang="ca-ES" sz="1500" noProof="0" dirty="0" smtClean="0"/>
                        <a:t>Millorar la conciliació amb la vida laboral (evitar faltar a la feina)</a:t>
                      </a:r>
                      <a:endParaRPr lang="ca-ES" sz="1500" b="0" noProof="0" dirty="0">
                        <a:latin typeface="Arial" panose="020B0604020202020204" pitchFamily="34" charset="0"/>
                        <a:cs typeface="Arial" panose="020B0604020202020204" pitchFamily="34" charset="0"/>
                      </a:endParaRPr>
                    </a:p>
                  </a:txBody>
                  <a:tcPr/>
                </a:tc>
                <a:tc>
                  <a:txBody>
                    <a:bodyPr/>
                    <a:lstStyle/>
                    <a:p>
                      <a:pPr algn="ctr"/>
                      <a:r>
                        <a:rPr lang="es-ES" sz="1500" b="1" dirty="0" smtClean="0"/>
                        <a:t>11</a:t>
                      </a:r>
                      <a:endParaRPr lang="es-ES" sz="1500" b="1"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r>
              <a:tr h="434903">
                <a:tc>
                  <a:txBody>
                    <a:bodyPr/>
                    <a:lstStyle/>
                    <a:p>
                      <a:r>
                        <a:rPr lang="ca-ES" sz="1500" noProof="0" dirty="0" smtClean="0"/>
                        <a:t>Millorar la conciliació amb la vida familiar (tinc persones</a:t>
                      </a:r>
                      <a:r>
                        <a:rPr lang="ca-ES" sz="1500" baseline="0" noProof="0" dirty="0" smtClean="0"/>
                        <a:t> dependents al meu càrrec o altres motius)</a:t>
                      </a:r>
                      <a:endParaRPr lang="ca-ES" sz="1500" b="0" noProof="0" dirty="0"/>
                    </a:p>
                  </a:txBody>
                  <a:tcPr/>
                </a:tc>
                <a:tc>
                  <a:txBody>
                    <a:bodyPr/>
                    <a:lstStyle/>
                    <a:p>
                      <a:pPr algn="ctr"/>
                      <a:r>
                        <a:rPr lang="es-ES" sz="1500" b="1" dirty="0" smtClean="0"/>
                        <a:t>10</a:t>
                      </a:r>
                      <a:endParaRPr lang="es-ES" sz="1500" b="1" dirty="0">
                        <a:latin typeface="Arial" panose="020B0604020202020204" pitchFamily="34" charset="0"/>
                        <a:cs typeface="Arial" panose="020B0604020202020204" pitchFamily="34" charset="0"/>
                      </a:endParaRPr>
                    </a:p>
                  </a:txBody>
                  <a:tcPr/>
                </a:tc>
                <a:tc>
                  <a:txBody>
                    <a:bodyPr/>
                    <a:lstStyle/>
                    <a:p>
                      <a:pPr algn="ctr"/>
                      <a:endParaRPr lang="es-ES" sz="1500">
                        <a:latin typeface="Arial" panose="020B0604020202020204" pitchFamily="34" charset="0"/>
                        <a:cs typeface="Arial" panose="020B0604020202020204" pitchFamily="34" charset="0"/>
                      </a:endParaRPr>
                    </a:p>
                  </a:txBody>
                  <a:tcPr/>
                </a:tc>
                <a:tc>
                  <a:txBody>
                    <a:bodyPr/>
                    <a:lstStyle/>
                    <a:p>
                      <a:pPr algn="ctr"/>
                      <a:r>
                        <a:rPr lang="es-ES" sz="1500" dirty="0" smtClean="0"/>
                        <a:t>2</a:t>
                      </a: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r>
              <a:tr h="434903">
                <a:tc>
                  <a:txBody>
                    <a:bodyPr/>
                    <a:lstStyle/>
                    <a:p>
                      <a:r>
                        <a:rPr lang="ca-ES" sz="1500" noProof="0" dirty="0" smtClean="0"/>
                        <a:t>Redueix la necessitat d’anar a urgències</a:t>
                      </a:r>
                      <a:endParaRPr lang="ca-ES" sz="1500" b="0" noProof="0" dirty="0">
                        <a:latin typeface="Arial" panose="020B0604020202020204" pitchFamily="34" charset="0"/>
                        <a:cs typeface="Arial" panose="020B0604020202020204" pitchFamily="34" charset="0"/>
                      </a:endParaRPr>
                    </a:p>
                  </a:txBody>
                  <a:tcPr/>
                </a:tc>
                <a:tc>
                  <a:txBody>
                    <a:bodyPr/>
                    <a:lstStyle/>
                    <a:p>
                      <a:pPr algn="ctr"/>
                      <a:r>
                        <a:rPr lang="es-ES" sz="1500" b="1" dirty="0" smtClean="0"/>
                        <a:t>10</a:t>
                      </a:r>
                      <a:endParaRPr lang="es-ES" sz="1500" b="1"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r>
                        <a:rPr lang="es-ES" sz="1500" dirty="0" smtClean="0"/>
                        <a:t>2</a:t>
                      </a:r>
                      <a:endParaRPr lang="es-ES" sz="1500" dirty="0">
                        <a:latin typeface="Arial" panose="020B0604020202020204" pitchFamily="34" charset="0"/>
                        <a:cs typeface="Arial" panose="020B0604020202020204" pitchFamily="34" charset="0"/>
                      </a:endParaRPr>
                    </a:p>
                  </a:txBody>
                  <a:tcPr/>
                </a:tc>
                <a:tc>
                  <a:txBody>
                    <a:bodyPr/>
                    <a:lstStyle/>
                    <a:p>
                      <a:pPr algn="ctr"/>
                      <a:endParaRPr lang="es-ES" sz="1500" dirty="0">
                        <a:latin typeface="Arial" panose="020B0604020202020204" pitchFamily="34" charset="0"/>
                        <a:cs typeface="Arial" panose="020B0604020202020204" pitchFamily="34" charset="0"/>
                      </a:endParaRPr>
                    </a:p>
                  </a:txBody>
                  <a:tcPr/>
                </a:tc>
                <a:tc>
                  <a:txBody>
                    <a:bodyPr/>
                    <a:lstStyle/>
                    <a:p>
                      <a:pPr algn="ctr"/>
                      <a:r>
                        <a:rPr lang="es-ES" sz="1500" dirty="0" smtClean="0"/>
                        <a:t>1</a:t>
                      </a:r>
                      <a:endParaRPr lang="es-ES" sz="1500" dirty="0">
                        <a:latin typeface="Arial" panose="020B0604020202020204" pitchFamily="34" charset="0"/>
                        <a:cs typeface="Arial" panose="020B0604020202020204" pitchFamily="34" charset="0"/>
                      </a:endParaRPr>
                    </a:p>
                  </a:txBody>
                  <a:tcPr/>
                </a:tc>
              </a:tr>
            </a:tbl>
          </a:graphicData>
        </a:graphic>
      </p:graphicFrame>
      <p:sp>
        <p:nvSpPr>
          <p:cNvPr id="5" name="CuadroTexto 4"/>
          <p:cNvSpPr txBox="1"/>
          <p:nvPr/>
        </p:nvSpPr>
        <p:spPr>
          <a:xfrm>
            <a:off x="1245875" y="1513096"/>
            <a:ext cx="7798936" cy="584775"/>
          </a:xfrm>
          <a:prstGeom prst="rect">
            <a:avLst/>
          </a:prstGeom>
          <a:noFill/>
        </p:spPr>
        <p:txBody>
          <a:bodyPr wrap="square" rtlCol="0">
            <a:spAutoFit/>
          </a:bodyPr>
          <a:lstStyle/>
          <a:p>
            <a:pPr algn="ctr"/>
            <a:r>
              <a:rPr lang="ca-ES" sz="1600" b="1" dirty="0" smtClean="0">
                <a:latin typeface="Arial" panose="020B0604020202020204" pitchFamily="34" charset="0"/>
                <a:cs typeface="Arial" panose="020B0604020202020204" pitchFamily="34" charset="0"/>
              </a:rPr>
              <a:t>En la teva opinió, quins són els principals motius/beneficis de REBRE ATENCIÓ NO PRESENCIAL?</a:t>
            </a:r>
            <a:endParaRPr lang="ca-ES" sz="16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00" y="976151"/>
            <a:ext cx="460555" cy="460555"/>
          </a:xfrm>
          <a:prstGeom prst="rect">
            <a:avLst/>
          </a:prstGeom>
        </p:spPr>
      </p:pic>
      <p:sp>
        <p:nvSpPr>
          <p:cNvPr id="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sp>
        <p:nvSpPr>
          <p:cNvPr id="6" name="Rectángulo 5"/>
          <p:cNvSpPr/>
          <p:nvPr/>
        </p:nvSpPr>
        <p:spPr>
          <a:xfrm>
            <a:off x="51478" y="6642556"/>
            <a:ext cx="2388795" cy="215444"/>
          </a:xfrm>
          <a:prstGeom prst="rect">
            <a:avLst/>
          </a:prstGeom>
        </p:spPr>
        <p:txBody>
          <a:bodyPr wrap="none">
            <a:spAutoFit/>
          </a:bodyPr>
          <a:lstStyle/>
          <a:p>
            <a:r>
              <a:rPr lang="ca-ES" sz="800" dirty="0" smtClean="0">
                <a:latin typeface="Arial" panose="020B0604020202020204" pitchFamily="34" charset="0"/>
                <a:cs typeface="Arial" panose="020B0604020202020204" pitchFamily="34" charset="0"/>
              </a:rPr>
              <a:t>1= MÉS IMPORTANT, 5= MENYS IMPORTANT</a:t>
            </a:r>
            <a:endParaRPr lang="es-ES" sz="800" dirty="0"/>
          </a:p>
        </p:txBody>
      </p:sp>
      <p:pic>
        <p:nvPicPr>
          <p:cNvPr id="10" name="Imagen 9"/>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93853506"/>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0 CuadroTexto"/>
          <p:cNvSpPr txBox="1"/>
          <p:nvPr/>
        </p:nvSpPr>
        <p:spPr>
          <a:xfrm>
            <a:off x="969698" y="1052541"/>
            <a:ext cx="5618846" cy="307777"/>
          </a:xfrm>
          <a:prstGeom prst="rect">
            <a:avLst/>
          </a:prstGeom>
          <a:noFill/>
        </p:spPr>
        <p:txBody>
          <a:bodyPr wrap="none" rtlCol="0">
            <a:spAutoFit/>
          </a:bodyPr>
          <a:lstStyle/>
          <a:p>
            <a:pPr lvl="0" defTabSz="914400">
              <a:defRPr/>
            </a:pPr>
            <a:r>
              <a:rPr kumimoji="0" lang="es-ES" sz="1400" b="1" i="0" u="none" strike="noStrike" kern="0" cap="none" spc="0" normalizeH="0" baseline="0" noProof="0" dirty="0">
                <a:ln>
                  <a:noFill/>
                </a:ln>
                <a:solidFill>
                  <a:srgbClr val="CC3300"/>
                </a:solidFill>
                <a:uLnTx/>
                <a:uFillTx/>
                <a:latin typeface="Arial" panose="020B0604020202020204" pitchFamily="34" charset="0"/>
                <a:cs typeface="Arial" panose="020B0604020202020204" pitchFamily="34" charset="0"/>
              </a:rPr>
              <a:t>DEBAT 2: </a:t>
            </a:r>
            <a:r>
              <a:rPr lang="es-ES" sz="1400" b="1" kern="0" dirty="0">
                <a:solidFill>
                  <a:srgbClr val="CC3300"/>
                </a:solidFill>
                <a:latin typeface="Arial" panose="020B0604020202020204" pitchFamily="34" charset="0"/>
                <a:cs typeface="Arial" panose="020B0604020202020204" pitchFamily="34" charset="0"/>
              </a:rPr>
              <a:t>MOTIUS/ BENEFICIS ATENCIÓ NO </a:t>
            </a:r>
            <a:r>
              <a:rPr lang="es-ES" sz="1400" b="1" kern="0" dirty="0" smtClean="0">
                <a:solidFill>
                  <a:srgbClr val="CC3300"/>
                </a:solidFill>
                <a:latin typeface="Arial" panose="020B0604020202020204" pitchFamily="34" charset="0"/>
                <a:cs typeface="Arial" panose="020B0604020202020204" pitchFamily="34" charset="0"/>
              </a:rPr>
              <a:t>PRESENCIAL (2/2)</a:t>
            </a:r>
            <a:endParaRPr kumimoji="0" lang="es-ES" sz="1400" b="1" i="0" u="none" strike="noStrike" kern="0" cap="none" spc="0" normalizeH="0" baseline="0" noProof="0" dirty="0">
              <a:ln>
                <a:noFill/>
              </a:ln>
              <a:solidFill>
                <a:srgbClr val="CC3300"/>
              </a:solidFill>
              <a:uLnTx/>
              <a:uFillTx/>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89709524"/>
              </p:ext>
            </p:extLst>
          </p:nvPr>
        </p:nvGraphicFramePr>
        <p:xfrm>
          <a:off x="827653" y="1679738"/>
          <a:ext cx="8316348" cy="4814553"/>
        </p:xfrm>
        <a:graphic>
          <a:graphicData uri="http://schemas.openxmlformats.org/drawingml/2006/table">
            <a:tbl>
              <a:tblPr firstRow="1" bandRow="1">
                <a:tableStyleId>{1E171933-4619-4E11-9A3F-F7608DF75F80}</a:tableStyleId>
              </a:tblPr>
              <a:tblGrid>
                <a:gridCol w="4712978"/>
                <a:gridCol w="720674"/>
                <a:gridCol w="720674"/>
                <a:gridCol w="720674"/>
                <a:gridCol w="720674"/>
                <a:gridCol w="720674"/>
              </a:tblGrid>
              <a:tr h="467087">
                <a:tc>
                  <a:txBody>
                    <a:bodyPr/>
                    <a:lstStyle/>
                    <a:p>
                      <a:pPr marL="0" marR="0" indent="0" algn="ctr" defTabSz="914241" rtl="0" eaLnBrk="1" fontAlgn="auto" latinLnBrk="0" hangingPunct="1">
                        <a:lnSpc>
                          <a:spcPct val="100000"/>
                        </a:lnSpc>
                        <a:spcBef>
                          <a:spcPts val="0"/>
                        </a:spcBef>
                        <a:spcAft>
                          <a:spcPts val="0"/>
                        </a:spcAft>
                        <a:buClrTx/>
                        <a:buSzTx/>
                        <a:buFontTx/>
                        <a:buNone/>
                        <a:tabLst/>
                        <a:defRPr/>
                      </a:pPr>
                      <a:r>
                        <a:rPr lang="es-ES" sz="1500" dirty="0" err="1" smtClean="0"/>
                        <a:t>Motius</a:t>
                      </a:r>
                      <a:r>
                        <a:rPr lang="es-ES" sz="1500" dirty="0" smtClean="0"/>
                        <a:t>/</a:t>
                      </a:r>
                      <a:r>
                        <a:rPr lang="es-ES" sz="1500" dirty="0" err="1" smtClean="0"/>
                        <a:t>beneficis</a:t>
                      </a:r>
                      <a:endParaRPr lang="es-ES" sz="1500" dirty="0" smtClean="0">
                        <a:latin typeface="+mn-lt"/>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r>
                        <a:rPr lang="es-ES" sz="1500" dirty="0" smtClean="0"/>
                        <a:t>3</a:t>
                      </a:r>
                      <a:endParaRPr lang="es-ES" sz="1500" dirty="0">
                        <a:latin typeface="+mn-lt"/>
                        <a:cs typeface="Arial" panose="020B0604020202020204" pitchFamily="34" charset="0"/>
                      </a:endParaRPr>
                    </a:p>
                  </a:txBody>
                  <a:tcPr/>
                </a:tc>
                <a:tc>
                  <a:txBody>
                    <a:bodyPr/>
                    <a:lstStyle/>
                    <a:p>
                      <a:pPr algn="ctr"/>
                      <a:r>
                        <a:rPr lang="es-ES" sz="1500" dirty="0" smtClean="0"/>
                        <a:t>4</a:t>
                      </a:r>
                      <a:endParaRPr lang="es-ES" sz="1500" dirty="0">
                        <a:latin typeface="+mn-lt"/>
                        <a:cs typeface="Arial" panose="020B0604020202020204" pitchFamily="34" charset="0"/>
                      </a:endParaRPr>
                    </a:p>
                  </a:txBody>
                  <a:tcPr/>
                </a:tc>
                <a:tc>
                  <a:txBody>
                    <a:bodyPr/>
                    <a:lstStyle/>
                    <a:p>
                      <a:pPr algn="ctr"/>
                      <a:r>
                        <a:rPr lang="es-ES" sz="1500" dirty="0" smtClean="0"/>
                        <a:t>5</a:t>
                      </a:r>
                      <a:endParaRPr lang="es-ES" sz="1500" dirty="0">
                        <a:latin typeface="+mn-lt"/>
                        <a:cs typeface="Arial" panose="020B0604020202020204" pitchFamily="34" charset="0"/>
                      </a:endParaRPr>
                    </a:p>
                  </a:txBody>
                  <a:tcPr/>
                </a:tc>
              </a:tr>
              <a:tr h="589241">
                <a:tc>
                  <a:txBody>
                    <a:bodyPr/>
                    <a:lstStyle/>
                    <a:p>
                      <a:r>
                        <a:rPr lang="ca-ES" sz="1500" noProof="0" dirty="0" smtClean="0"/>
                        <a:t>Tinc més possibilitats de ser visitat per un especialista</a:t>
                      </a:r>
                      <a:endParaRPr lang="ca-ES" sz="1500" b="0" noProof="0" dirty="0">
                        <a:latin typeface="+mn-lt"/>
                        <a:cs typeface="Arial" panose="020B0604020202020204" pitchFamily="34" charset="0"/>
                      </a:endParaRPr>
                    </a:p>
                  </a:txBody>
                  <a:tcPr/>
                </a:tc>
                <a:tc>
                  <a:txBody>
                    <a:bodyPr/>
                    <a:lstStyle/>
                    <a:p>
                      <a:pPr algn="ctr"/>
                      <a:r>
                        <a:rPr lang="es-ES" sz="1500" b="1" dirty="0" smtClean="0"/>
                        <a:t>6</a:t>
                      </a:r>
                      <a:endParaRPr lang="es-ES" sz="1500" b="1" dirty="0">
                        <a:latin typeface="+mn-lt"/>
                        <a:cs typeface="Arial" panose="020B0604020202020204" pitchFamily="34" charset="0"/>
                      </a:endParaRPr>
                    </a:p>
                  </a:txBody>
                  <a:tcPr/>
                </a:tc>
                <a:tc>
                  <a:txBody>
                    <a:bodyPr/>
                    <a:lstStyle/>
                    <a:p>
                      <a:pPr algn="ctr"/>
                      <a:r>
                        <a:rPr lang="es-ES" sz="1500" dirty="0" smtClean="0"/>
                        <a:t>6</a:t>
                      </a:r>
                      <a:endParaRPr lang="es-ES" sz="1500" dirty="0">
                        <a:latin typeface="+mn-lt"/>
                        <a:cs typeface="Arial" panose="020B0604020202020204" pitchFamily="34" charset="0"/>
                      </a:endParaRPr>
                    </a:p>
                  </a:txBody>
                  <a:tcPr/>
                </a:tc>
                <a:tc>
                  <a:txBody>
                    <a:bodyPr/>
                    <a:lstStyle/>
                    <a:p>
                      <a:pPr algn="ctr"/>
                      <a:endParaRPr lang="es-ES" sz="1500" dirty="0">
                        <a:latin typeface="+mn-lt"/>
                        <a:cs typeface="Arial" panose="020B0604020202020204" pitchFamily="34" charset="0"/>
                      </a:endParaRPr>
                    </a:p>
                  </a:txBody>
                  <a:tcPr/>
                </a:tc>
                <a:tc>
                  <a:txBody>
                    <a:bodyPr/>
                    <a:lstStyle/>
                    <a:p>
                      <a:pPr algn="ctr"/>
                      <a:endParaRPr lang="es-ES" sz="1500" dirty="0">
                        <a:latin typeface="+mn-lt"/>
                        <a:cs typeface="Arial" panose="020B0604020202020204" pitchFamily="34" charset="0"/>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r>
              <a:tr h="589241">
                <a:tc>
                  <a:txBody>
                    <a:bodyPr/>
                    <a:lstStyle/>
                    <a:p>
                      <a:r>
                        <a:rPr lang="ca-ES" sz="1500" noProof="0" dirty="0" smtClean="0"/>
                        <a:t>El servei es pot proporcionar perfectament de forma no presencial</a:t>
                      </a:r>
                      <a:endParaRPr lang="ca-ES" sz="1500" b="0" noProof="0" dirty="0">
                        <a:latin typeface="+mn-lt"/>
                        <a:cs typeface="Arial" panose="020B0604020202020204" pitchFamily="34" charset="0"/>
                      </a:endParaRPr>
                    </a:p>
                  </a:txBody>
                  <a:tcPr/>
                </a:tc>
                <a:tc>
                  <a:txBody>
                    <a:bodyPr/>
                    <a:lstStyle/>
                    <a:p>
                      <a:pPr algn="ctr"/>
                      <a:r>
                        <a:rPr lang="es-ES" sz="1500" b="1" dirty="0" smtClean="0"/>
                        <a:t>6</a:t>
                      </a:r>
                      <a:endParaRPr lang="es-ES" sz="1500" b="1"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endParaRPr lang="es-ES" sz="1500" dirty="0">
                        <a:latin typeface="+mn-lt"/>
                        <a:cs typeface="Arial" panose="020B0604020202020204" pitchFamily="34" charset="0"/>
                      </a:endParaRPr>
                    </a:p>
                  </a:txBody>
                  <a:tcPr/>
                </a:tc>
              </a:tr>
              <a:tr h="589241">
                <a:tc>
                  <a:txBody>
                    <a:bodyPr/>
                    <a:lstStyle/>
                    <a:p>
                      <a:pPr marL="0" marR="0" lvl="0" indent="0" algn="l" defTabSz="1093897" rtl="0" eaLnBrk="1" fontAlgn="auto" latinLnBrk="0" hangingPunct="1">
                        <a:lnSpc>
                          <a:spcPct val="100000"/>
                        </a:lnSpc>
                        <a:spcBef>
                          <a:spcPts val="0"/>
                        </a:spcBef>
                        <a:spcAft>
                          <a:spcPts val="0"/>
                        </a:spcAft>
                        <a:buClrTx/>
                        <a:buSzTx/>
                        <a:buFontTx/>
                        <a:buNone/>
                        <a:tabLst/>
                        <a:defRPr/>
                      </a:pPr>
                      <a:r>
                        <a:rPr lang="ca-ES" sz="1500" noProof="0" dirty="0" smtClean="0"/>
                        <a:t>Disminueix el meu aïllament (en el cas de entorns més rurals</a:t>
                      </a:r>
                      <a:r>
                        <a:rPr lang="ca-ES" sz="1500" baseline="0" noProof="0" dirty="0" smtClean="0"/>
                        <a:t> sense equips propers)</a:t>
                      </a:r>
                      <a:endParaRPr lang="ca-ES" sz="1500" noProof="0" dirty="0" smtClean="0"/>
                    </a:p>
                  </a:txBody>
                  <a:tcPr/>
                </a:tc>
                <a:tc>
                  <a:txBody>
                    <a:bodyPr/>
                    <a:lstStyle/>
                    <a:p>
                      <a:pPr algn="ctr"/>
                      <a:r>
                        <a:rPr lang="es-ES" sz="1500" b="1" dirty="0" smtClean="0"/>
                        <a:t>6</a:t>
                      </a:r>
                      <a:endParaRPr lang="es-ES" sz="1500" b="1" dirty="0">
                        <a:latin typeface="+mn-lt"/>
                        <a:cs typeface="Arial" panose="020B0604020202020204" pitchFamily="34" charset="0"/>
                      </a:endParaRPr>
                    </a:p>
                  </a:txBody>
                  <a:tcPr/>
                </a:tc>
                <a:tc>
                  <a:txBody>
                    <a:bodyPr/>
                    <a:lstStyle/>
                    <a:p>
                      <a:pPr algn="ctr"/>
                      <a:r>
                        <a:rPr lang="es-ES" sz="1500" dirty="0" smtClean="0"/>
                        <a:t>4</a:t>
                      </a: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endParaRPr lang="es-ES" sz="1500" dirty="0">
                        <a:latin typeface="+mn-lt"/>
                        <a:cs typeface="Arial" panose="020B0604020202020204" pitchFamily="34" charset="0"/>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r>
              <a:tr h="467087">
                <a:tc>
                  <a:txBody>
                    <a:bodyPr/>
                    <a:lstStyle/>
                    <a:p>
                      <a:r>
                        <a:rPr lang="ca-ES" sz="1500" noProof="0" dirty="0" smtClean="0"/>
                        <a:t>Tinc més possibilitats d’obtenir una segona opinió</a:t>
                      </a:r>
                      <a:endParaRPr lang="ca-ES" sz="1500" b="0" noProof="0" dirty="0">
                        <a:latin typeface="+mn-lt"/>
                        <a:cs typeface="Arial" panose="020B0604020202020204" pitchFamily="34" charset="0"/>
                      </a:endParaRPr>
                    </a:p>
                  </a:txBody>
                  <a:tcPr/>
                </a:tc>
                <a:tc>
                  <a:txBody>
                    <a:bodyPr/>
                    <a:lstStyle/>
                    <a:p>
                      <a:pPr algn="ctr"/>
                      <a:r>
                        <a:rPr lang="es-ES" sz="1500" b="1" dirty="0" smtClean="0"/>
                        <a:t>6</a:t>
                      </a:r>
                      <a:endParaRPr lang="es-ES" sz="1500" b="1" dirty="0">
                        <a:latin typeface="+mn-lt"/>
                        <a:cs typeface="Arial" panose="020B0604020202020204" pitchFamily="34" charset="0"/>
                      </a:endParaRPr>
                    </a:p>
                  </a:txBody>
                  <a:tcPr/>
                </a:tc>
                <a:tc>
                  <a:txBody>
                    <a:bodyPr/>
                    <a:lstStyle/>
                    <a:p>
                      <a:pPr algn="ctr"/>
                      <a:r>
                        <a:rPr lang="es-ES" sz="1500" dirty="0" smtClean="0"/>
                        <a:t>4</a:t>
                      </a: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endParaRPr lang="es-ES" sz="1500">
                        <a:latin typeface="+mn-lt"/>
                        <a:cs typeface="Arial" panose="020B0604020202020204" pitchFamily="34" charset="0"/>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r>
              <a:tr h="589241">
                <a:tc>
                  <a:txBody>
                    <a:bodyPr/>
                    <a:lstStyle/>
                    <a:p>
                      <a:r>
                        <a:rPr lang="ca-ES" sz="1500" noProof="0" dirty="0" smtClean="0"/>
                        <a:t>Possibilita</a:t>
                      </a:r>
                      <a:r>
                        <a:rPr lang="ca-ES" sz="1500" baseline="0" noProof="0" dirty="0" smtClean="0"/>
                        <a:t> l’acompanyament per part dels meus familiars/cuidadors</a:t>
                      </a:r>
                      <a:endParaRPr lang="ca-ES" sz="1500" b="0" noProof="0" dirty="0">
                        <a:latin typeface="+mn-lt"/>
                        <a:cs typeface="Arial" panose="020B0604020202020204" pitchFamily="34" charset="0"/>
                      </a:endParaRPr>
                    </a:p>
                  </a:txBody>
                  <a:tcPr/>
                </a:tc>
                <a:tc>
                  <a:txBody>
                    <a:bodyPr/>
                    <a:lstStyle/>
                    <a:p>
                      <a:pPr algn="ctr"/>
                      <a:r>
                        <a:rPr lang="es-ES" sz="1500" b="1" dirty="0" smtClean="0"/>
                        <a:t>5</a:t>
                      </a:r>
                      <a:endParaRPr lang="es-ES" sz="1500" b="1" dirty="0">
                        <a:latin typeface="+mn-lt"/>
                        <a:cs typeface="Arial" panose="020B0604020202020204" pitchFamily="34" charset="0"/>
                      </a:endParaRPr>
                    </a:p>
                  </a:txBody>
                  <a:tcPr/>
                </a:tc>
                <a:tc>
                  <a:txBody>
                    <a:bodyPr/>
                    <a:lstStyle/>
                    <a:p>
                      <a:pPr algn="ctr"/>
                      <a:r>
                        <a:rPr lang="es-ES" sz="1500" dirty="0" smtClean="0"/>
                        <a:t>3</a:t>
                      </a:r>
                      <a:endParaRPr lang="es-ES" sz="1500" dirty="0">
                        <a:latin typeface="+mn-lt"/>
                        <a:cs typeface="Arial" panose="020B0604020202020204" pitchFamily="34" charset="0"/>
                      </a:endParaRPr>
                    </a:p>
                  </a:txBody>
                  <a:tcPr/>
                </a:tc>
                <a:tc>
                  <a:txBody>
                    <a:bodyPr/>
                    <a:lstStyle/>
                    <a:p>
                      <a:pPr algn="ctr"/>
                      <a:r>
                        <a:rPr lang="es-ES" sz="1500" dirty="0" smtClean="0"/>
                        <a:t>3</a:t>
                      </a:r>
                      <a:endParaRPr lang="es-ES" sz="1500" dirty="0">
                        <a:latin typeface="+mn-lt"/>
                        <a:cs typeface="Arial" panose="020B0604020202020204" pitchFamily="34" charset="0"/>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r>
              <a:tr h="467087">
                <a:tc>
                  <a:txBody>
                    <a:bodyPr/>
                    <a:lstStyle/>
                    <a:p>
                      <a:r>
                        <a:rPr lang="ca-ES" sz="1500" noProof="0" dirty="0" smtClean="0"/>
                        <a:t>Em sento còmode quan</a:t>
                      </a:r>
                      <a:r>
                        <a:rPr lang="ca-ES" sz="1500" baseline="0" noProof="0" dirty="0" smtClean="0"/>
                        <a:t> m’atenen via no presencial</a:t>
                      </a:r>
                      <a:endParaRPr lang="ca-ES" sz="1500" b="0" noProof="0" dirty="0">
                        <a:latin typeface="+mn-lt"/>
                        <a:cs typeface="Arial" panose="020B0604020202020204" pitchFamily="34" charset="0"/>
                      </a:endParaRPr>
                    </a:p>
                  </a:txBody>
                  <a:tcPr/>
                </a:tc>
                <a:tc>
                  <a:txBody>
                    <a:bodyPr/>
                    <a:lstStyle/>
                    <a:p>
                      <a:pPr algn="ctr"/>
                      <a:r>
                        <a:rPr lang="es-ES" sz="1500" b="1" dirty="0" smtClean="0"/>
                        <a:t>5</a:t>
                      </a:r>
                      <a:endParaRPr lang="es-ES" sz="1500" b="1" dirty="0">
                        <a:latin typeface="+mn-lt"/>
                        <a:cs typeface="Arial" panose="020B0604020202020204" pitchFamily="34" charset="0"/>
                      </a:endParaRPr>
                    </a:p>
                  </a:txBody>
                  <a:tcPr/>
                </a:tc>
                <a:tc>
                  <a:txBody>
                    <a:bodyPr/>
                    <a:lstStyle/>
                    <a:p>
                      <a:pPr algn="ctr"/>
                      <a:r>
                        <a:rPr lang="es-ES" sz="1500" dirty="0" smtClean="0"/>
                        <a:t>3</a:t>
                      </a: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r>
              <a:tr h="467087">
                <a:tc>
                  <a:txBody>
                    <a:bodyPr/>
                    <a:lstStyle/>
                    <a:p>
                      <a:pPr marL="0" marR="0" lvl="0" indent="0" algn="l" defTabSz="1093897" rtl="0" eaLnBrk="1" fontAlgn="auto" latinLnBrk="0" hangingPunct="1">
                        <a:lnSpc>
                          <a:spcPct val="100000"/>
                        </a:lnSpc>
                        <a:spcBef>
                          <a:spcPts val="0"/>
                        </a:spcBef>
                        <a:spcAft>
                          <a:spcPts val="0"/>
                        </a:spcAft>
                        <a:buClrTx/>
                        <a:buSzTx/>
                        <a:buFontTx/>
                        <a:buNone/>
                        <a:tabLst/>
                        <a:defRPr/>
                      </a:pPr>
                      <a:r>
                        <a:rPr lang="ca-ES" sz="1500" noProof="0" dirty="0" smtClean="0"/>
                        <a:t>Estalviar</a:t>
                      </a:r>
                      <a:r>
                        <a:rPr lang="ca-ES" sz="1500" baseline="0" noProof="0" dirty="0" smtClean="0"/>
                        <a:t> en el cost de desplaçament</a:t>
                      </a:r>
                      <a:endParaRPr lang="ca-ES" sz="1500" b="0" noProof="0" dirty="0" smtClean="0">
                        <a:latin typeface="+mn-lt"/>
                        <a:cs typeface="Arial" panose="020B0604020202020204" pitchFamily="34" charset="0"/>
                      </a:endParaRPr>
                    </a:p>
                  </a:txBody>
                  <a:tcPr/>
                </a:tc>
                <a:tc>
                  <a:txBody>
                    <a:bodyPr/>
                    <a:lstStyle/>
                    <a:p>
                      <a:pPr algn="ctr"/>
                      <a:r>
                        <a:rPr lang="es-ES" sz="1500" b="1" dirty="0" smtClean="0"/>
                        <a:t>5</a:t>
                      </a:r>
                      <a:endParaRPr lang="es-ES" sz="1500" b="1" dirty="0">
                        <a:latin typeface="+mn-lt"/>
                        <a:cs typeface="Arial" panose="020B0604020202020204" pitchFamily="34" charset="0"/>
                      </a:endParaRPr>
                    </a:p>
                  </a:txBody>
                  <a:tcPr/>
                </a:tc>
                <a:tc>
                  <a:txBody>
                    <a:bodyPr/>
                    <a:lstStyle/>
                    <a:p>
                      <a:pPr algn="ctr"/>
                      <a:r>
                        <a:rPr lang="es-ES" sz="1500" dirty="0" smtClean="0"/>
                        <a:t>1</a:t>
                      </a:r>
                      <a:endParaRPr lang="es-ES" sz="1500" dirty="0">
                        <a:latin typeface="+mn-lt"/>
                        <a:cs typeface="Arial" panose="020B0604020202020204" pitchFamily="34" charset="0"/>
                      </a:endParaRPr>
                    </a:p>
                  </a:txBody>
                  <a:tcPr/>
                </a:tc>
                <a:tc>
                  <a:txBody>
                    <a:bodyPr/>
                    <a:lstStyle/>
                    <a:p>
                      <a:pPr algn="ctr"/>
                      <a:r>
                        <a:rPr lang="es-ES" sz="1500" dirty="0" smtClean="0"/>
                        <a:t>5</a:t>
                      </a:r>
                      <a:endParaRPr lang="es-ES" sz="1500" dirty="0">
                        <a:latin typeface="+mn-lt"/>
                        <a:cs typeface="Arial" panose="020B0604020202020204" pitchFamily="34" charset="0"/>
                      </a:endParaRPr>
                    </a:p>
                  </a:txBody>
                  <a:tcPr/>
                </a:tc>
                <a:tc>
                  <a:txBody>
                    <a:bodyPr/>
                    <a:lstStyle/>
                    <a:p>
                      <a:pPr algn="ctr"/>
                      <a:endParaRPr lang="es-ES" sz="1500"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r>
              <a:tr h="589241">
                <a:tc>
                  <a:txBody>
                    <a:bodyPr/>
                    <a:lstStyle/>
                    <a:p>
                      <a:r>
                        <a:rPr lang="ca-ES" sz="1500" noProof="0" dirty="0" smtClean="0"/>
                        <a:t>Penso que la qualitat de l’atenció rebuda</a:t>
                      </a:r>
                      <a:r>
                        <a:rPr lang="ca-ES" sz="1500" baseline="0" noProof="0" dirty="0" smtClean="0"/>
                        <a:t> es la mateixa que en forma presencial</a:t>
                      </a:r>
                      <a:endParaRPr lang="ca-ES" sz="1500" b="0" noProof="0" dirty="0">
                        <a:latin typeface="+mn-lt"/>
                        <a:cs typeface="Arial" panose="020B0604020202020204" pitchFamily="34" charset="0"/>
                      </a:endParaRPr>
                    </a:p>
                  </a:txBody>
                  <a:tcPr/>
                </a:tc>
                <a:tc>
                  <a:txBody>
                    <a:bodyPr/>
                    <a:lstStyle/>
                    <a:p>
                      <a:pPr algn="ctr"/>
                      <a:r>
                        <a:rPr lang="es-ES" sz="1500" b="1" dirty="0" smtClean="0"/>
                        <a:t>3</a:t>
                      </a:r>
                      <a:endParaRPr lang="es-ES" sz="1500" b="1" dirty="0">
                        <a:latin typeface="+mn-lt"/>
                        <a:cs typeface="Arial" panose="020B0604020202020204" pitchFamily="34" charset="0"/>
                      </a:endParaRPr>
                    </a:p>
                  </a:txBody>
                  <a:tcPr/>
                </a:tc>
                <a:tc>
                  <a:txBody>
                    <a:bodyPr/>
                    <a:lstStyle/>
                    <a:p>
                      <a:pPr algn="ctr"/>
                      <a:r>
                        <a:rPr lang="es-ES" sz="1500" dirty="0" smtClean="0"/>
                        <a:t>2</a:t>
                      </a:r>
                      <a:endParaRPr lang="es-ES" sz="1500" dirty="0">
                        <a:latin typeface="+mn-lt"/>
                        <a:cs typeface="Arial" panose="020B0604020202020204" pitchFamily="34" charset="0"/>
                      </a:endParaRPr>
                    </a:p>
                  </a:txBody>
                  <a:tcPr/>
                </a:tc>
                <a:tc>
                  <a:txBody>
                    <a:bodyPr/>
                    <a:lstStyle/>
                    <a:p>
                      <a:pPr algn="ctr"/>
                      <a:r>
                        <a:rPr lang="es-ES" sz="1500" dirty="0" smtClean="0"/>
                        <a:t>5</a:t>
                      </a:r>
                      <a:endParaRPr lang="es-ES" sz="1500" dirty="0">
                        <a:latin typeface="+mn-lt"/>
                        <a:cs typeface="Arial" panose="020B0604020202020204" pitchFamily="34" charset="0"/>
                      </a:endParaRPr>
                    </a:p>
                  </a:txBody>
                  <a:tcPr/>
                </a:tc>
                <a:tc>
                  <a:txBody>
                    <a:bodyPr/>
                    <a:lstStyle/>
                    <a:p>
                      <a:pPr algn="ctr"/>
                      <a:endParaRPr lang="es-ES" sz="1500" dirty="0">
                        <a:latin typeface="+mn-lt"/>
                        <a:cs typeface="Arial" panose="020B0604020202020204" pitchFamily="34" charset="0"/>
                      </a:endParaRPr>
                    </a:p>
                  </a:txBody>
                  <a:tcPr/>
                </a:tc>
                <a:tc>
                  <a:txBody>
                    <a:bodyPr/>
                    <a:lstStyle/>
                    <a:p>
                      <a:pPr algn="ctr"/>
                      <a:r>
                        <a:rPr lang="es-ES" sz="1500" dirty="0" smtClean="0"/>
                        <a:t>3</a:t>
                      </a:r>
                      <a:endParaRPr lang="es-ES" sz="1500" dirty="0">
                        <a:latin typeface="+mn-lt"/>
                        <a:cs typeface="Arial" panose="020B0604020202020204" pitchFamily="34" charset="0"/>
                      </a:endParaRPr>
                    </a:p>
                  </a:txBody>
                  <a:tcPr/>
                </a:tc>
              </a:tr>
            </a:tbl>
          </a:graphicData>
        </a:graphic>
      </p:graphicFrame>
      <p:sp>
        <p:nvSpPr>
          <p:cNvPr id="7" name="Elipse 6"/>
          <p:cNvSpPr/>
          <p:nvPr/>
        </p:nvSpPr>
        <p:spPr>
          <a:xfrm>
            <a:off x="273342" y="928594"/>
            <a:ext cx="648072" cy="6563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00" y="976151"/>
            <a:ext cx="460555" cy="460555"/>
          </a:xfrm>
          <a:prstGeom prst="rect">
            <a:avLst/>
          </a:prstGeom>
        </p:spPr>
      </p:pic>
      <p:sp>
        <p:nvSpPr>
          <p:cNvPr id="10"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sp>
        <p:nvSpPr>
          <p:cNvPr id="11" name="Rectángulo 10"/>
          <p:cNvSpPr/>
          <p:nvPr/>
        </p:nvSpPr>
        <p:spPr>
          <a:xfrm>
            <a:off x="51478" y="6642556"/>
            <a:ext cx="2388795" cy="215444"/>
          </a:xfrm>
          <a:prstGeom prst="rect">
            <a:avLst/>
          </a:prstGeom>
        </p:spPr>
        <p:txBody>
          <a:bodyPr wrap="none">
            <a:spAutoFit/>
          </a:bodyPr>
          <a:lstStyle/>
          <a:p>
            <a:r>
              <a:rPr lang="ca-ES" sz="800" dirty="0" smtClean="0">
                <a:latin typeface="Arial" panose="020B0604020202020204" pitchFamily="34" charset="0"/>
                <a:cs typeface="Arial" panose="020B0604020202020204" pitchFamily="34" charset="0"/>
              </a:rPr>
              <a:t>1= MÉS IMPORTANT, 5= MENYS IMPORTANT</a:t>
            </a:r>
            <a:endParaRPr lang="es-ES" sz="800" dirty="0"/>
          </a:p>
        </p:txBody>
      </p:sp>
      <p:pic>
        <p:nvPicPr>
          <p:cNvPr id="12" name="Imagen 11"/>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501717247"/>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81160" y="2371475"/>
            <a:ext cx="7838060"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4" name="Rectangle 16"/>
          <p:cNvSpPr>
            <a:spLocks noChangeArrowheads="1"/>
          </p:cNvSpPr>
          <p:nvPr/>
        </p:nvSpPr>
        <p:spPr bwMode="auto">
          <a:xfrm>
            <a:off x="1281160" y="2462099"/>
            <a:ext cx="7583440" cy="340519"/>
          </a:xfrm>
          <a:prstGeom prst="round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En el cas de visites programades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9699" y="1052542"/>
            <a:ext cx="7675698" cy="523220"/>
          </a:xfrm>
          <a:prstGeom prst="rect">
            <a:avLst/>
          </a:prstGeom>
          <a:noFill/>
        </p:spPr>
        <p:txBody>
          <a:bodyPr wrap="square" rtlCol="0">
            <a:spAutoFit/>
          </a:bodyPr>
          <a:lstStyle>
            <a:defPPr>
              <a:defRPr lang="es-E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rgbClr val="CC33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defRPr>
            </a:lvl1pPr>
          </a:lstStyle>
          <a:p>
            <a:r>
              <a:rPr lang="es-ES" dirty="0">
                <a:effectLst/>
              </a:rPr>
              <a:t>DEBAT 2: CANALS MÉS IDONIS PER REALITZAR ELS SERVEIS </a:t>
            </a:r>
            <a:r>
              <a:rPr lang="es-ES" dirty="0" smtClean="0">
                <a:effectLst/>
              </a:rPr>
              <a:t>D’ATENCIÓ </a:t>
            </a:r>
            <a:r>
              <a:rPr lang="es-ES" dirty="0">
                <a:effectLst/>
              </a:rPr>
              <a:t>NO PRESENCIAL </a:t>
            </a:r>
          </a:p>
        </p:txBody>
      </p:sp>
      <p:sp>
        <p:nvSpPr>
          <p:cNvPr id="3" name="Elipse 2"/>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91" name="55 Rectángulo"/>
          <p:cNvSpPr/>
          <p:nvPr/>
        </p:nvSpPr>
        <p:spPr>
          <a:xfrm>
            <a:off x="1281160" y="1772817"/>
            <a:ext cx="7837440" cy="539076"/>
          </a:xfrm>
          <a:prstGeom prst="rect">
            <a:avLst/>
          </a:prstGeom>
          <a:solidFill>
            <a:srgbClr val="00B0F0">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Videoconferència </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6" name="55 Rectángulo"/>
          <p:cNvSpPr/>
          <p:nvPr/>
        </p:nvSpPr>
        <p:spPr>
          <a:xfrm>
            <a:off x="1281160" y="2985179"/>
            <a:ext cx="7838060"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99" name="Rectangle 16"/>
          <p:cNvSpPr>
            <a:spLocks noChangeArrowheads="1"/>
          </p:cNvSpPr>
          <p:nvPr/>
        </p:nvSpPr>
        <p:spPr bwMode="auto">
          <a:xfrm>
            <a:off x="1281160" y="3058558"/>
            <a:ext cx="7735840" cy="340519"/>
          </a:xfrm>
          <a:prstGeom prst="round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Fa que la visita presencial no sigui sempre necessària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3" name="71 Rectángulo"/>
          <p:cNvSpPr/>
          <p:nvPr/>
        </p:nvSpPr>
        <p:spPr>
          <a:xfrm>
            <a:off x="1281160" y="4385175"/>
            <a:ext cx="7838060"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6" name="Rectangle 16"/>
          <p:cNvSpPr>
            <a:spLocks noChangeArrowheads="1"/>
          </p:cNvSpPr>
          <p:nvPr/>
        </p:nvSpPr>
        <p:spPr bwMode="auto">
          <a:xfrm>
            <a:off x="1281160" y="4483991"/>
            <a:ext cx="7848810" cy="340519"/>
          </a:xfrm>
          <a:prstGeom prst="round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Possibilitat de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rrucar</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 al CAP i que em retornin la trucada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281160" y="3786517"/>
            <a:ext cx="7837440" cy="539076"/>
          </a:xfrm>
          <a:prstGeom prst="rect">
            <a:avLst/>
          </a:prstGeom>
          <a:solidFill>
            <a:srgbClr val="00B0F0">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Telèfon</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8" name="71 Rectángulo"/>
          <p:cNvSpPr/>
          <p:nvPr/>
        </p:nvSpPr>
        <p:spPr>
          <a:xfrm>
            <a:off x="1281160" y="5816604"/>
            <a:ext cx="7838060" cy="597734"/>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93" name="Rectangle 16"/>
          <p:cNvSpPr>
            <a:spLocks noChangeArrowheads="1"/>
          </p:cNvSpPr>
          <p:nvPr/>
        </p:nvSpPr>
        <p:spPr bwMode="auto">
          <a:xfrm>
            <a:off x="1352922" y="5821639"/>
            <a:ext cx="7765678" cy="578882"/>
          </a:xfrm>
          <a:prstGeom prst="round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Mantenir el format actual (similar al correu) però millorant la difusió perquè hi ha cert desconeixement de algunes de les funcionalitats de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l’eConsulta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106" name="55 Rectángulo"/>
          <p:cNvSpPr/>
          <p:nvPr/>
        </p:nvSpPr>
        <p:spPr>
          <a:xfrm>
            <a:off x="1281160" y="5217946"/>
            <a:ext cx="7837440" cy="539076"/>
          </a:xfrm>
          <a:prstGeom prst="rect">
            <a:avLst/>
          </a:prstGeom>
          <a:solidFill>
            <a:srgbClr val="00B0F0">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eConsulta</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50" name="Elipse 49"/>
          <p:cNvSpPr/>
          <p:nvPr/>
        </p:nvSpPr>
        <p:spPr>
          <a:xfrm>
            <a:off x="658831" y="1740070"/>
            <a:ext cx="576000" cy="576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51" name="Elipse 50"/>
          <p:cNvSpPr/>
          <p:nvPr/>
        </p:nvSpPr>
        <p:spPr>
          <a:xfrm>
            <a:off x="658831" y="3769500"/>
            <a:ext cx="576000" cy="576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52" name="Elipse 51"/>
          <p:cNvSpPr/>
          <p:nvPr/>
        </p:nvSpPr>
        <p:spPr>
          <a:xfrm>
            <a:off x="658831" y="5174238"/>
            <a:ext cx="576000" cy="576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42" y="1859162"/>
            <a:ext cx="360579" cy="36057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897" y="3890455"/>
            <a:ext cx="311868" cy="311868"/>
          </a:xfrm>
          <a:prstGeom prst="rect">
            <a:avLst/>
          </a:prstGeom>
        </p:spPr>
      </p:pic>
      <p:pic>
        <p:nvPicPr>
          <p:cNvPr id="62" name="Imagen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052" y="5287160"/>
            <a:ext cx="365558" cy="365558"/>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932" y="991336"/>
            <a:ext cx="530892" cy="530892"/>
          </a:xfrm>
          <a:prstGeom prst="rect">
            <a:avLst/>
          </a:prstGeom>
        </p:spPr>
      </p:pic>
      <p:sp>
        <p:nvSpPr>
          <p:cNvPr id="41"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23" name="Imagen 22"/>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872065657"/>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a:spLocks noChangeArrowheads="1"/>
          </p:cNvSpPr>
          <p:nvPr/>
        </p:nvSpPr>
        <p:spPr bwMode="auto">
          <a:xfrm>
            <a:off x="1281158" y="2347086"/>
            <a:ext cx="7758611"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Alguns/es usuaris/es han tingut una experiència nefasta, tot </a:t>
            </a:r>
            <a:r>
              <a:rPr lang="ca-ES" sz="1400" b="1" kern="0" dirty="0">
                <a:solidFill>
                  <a:srgbClr val="292929"/>
                </a:solidFill>
                <a:latin typeface="Arial" panose="020B0604020202020204" pitchFamily="34" charset="0"/>
                <a:ea typeface="ヒラギノ明朝 ProN W3"/>
                <a:cs typeface="Arial" panose="020B0604020202020204" pitchFamily="34" charset="0"/>
              </a:rPr>
              <a:t>i això,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consideren que quantes </a:t>
            </a:r>
            <a:r>
              <a:rPr lang="ca-ES" sz="1400" b="1" kern="0" dirty="0">
                <a:solidFill>
                  <a:srgbClr val="292929"/>
                </a:solidFill>
                <a:latin typeface="Arial" panose="020B0604020202020204" pitchFamily="34" charset="0"/>
                <a:ea typeface="ヒラギノ明朝 ProN W3"/>
                <a:cs typeface="Arial" panose="020B0604020202020204" pitchFamily="34" charset="0"/>
              </a:rPr>
              <a:t>més tecnologies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millor, perquè les noves generacions sí que estan més acostumades i reclamen aquest tipus de serveis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9699" y="1052542"/>
            <a:ext cx="77342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CC3300"/>
                </a:solidFill>
                <a:uLnTx/>
                <a:uFillTx/>
                <a:latin typeface="Arial" panose="020B0604020202020204" pitchFamily="34" charset="0"/>
                <a:cs typeface="Arial" panose="020B0604020202020204" pitchFamily="34" charset="0"/>
              </a:rPr>
              <a:t>DEBAT 2: </a:t>
            </a:r>
            <a:r>
              <a:rPr kumimoji="0" lang="es-ES" sz="1400" b="1" i="0" u="none" strike="noStrike" kern="0" cap="none" spc="0" normalizeH="0" baseline="0" noProof="0" dirty="0" smtClean="0">
                <a:ln>
                  <a:noFill/>
                </a:ln>
                <a:solidFill>
                  <a:srgbClr val="CC3300"/>
                </a:solidFill>
                <a:uLnTx/>
                <a:uFillTx/>
                <a:latin typeface="Arial" panose="020B0604020202020204" pitchFamily="34" charset="0"/>
                <a:cs typeface="Arial" panose="020B0604020202020204" pitchFamily="34" charset="0"/>
              </a:rPr>
              <a:t>CANALS MÉS IDONIS PER REALITZAR ELS SERVEIS D’ATENCIÓ NO PRESENCIAL </a:t>
            </a:r>
            <a:endParaRPr kumimoji="0" lang="es-ES" sz="1400" b="1" i="0" u="none" strike="noStrike" kern="0" cap="none" spc="0" normalizeH="0" baseline="0" noProof="0" dirty="0">
              <a:ln>
                <a:noFill/>
              </a:ln>
              <a:solidFill>
                <a:srgbClr val="CC3300"/>
              </a:solidFill>
              <a:uLnTx/>
              <a:uFillTx/>
              <a:latin typeface="Arial" panose="020B0604020202020204" pitchFamily="34" charset="0"/>
              <a:cs typeface="Arial" panose="020B0604020202020204" pitchFamily="34" charset="0"/>
            </a:endParaRPr>
          </a:p>
        </p:txBody>
      </p:sp>
      <p:sp>
        <p:nvSpPr>
          <p:cNvPr id="91" name="55 Rectángulo"/>
          <p:cNvSpPr/>
          <p:nvPr/>
        </p:nvSpPr>
        <p:spPr>
          <a:xfrm>
            <a:off x="1281158" y="1772817"/>
            <a:ext cx="7773941" cy="539076"/>
          </a:xfrm>
          <a:prstGeom prst="rect">
            <a:avLst/>
          </a:prstGeom>
          <a:solidFill>
            <a:srgbClr val="00B0F0">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Chat</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 bot</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6" name="55 Rectángulo"/>
          <p:cNvSpPr/>
          <p:nvPr/>
        </p:nvSpPr>
        <p:spPr>
          <a:xfrm>
            <a:off x="1281158" y="3131776"/>
            <a:ext cx="7773940"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99" name="Rectangle 16"/>
          <p:cNvSpPr>
            <a:spLocks noChangeArrowheads="1"/>
          </p:cNvSpPr>
          <p:nvPr/>
        </p:nvSpPr>
        <p:spPr bwMode="auto">
          <a:xfrm>
            <a:off x="1281158" y="3201043"/>
            <a:ext cx="7712938"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Els participants demanen que s’adaptin els canals a les preferències de cada individu</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6" name="Rectangle 16"/>
          <p:cNvSpPr>
            <a:spLocks noChangeArrowheads="1"/>
          </p:cNvSpPr>
          <p:nvPr/>
        </p:nvSpPr>
        <p:spPr bwMode="auto">
          <a:xfrm>
            <a:off x="1281158" y="4574957"/>
            <a:ext cx="7775215"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reclamen poder enviar dades mitjançant la integració dels dispositius intel·ligents com els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fitbeats</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 amb l’HC o enviant-les directament al professional sanitari</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281158" y="3908077"/>
            <a:ext cx="7763951" cy="539076"/>
          </a:xfrm>
          <a:prstGeom prst="rect">
            <a:avLst/>
          </a:prstGeom>
          <a:solidFill>
            <a:srgbClr val="00B0F0">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Compatibilitat dels dispositius amb l’historial clínic (HC)</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8" name="71 Rectángulo"/>
          <p:cNvSpPr/>
          <p:nvPr/>
        </p:nvSpPr>
        <p:spPr>
          <a:xfrm>
            <a:off x="1281158" y="5186521"/>
            <a:ext cx="7190616"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93" name="Rectangle 16"/>
          <p:cNvSpPr>
            <a:spLocks noChangeArrowheads="1"/>
          </p:cNvSpPr>
          <p:nvPr/>
        </p:nvSpPr>
        <p:spPr bwMode="auto">
          <a:xfrm>
            <a:off x="1281158" y="5192687"/>
            <a:ext cx="7748080"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reclamen que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les aplicacions existents permetin compartir documents de text</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1" name="71 Rectángulo"/>
          <p:cNvSpPr/>
          <p:nvPr/>
        </p:nvSpPr>
        <p:spPr>
          <a:xfrm>
            <a:off x="1281158" y="5783332"/>
            <a:ext cx="7190616"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63" name="Rectangle 16"/>
          <p:cNvSpPr>
            <a:spLocks noChangeArrowheads="1"/>
          </p:cNvSpPr>
          <p:nvPr/>
        </p:nvSpPr>
        <p:spPr bwMode="auto">
          <a:xfrm>
            <a:off x="1281158" y="5793234"/>
            <a:ext cx="7748079"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Els</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participants valorarien positivament la </a:t>
            </a:r>
            <a:r>
              <a:rPr kumimoji="0" lang="ca-ES" sz="1400" b="1" i="0" u="none" strike="noStrike" kern="0" cap="none" spc="0" normalizeH="0" dirty="0" err="1"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proactivitat</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del sistema en la detecció de malalties en base a aquesta recaptació de dades més fluida  </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9" name="Elipse 68"/>
          <p:cNvSpPr/>
          <p:nvPr/>
        </p:nvSpPr>
        <p:spPr>
          <a:xfrm>
            <a:off x="640816" y="1770164"/>
            <a:ext cx="576000" cy="576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70" name="Elipse 69"/>
          <p:cNvSpPr/>
          <p:nvPr/>
        </p:nvSpPr>
        <p:spPr>
          <a:xfrm>
            <a:off x="640816" y="3905424"/>
            <a:ext cx="576000" cy="576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85" y="1861532"/>
            <a:ext cx="411863" cy="411863"/>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68" y="3981850"/>
            <a:ext cx="450697" cy="450697"/>
          </a:xfrm>
          <a:prstGeom prst="rect">
            <a:avLst/>
          </a:prstGeom>
        </p:spPr>
      </p:pic>
      <p:sp>
        <p:nvSpPr>
          <p:cNvPr id="71" name="Elipse 70"/>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72" name="Imagen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32" y="991336"/>
            <a:ext cx="530892" cy="530892"/>
          </a:xfrm>
          <a:prstGeom prst="rect">
            <a:avLst/>
          </a:prstGeom>
        </p:spPr>
      </p:pic>
      <p:sp>
        <p:nvSpPr>
          <p:cNvPr id="42"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22" name="Imagen 21"/>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2311735406"/>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81159" y="2409575"/>
            <a:ext cx="7190616"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4" name="Rectangle 16"/>
          <p:cNvSpPr>
            <a:spLocks noChangeArrowheads="1"/>
          </p:cNvSpPr>
          <p:nvPr/>
        </p:nvSpPr>
        <p:spPr bwMode="auto">
          <a:xfrm>
            <a:off x="1281159" y="2432044"/>
            <a:ext cx="7881480"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apunten que seria útil poder sincronitzar els recordatoris amb els calendaris personals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9698" y="1052542"/>
            <a:ext cx="820807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DEBAT 2: FUNCIONALITATS</a:t>
            </a:r>
            <a:r>
              <a:rPr kumimoji="0" lang="ca-ES" sz="1400" b="1" i="0" u="none" strike="noStrike" kern="0" cap="none" spc="0" normalizeH="0" dirty="0" smtClean="0">
                <a:ln>
                  <a:noFill/>
                </a:ln>
                <a:solidFill>
                  <a:srgbClr val="CC3300"/>
                </a:solidFill>
                <a:uLnTx/>
                <a:uFillTx/>
                <a:latin typeface="Arial" panose="020B0604020202020204" pitchFamily="34" charset="0"/>
                <a:cs typeface="Arial" panose="020B0604020202020204" pitchFamily="34" charset="0"/>
              </a:rPr>
              <a:t> DESITJADES -</a:t>
            </a: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 SERVEIS AMB ATENCIÓ NO PRESENCIAL </a:t>
            </a:r>
            <a:endParaRPr kumimoji="0" lang="ca-ES" sz="1400" b="1" i="0" u="none" strike="noStrike" kern="0" cap="none" spc="0" normalizeH="0" baseline="0" dirty="0">
              <a:ln>
                <a:noFill/>
              </a:ln>
              <a:solidFill>
                <a:srgbClr val="CC3300"/>
              </a:solidFill>
              <a:uLnTx/>
              <a:uFillTx/>
              <a:latin typeface="Arial" panose="020B0604020202020204" pitchFamily="34" charset="0"/>
              <a:cs typeface="Arial" panose="020B0604020202020204" pitchFamily="34" charset="0"/>
            </a:endParaRPr>
          </a:p>
        </p:txBody>
      </p:sp>
      <p:sp>
        <p:nvSpPr>
          <p:cNvPr id="91" name="55 Rectángulo"/>
          <p:cNvSpPr/>
          <p:nvPr/>
        </p:nvSpPr>
        <p:spPr>
          <a:xfrm>
            <a:off x="1281159" y="1810917"/>
            <a:ext cx="7896610"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Recordatori de visites i proves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9" name="Rectangle 16"/>
          <p:cNvSpPr>
            <a:spLocks noChangeArrowheads="1"/>
          </p:cNvSpPr>
          <p:nvPr/>
        </p:nvSpPr>
        <p:spPr bwMode="auto">
          <a:xfrm>
            <a:off x="1281159" y="3050493"/>
            <a:ext cx="7896611"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Els participants demanen que els recordatoris es facin</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amb més antelació ja que de vegades arriben després de la pròpia visita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6" name="Rectangle 16"/>
          <p:cNvSpPr>
            <a:spLocks noChangeArrowheads="1"/>
          </p:cNvSpPr>
          <p:nvPr/>
        </p:nvSpPr>
        <p:spPr bwMode="auto">
          <a:xfrm>
            <a:off x="1281159" y="4585675"/>
            <a:ext cx="7870026"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reclamen que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hi hagi una opció de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FAQs</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 que provingui d’una font oficial, en comptes d’haver de fer la recerca a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google</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281159" y="3939410"/>
            <a:ext cx="7896610"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FAQs</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 i fòrums d’intercanvi d’informació</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3" name="Rectangle 16"/>
          <p:cNvSpPr>
            <a:spLocks noChangeArrowheads="1"/>
          </p:cNvSpPr>
          <p:nvPr/>
        </p:nvSpPr>
        <p:spPr bwMode="auto">
          <a:xfrm>
            <a:off x="1281159" y="5792439"/>
            <a:ext cx="7860409"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indiquen que seria interessant fer un fòrum de preguntes relatives a determinades especialitats per familiaritzar-se més amb algunes malalties (existeix </a:t>
            </a:r>
            <a:r>
              <a:rPr lang="ca-ES" sz="1400" b="1" kern="0" dirty="0">
                <a:solidFill>
                  <a:srgbClr val="292929"/>
                </a:solidFill>
                <a:latin typeface="Arial" panose="020B0604020202020204" pitchFamily="34" charset="0"/>
                <a:ea typeface="ヒラギノ明朝 ProN W3"/>
                <a:cs typeface="Arial" panose="020B0604020202020204" pitchFamily="34" charset="0"/>
              </a:rPr>
              <a:t>una funcionalitat de </a:t>
            </a:r>
            <a:r>
              <a:rPr lang="ca-ES" sz="1400" b="1" kern="0" dirty="0" err="1">
                <a:solidFill>
                  <a:srgbClr val="292929"/>
                </a:solidFill>
                <a:latin typeface="Arial" panose="020B0604020202020204" pitchFamily="34" charset="0"/>
                <a:ea typeface="ヒラギノ明朝 ProN W3"/>
                <a:cs typeface="Arial" panose="020B0604020202020204" pitchFamily="34" charset="0"/>
              </a:rPr>
              <a:t>FAQs</a:t>
            </a:r>
            <a:r>
              <a:rPr lang="ca-ES" sz="1400" b="1" kern="0" dirty="0">
                <a:solidFill>
                  <a:srgbClr val="292929"/>
                </a:solidFill>
                <a:latin typeface="Arial" panose="020B0604020202020204" pitchFamily="34" charset="0"/>
                <a:ea typeface="ヒラギノ明朝 ProN W3"/>
                <a:cs typeface="Arial" panose="020B0604020202020204" pitchFamily="34" charset="0"/>
              </a:rPr>
              <a:t> al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061)</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76" name="Rectangle 16"/>
          <p:cNvSpPr>
            <a:spLocks noChangeArrowheads="1"/>
          </p:cNvSpPr>
          <p:nvPr/>
        </p:nvSpPr>
        <p:spPr bwMode="auto">
          <a:xfrm>
            <a:off x="1281159" y="5195824"/>
            <a:ext cx="7860409"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Els participants </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desitgen disposar de </a:t>
            </a:r>
            <a:r>
              <a:rPr kumimoji="0" lang="ca-ES" sz="1400" b="1" i="1" u="none" strike="noStrike" kern="0" cap="none" spc="0" normalizeH="0" dirty="0" err="1"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blogs</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amb informació preventiva i d’eines que en base a l’explicació d’uns símptomes informin de les pautes a seguir</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84" name="Elipse 83"/>
          <p:cNvSpPr/>
          <p:nvPr/>
        </p:nvSpPr>
        <p:spPr>
          <a:xfrm>
            <a:off x="649113" y="1808264"/>
            <a:ext cx="576000" cy="57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85" name="Elipse 84"/>
          <p:cNvSpPr/>
          <p:nvPr/>
        </p:nvSpPr>
        <p:spPr>
          <a:xfrm>
            <a:off x="649113" y="3923717"/>
            <a:ext cx="576000" cy="57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98" y="1886295"/>
            <a:ext cx="406630" cy="40663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52" y="4016053"/>
            <a:ext cx="352722" cy="352722"/>
          </a:xfrm>
          <a:prstGeom prst="rect">
            <a:avLst/>
          </a:prstGeom>
        </p:spPr>
      </p:pic>
      <p:sp>
        <p:nvSpPr>
          <p:cNvPr id="87" name="Elipse 86"/>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95" name="Imagen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604" y="1013987"/>
            <a:ext cx="457884" cy="457884"/>
          </a:xfrm>
          <a:prstGeom prst="rect">
            <a:avLst/>
          </a:prstGeom>
        </p:spPr>
      </p:pic>
      <p:sp>
        <p:nvSpPr>
          <p:cNvPr id="42"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22" name="Imagen 21"/>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2042477461"/>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80590" y="2380754"/>
            <a:ext cx="7711009" cy="464081"/>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4" name="Rectangle 16"/>
          <p:cNvSpPr>
            <a:spLocks noChangeArrowheads="1"/>
          </p:cNvSpPr>
          <p:nvPr/>
        </p:nvSpPr>
        <p:spPr bwMode="auto">
          <a:xfrm>
            <a:off x="1280590" y="2461872"/>
            <a:ext cx="7668024"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critiquen que hi un dèficit d’atenció en aquesta àrea per part del sistema</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9699" y="1052542"/>
            <a:ext cx="80219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DEBAT 2: FUNCIONALITATS</a:t>
            </a:r>
            <a:r>
              <a:rPr kumimoji="0" lang="ca-ES" sz="1400" b="1" i="0" u="none" strike="noStrike" kern="0" cap="none" spc="0" normalizeH="0" dirty="0" smtClean="0">
                <a:ln>
                  <a:noFill/>
                </a:ln>
                <a:solidFill>
                  <a:srgbClr val="CC3300"/>
                </a:solidFill>
                <a:uLnTx/>
                <a:uFillTx/>
                <a:latin typeface="Arial" panose="020B0604020202020204" pitchFamily="34" charset="0"/>
                <a:cs typeface="Arial" panose="020B0604020202020204" pitchFamily="34" charset="0"/>
              </a:rPr>
              <a:t> DESITJADES -</a:t>
            </a: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 SERVEIS AMB ATENCIÓ NO PRESENCIAL </a:t>
            </a:r>
            <a:endParaRPr kumimoji="0" lang="ca-ES" sz="1400" b="1" i="0" u="none" strike="noStrike" kern="0" cap="none" spc="0" normalizeH="0" baseline="0" dirty="0">
              <a:ln>
                <a:noFill/>
              </a:ln>
              <a:solidFill>
                <a:srgbClr val="CC3300"/>
              </a:solidFill>
              <a:uLnTx/>
              <a:uFillTx/>
              <a:latin typeface="Arial" panose="020B0604020202020204" pitchFamily="34" charset="0"/>
              <a:cs typeface="Arial" panose="020B0604020202020204" pitchFamily="34" charset="0"/>
            </a:endParaRPr>
          </a:p>
        </p:txBody>
      </p:sp>
      <p:sp>
        <p:nvSpPr>
          <p:cNvPr id="91" name="55 Rectángulo"/>
          <p:cNvSpPr/>
          <p:nvPr/>
        </p:nvSpPr>
        <p:spPr>
          <a:xfrm>
            <a:off x="1280590" y="1772817"/>
            <a:ext cx="7710440"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Seguiment de la salut mental</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9" name="Rectangle 16"/>
          <p:cNvSpPr>
            <a:spLocks noChangeArrowheads="1"/>
          </p:cNvSpPr>
          <p:nvPr/>
        </p:nvSpPr>
        <p:spPr bwMode="auto">
          <a:xfrm>
            <a:off x="1280590" y="2959954"/>
            <a:ext cx="7721626"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No tan sols es reclama un seguiment del pacient amb la malaltia mental sinó també pel seu cuidador</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280590" y="3830577"/>
            <a:ext cx="7710440"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Incrementar les eines per poder pujar i compartir informació</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70" name="55 Rectángulo"/>
          <p:cNvSpPr/>
          <p:nvPr/>
        </p:nvSpPr>
        <p:spPr>
          <a:xfrm>
            <a:off x="1280590" y="4825528"/>
            <a:ext cx="7721626"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Factors de risc</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79" name="Rectangle 16"/>
          <p:cNvSpPr>
            <a:spLocks noChangeArrowheads="1"/>
          </p:cNvSpPr>
          <p:nvPr/>
        </p:nvSpPr>
        <p:spPr bwMode="auto">
          <a:xfrm>
            <a:off x="1280590" y="5466486"/>
            <a:ext cx="7721626" cy="95410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Hi ha una disparitat d’opinions entre el participants envers la utilitat de oferir informació respecte els riscs a la salut com ara el consum de tabac per conscienciar els consumidors. Alguns pensen que és útil i es podrien donar incentius per reduir aquests factors de risc i altres creuen que no tenen cap impacte positiu</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43" name="Elipse 42"/>
          <p:cNvSpPr/>
          <p:nvPr/>
        </p:nvSpPr>
        <p:spPr>
          <a:xfrm>
            <a:off x="634876" y="3815763"/>
            <a:ext cx="576000" cy="57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44" name="Elipse 43"/>
          <p:cNvSpPr/>
          <p:nvPr/>
        </p:nvSpPr>
        <p:spPr>
          <a:xfrm>
            <a:off x="634876" y="4813132"/>
            <a:ext cx="576000" cy="57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45" name="Elipse 44"/>
          <p:cNvSpPr/>
          <p:nvPr/>
        </p:nvSpPr>
        <p:spPr>
          <a:xfrm>
            <a:off x="634876" y="1732554"/>
            <a:ext cx="576000" cy="57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138" y="4880444"/>
            <a:ext cx="385477" cy="385477"/>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70" y="1815155"/>
            <a:ext cx="395613" cy="395613"/>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343" y="3896443"/>
            <a:ext cx="431067" cy="431067"/>
          </a:xfrm>
          <a:prstGeom prst="rect">
            <a:avLst/>
          </a:prstGeom>
        </p:spPr>
      </p:pic>
      <p:sp>
        <p:nvSpPr>
          <p:cNvPr id="47" name="Elipse 46"/>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04" y="1013987"/>
            <a:ext cx="457884" cy="457884"/>
          </a:xfrm>
          <a:prstGeom prst="rect">
            <a:avLst/>
          </a:prstGeom>
        </p:spPr>
      </p:pic>
      <p:sp>
        <p:nvSpPr>
          <p:cNvPr id="36"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20" name="Imagen 19"/>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95678849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43659" y="2371475"/>
            <a:ext cx="7190616" cy="539076"/>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4" name="Rectangle 16"/>
          <p:cNvSpPr>
            <a:spLocks noChangeArrowheads="1"/>
          </p:cNvSpPr>
          <p:nvPr/>
        </p:nvSpPr>
        <p:spPr bwMode="auto">
          <a:xfrm>
            <a:off x="1243659" y="2393944"/>
            <a:ext cx="7787514"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reclamen que es proporcionin guies d’exercicis, plans de rehabilitació i pautes saludables procedents de fonts segures i validades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9698" y="1052542"/>
            <a:ext cx="80614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DEBAT 2: FUNCIONALITATS</a:t>
            </a:r>
            <a:r>
              <a:rPr kumimoji="0" lang="ca-ES" sz="1400" b="1" i="0" u="none" strike="noStrike" kern="0" cap="none" spc="0" normalizeH="0" dirty="0" smtClean="0">
                <a:ln>
                  <a:noFill/>
                </a:ln>
                <a:solidFill>
                  <a:srgbClr val="CC3300"/>
                </a:solidFill>
                <a:uLnTx/>
                <a:uFillTx/>
                <a:latin typeface="Arial" panose="020B0604020202020204" pitchFamily="34" charset="0"/>
                <a:cs typeface="Arial" panose="020B0604020202020204" pitchFamily="34" charset="0"/>
              </a:rPr>
              <a:t> DESITJADES - </a:t>
            </a: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SERVEIS </a:t>
            </a:r>
            <a:r>
              <a:rPr lang="ca-ES" sz="1400" b="1" kern="0" dirty="0" smtClean="0">
                <a:solidFill>
                  <a:srgbClr val="CC3300"/>
                </a:solidFill>
                <a:latin typeface="Arial" panose="020B0604020202020204" pitchFamily="34" charset="0"/>
                <a:cs typeface="Arial" panose="020B0604020202020204" pitchFamily="34" charset="0"/>
              </a:rPr>
              <a:t>D’</a:t>
            </a: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ATENCIÓ NO PRESENCIAL </a:t>
            </a:r>
            <a:endParaRPr kumimoji="0" lang="ca-ES" sz="1400" b="1" i="0" u="none" strike="noStrike" kern="0" cap="none" spc="0" normalizeH="0" baseline="0" dirty="0">
              <a:ln>
                <a:noFill/>
              </a:ln>
              <a:solidFill>
                <a:srgbClr val="CC3300"/>
              </a:solidFill>
              <a:uLnTx/>
              <a:uFillTx/>
              <a:latin typeface="Arial" panose="020B0604020202020204" pitchFamily="34" charset="0"/>
              <a:cs typeface="Arial" panose="020B0604020202020204" pitchFamily="34" charset="0"/>
            </a:endParaRPr>
          </a:p>
        </p:txBody>
      </p:sp>
      <p:sp>
        <p:nvSpPr>
          <p:cNvPr id="91" name="55 Rectángulo"/>
          <p:cNvSpPr/>
          <p:nvPr/>
        </p:nvSpPr>
        <p:spPr>
          <a:xfrm>
            <a:off x="1243659" y="1758482"/>
            <a:ext cx="7798741"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CATEGORIA: Eines d’estimulació cognitiva i pautes saludables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76" name="Rectangle 16"/>
          <p:cNvSpPr>
            <a:spLocks noChangeArrowheads="1"/>
          </p:cNvSpPr>
          <p:nvPr/>
        </p:nvSpPr>
        <p:spPr bwMode="auto">
          <a:xfrm>
            <a:off x="1243659" y="3040267"/>
            <a:ext cx="7798741"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Es valoraria encara més si aquests continguts fossin personalitzats per millorar la qualitat del servei i per ajudar a que les persones que reben els serveis es sentin més valorades i acompanyades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31" name="Elipse 30"/>
          <p:cNvSpPr/>
          <p:nvPr/>
        </p:nvSpPr>
        <p:spPr>
          <a:xfrm>
            <a:off x="639230" y="1732554"/>
            <a:ext cx="576000" cy="57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22" y="1785236"/>
            <a:ext cx="527816" cy="527816"/>
          </a:xfrm>
          <a:prstGeom prst="rect">
            <a:avLst/>
          </a:prstGeom>
        </p:spPr>
      </p:pic>
      <p:sp>
        <p:nvSpPr>
          <p:cNvPr id="37" name="Elipse 36"/>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38" name="Imagen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04" y="1013987"/>
            <a:ext cx="457884" cy="457884"/>
          </a:xfrm>
          <a:prstGeom prst="rect">
            <a:avLst/>
          </a:prstGeom>
        </p:spPr>
      </p:pic>
      <p:sp>
        <p:nvSpPr>
          <p:cNvPr id="23"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13" name="Imagen 12"/>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929936660"/>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1 Rectángulo"/>
          <p:cNvSpPr/>
          <p:nvPr/>
        </p:nvSpPr>
        <p:spPr>
          <a:xfrm>
            <a:off x="1280591" y="2093316"/>
            <a:ext cx="7190616" cy="476481"/>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4" name="Rectangle 16"/>
          <p:cNvSpPr>
            <a:spLocks noChangeArrowheads="1"/>
          </p:cNvSpPr>
          <p:nvPr/>
        </p:nvSpPr>
        <p:spPr bwMode="auto">
          <a:xfrm>
            <a:off x="1276555" y="2066713"/>
            <a:ext cx="7810655"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En general, hi ha cert consens entre els participants en que la primera consulta hauria de ser presencial a l’atenció primària</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9699" y="776089"/>
            <a:ext cx="809447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DEBAT 2: ASPECTES</a:t>
            </a:r>
            <a:r>
              <a:rPr kumimoji="0" lang="ca-ES" sz="1400" b="1" i="0" u="none" strike="noStrike" kern="0" cap="none" spc="0" normalizeH="0" dirty="0" smtClean="0">
                <a:ln>
                  <a:noFill/>
                </a:ln>
                <a:solidFill>
                  <a:srgbClr val="CC3300"/>
                </a:solidFill>
                <a:uLnTx/>
                <a:uFillTx/>
                <a:latin typeface="Arial" panose="020B0604020202020204" pitchFamily="34" charset="0"/>
                <a:cs typeface="Arial" panose="020B0604020202020204" pitchFamily="34" charset="0"/>
              </a:rPr>
              <a:t> A CUIDAR PER SENTIR-TE CÒMODE I SEGUR AMB L’ATENCIÓ NO PRESENCIAL</a:t>
            </a:r>
            <a:endParaRPr kumimoji="0" lang="ca-ES" sz="1400" b="1" i="0" u="none" strike="noStrike" kern="0" cap="none" spc="0" normalizeH="0" baseline="0" dirty="0">
              <a:ln>
                <a:noFill/>
              </a:ln>
              <a:solidFill>
                <a:srgbClr val="CC3300"/>
              </a:solidFill>
              <a:uLnTx/>
              <a:uFillTx/>
              <a:latin typeface="Arial" panose="020B0604020202020204" pitchFamily="34" charset="0"/>
              <a:cs typeface="Arial" panose="020B0604020202020204" pitchFamily="34" charset="0"/>
            </a:endParaRPr>
          </a:p>
        </p:txBody>
      </p:sp>
      <p:sp>
        <p:nvSpPr>
          <p:cNvPr id="91" name="55 Rectángulo"/>
          <p:cNvSpPr/>
          <p:nvPr/>
        </p:nvSpPr>
        <p:spPr>
          <a:xfrm>
            <a:off x="1276554" y="1496364"/>
            <a:ext cx="7810655" cy="539076"/>
          </a:xfrm>
          <a:prstGeom prst="rect">
            <a:avLst/>
          </a:prstGeom>
          <a:solidFill>
            <a:schemeClr val="accent2">
              <a:lumMod val="60000"/>
              <a:lumOff val="40000"/>
              <a:alpha val="49804"/>
            </a:scheme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Possibilitat d’escollir entre l’atenció presencial i no presencial</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6" name="55 Rectángulo"/>
          <p:cNvSpPr/>
          <p:nvPr/>
        </p:nvSpPr>
        <p:spPr>
          <a:xfrm>
            <a:off x="1281160" y="2798715"/>
            <a:ext cx="7190616" cy="539076"/>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99" name="Rectangle 16"/>
          <p:cNvSpPr>
            <a:spLocks noChangeArrowheads="1"/>
          </p:cNvSpPr>
          <p:nvPr/>
        </p:nvSpPr>
        <p:spPr bwMode="auto">
          <a:xfrm>
            <a:off x="1276555" y="2679018"/>
            <a:ext cx="7810655"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apunten que s’ha de tenir present que hi ha un canvi de mentalitat i diferencies en l’afinitat per la tecnologia entre els/les usuaris/es i per això s’han de valorar les preferències i coneixements de cadascun d’ells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276555" y="3664214"/>
            <a:ext cx="7799340" cy="539076"/>
          </a:xfrm>
          <a:prstGeom prst="rect">
            <a:avLst/>
          </a:prstGeom>
          <a:solidFill>
            <a:schemeClr val="accent2">
              <a:lumMod val="60000"/>
              <a:lumOff val="40000"/>
              <a:alpha val="49804"/>
            </a:scheme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Millorar l’experiència de l’usuari/a i l’accessibilitat a les eines d’atenció no presencial </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42" name="55 Rectángulo"/>
          <p:cNvSpPr/>
          <p:nvPr/>
        </p:nvSpPr>
        <p:spPr>
          <a:xfrm>
            <a:off x="1280591" y="4255943"/>
            <a:ext cx="7190616" cy="417012"/>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45" name="Rectangle 16"/>
          <p:cNvSpPr>
            <a:spLocks noChangeArrowheads="1"/>
          </p:cNvSpPr>
          <p:nvPr/>
        </p:nvSpPr>
        <p:spPr bwMode="auto">
          <a:xfrm>
            <a:off x="1276555" y="4243968"/>
            <a:ext cx="7810655"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demanen que s’ofereixi un servei més amigable i senzill, similar a les aplicacions dels bancs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1" name="55 Rectángulo"/>
          <p:cNvSpPr/>
          <p:nvPr/>
        </p:nvSpPr>
        <p:spPr>
          <a:xfrm>
            <a:off x="1276555" y="5005033"/>
            <a:ext cx="7799340" cy="539076"/>
          </a:xfrm>
          <a:prstGeom prst="rect">
            <a:avLst/>
          </a:prstGeom>
          <a:solidFill>
            <a:schemeClr val="accent2">
              <a:lumMod val="60000"/>
              <a:lumOff val="40000"/>
              <a:alpha val="49804"/>
            </a:scheme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Garantir la privacitat</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53" name="55 Rectángulo"/>
          <p:cNvSpPr/>
          <p:nvPr/>
        </p:nvSpPr>
        <p:spPr>
          <a:xfrm>
            <a:off x="1289298" y="5593444"/>
            <a:ext cx="7774880" cy="419894"/>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6" name="Rectangle 16"/>
          <p:cNvSpPr>
            <a:spLocks noChangeArrowheads="1"/>
          </p:cNvSpPr>
          <p:nvPr/>
        </p:nvSpPr>
        <p:spPr bwMode="auto">
          <a:xfrm>
            <a:off x="1276555" y="5689190"/>
            <a:ext cx="7810655"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reclamen augmentar la transparència, saber qui, què i per què?</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5" name="55 Rectángulo"/>
          <p:cNvSpPr/>
          <p:nvPr/>
        </p:nvSpPr>
        <p:spPr>
          <a:xfrm>
            <a:off x="1280590" y="6084348"/>
            <a:ext cx="7783587"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81" name="Rectangle 16"/>
          <p:cNvSpPr>
            <a:spLocks noChangeArrowheads="1"/>
          </p:cNvSpPr>
          <p:nvPr/>
        </p:nvSpPr>
        <p:spPr bwMode="auto">
          <a:xfrm>
            <a:off x="1276555" y="6072373"/>
            <a:ext cx="7810655"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mostren preocupació per que es respecti la privacitat de les dades dels pacients i que no acabin en mans de les farmacèutiques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9" name="Elipse 68"/>
          <p:cNvSpPr/>
          <p:nvPr/>
        </p:nvSpPr>
        <p:spPr>
          <a:xfrm>
            <a:off x="631984" y="1456101"/>
            <a:ext cx="576000" cy="576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70" name="Elipse 69"/>
          <p:cNvSpPr/>
          <p:nvPr/>
        </p:nvSpPr>
        <p:spPr>
          <a:xfrm>
            <a:off x="631984" y="3619457"/>
            <a:ext cx="576000" cy="576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71" name="Elipse 70"/>
          <p:cNvSpPr/>
          <p:nvPr/>
        </p:nvSpPr>
        <p:spPr>
          <a:xfrm>
            <a:off x="631984" y="4988539"/>
            <a:ext cx="576000" cy="576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895" y="3725182"/>
            <a:ext cx="368178" cy="36817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95" y="1529312"/>
            <a:ext cx="429578" cy="42957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768" y="5076101"/>
            <a:ext cx="372433" cy="372433"/>
          </a:xfrm>
          <a:prstGeom prst="rect">
            <a:avLst/>
          </a:prstGeom>
        </p:spPr>
      </p:pic>
      <p:sp>
        <p:nvSpPr>
          <p:cNvPr id="78" name="Elipse 77"/>
          <p:cNvSpPr/>
          <p:nvPr/>
        </p:nvSpPr>
        <p:spPr>
          <a:xfrm>
            <a:off x="273342" y="652141"/>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79" name="Imagen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91" y="722303"/>
            <a:ext cx="428086" cy="478999"/>
          </a:xfrm>
          <a:prstGeom prst="rect">
            <a:avLst/>
          </a:prstGeom>
        </p:spPr>
      </p:pic>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25" name="Imagen 24"/>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36676315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a:spLocks noChangeArrowheads="1"/>
          </p:cNvSpPr>
          <p:nvPr/>
        </p:nvSpPr>
        <p:spPr bwMode="auto">
          <a:xfrm>
            <a:off x="1280590" y="2170297"/>
            <a:ext cx="7888240"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consideren que l’atenció no presencial ha de servir per complementar, no substituir l’atenció presencial, pensant especialment en els casos en que hi ha problemes per accedir a l’atenció presencial </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9698" y="893050"/>
            <a:ext cx="81741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400" b="1" i="0" u="none" strike="noStrike" kern="0" cap="none" spc="0" normalizeH="0" baseline="0" dirty="0" smtClean="0">
                <a:ln>
                  <a:noFill/>
                </a:ln>
                <a:solidFill>
                  <a:srgbClr val="CC3300"/>
                </a:solidFill>
                <a:uLnTx/>
                <a:uFillTx/>
                <a:latin typeface="Arial" panose="020B0604020202020204" pitchFamily="34" charset="0"/>
                <a:cs typeface="Arial" panose="020B0604020202020204" pitchFamily="34" charset="0"/>
              </a:rPr>
              <a:t>DEBAT 2: ASPECTES</a:t>
            </a:r>
            <a:r>
              <a:rPr kumimoji="0" lang="ca-ES" sz="1400" b="1" i="0" u="none" strike="noStrike" kern="0" cap="none" spc="0" normalizeH="0" dirty="0" smtClean="0">
                <a:ln>
                  <a:noFill/>
                </a:ln>
                <a:solidFill>
                  <a:srgbClr val="CC3300"/>
                </a:solidFill>
                <a:uLnTx/>
                <a:uFillTx/>
                <a:latin typeface="Arial" panose="020B0604020202020204" pitchFamily="34" charset="0"/>
                <a:cs typeface="Arial" panose="020B0604020202020204" pitchFamily="34" charset="0"/>
              </a:rPr>
              <a:t> A CUIDAR PER SENTIR-TE CÒMODE I SEGUR AMB L’ATENCIÓ NO PRESENCIAL</a:t>
            </a:r>
            <a:endParaRPr kumimoji="0" lang="ca-ES" sz="1400" b="1" i="0" u="none" strike="noStrike" kern="0" cap="none" spc="0" normalizeH="0" baseline="0" dirty="0">
              <a:ln>
                <a:noFill/>
              </a:ln>
              <a:solidFill>
                <a:srgbClr val="CC3300"/>
              </a:solidFill>
              <a:uLnTx/>
              <a:uFillTx/>
              <a:latin typeface="Arial" panose="020B0604020202020204" pitchFamily="34" charset="0"/>
              <a:cs typeface="Arial" panose="020B0604020202020204" pitchFamily="34" charset="0"/>
            </a:endParaRPr>
          </a:p>
        </p:txBody>
      </p:sp>
      <p:sp>
        <p:nvSpPr>
          <p:cNvPr id="91" name="55 Rectángulo"/>
          <p:cNvSpPr/>
          <p:nvPr/>
        </p:nvSpPr>
        <p:spPr>
          <a:xfrm>
            <a:off x="1280590" y="1562525"/>
            <a:ext cx="7899114" cy="539076"/>
          </a:xfrm>
          <a:prstGeom prst="rect">
            <a:avLst/>
          </a:prstGeom>
          <a:solidFill>
            <a:schemeClr val="accent2">
              <a:lumMod val="60000"/>
              <a:lumOff val="40000"/>
              <a:alpha val="49804"/>
            </a:scheme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Importància de mantenir l’atenció presencial</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9" name="Rectangle 16"/>
          <p:cNvSpPr>
            <a:spLocks noChangeArrowheads="1"/>
          </p:cNvSpPr>
          <p:nvPr/>
        </p:nvSpPr>
        <p:spPr bwMode="auto">
          <a:xfrm>
            <a:off x="1280590" y="2998047"/>
            <a:ext cx="7899684"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fan menció de les limitacions de l’atenció no presencial. Per exemple, hi ha informació que no es pot transferir per internet.</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1" name="55 Rectángulo"/>
          <p:cNvSpPr/>
          <p:nvPr/>
        </p:nvSpPr>
        <p:spPr>
          <a:xfrm>
            <a:off x="1280590" y="4255489"/>
            <a:ext cx="7888240" cy="539076"/>
          </a:xfrm>
          <a:prstGeom prst="rect">
            <a:avLst/>
          </a:prstGeom>
          <a:solidFill>
            <a:schemeClr val="accent2">
              <a:lumMod val="60000"/>
              <a:lumOff val="40000"/>
              <a:alpha val="49804"/>
            </a:schemeClr>
          </a:solidFill>
          <a:ln w="25400" cap="flat" cmpd="sng" algn="ctr">
            <a:noFill/>
            <a:prstDash val="solid"/>
          </a:ln>
          <a:effectLst/>
        </p:spPr>
        <p:txBody>
          <a:bodyPr rtlCol="0" anchor="ctr"/>
          <a:lstStyle/>
          <a:p>
            <a:pPr lvl="0" defTabSz="9144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CATEGORIA: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Aprofitar els recursos i els punts forts del sistema actual</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53" name="55 Rectángulo"/>
          <p:cNvSpPr/>
          <p:nvPr/>
        </p:nvSpPr>
        <p:spPr>
          <a:xfrm>
            <a:off x="1280590" y="4834881"/>
            <a:ext cx="7863292"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6" name="Rectangle 16"/>
          <p:cNvSpPr>
            <a:spLocks noChangeArrowheads="1"/>
          </p:cNvSpPr>
          <p:nvPr/>
        </p:nvSpPr>
        <p:spPr bwMode="auto">
          <a:xfrm>
            <a:off x="1280590" y="4848306"/>
            <a:ext cx="7899684"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participants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demanen h</a:t>
            </a: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omologar</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sistemes externs i reutilitzar solucions que ja existeixen en comptes de refer-les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5" name="55 Rectángulo"/>
          <p:cNvSpPr/>
          <p:nvPr/>
        </p:nvSpPr>
        <p:spPr>
          <a:xfrm>
            <a:off x="1280590" y="5456415"/>
            <a:ext cx="7871999"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81" name="Rectangle 16"/>
          <p:cNvSpPr>
            <a:spLocks noChangeArrowheads="1"/>
          </p:cNvSpPr>
          <p:nvPr/>
        </p:nvSpPr>
        <p:spPr bwMode="auto">
          <a:xfrm>
            <a:off x="1280590" y="5444440"/>
            <a:ext cx="7899684"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senyalen la n</a:t>
            </a: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ecessitat</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de fer servir els recursos de forma cooperativa en comptes de competitiva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6" name="Rectangle 16"/>
          <p:cNvSpPr>
            <a:spLocks noChangeArrowheads="1"/>
          </p:cNvSpPr>
          <p:nvPr/>
        </p:nvSpPr>
        <p:spPr bwMode="auto">
          <a:xfrm>
            <a:off x="1280590" y="3596395"/>
            <a:ext cx="7899683"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a:solidFill>
                  <a:srgbClr val="292929"/>
                </a:solidFill>
                <a:latin typeface="Arial" panose="020B0604020202020204" pitchFamily="34" charset="0"/>
                <a:ea typeface="ヒラギノ明朝 ProN W3"/>
                <a:cs typeface="Arial" panose="020B0604020202020204" pitchFamily="34" charset="0"/>
              </a:rPr>
              <a:t>Els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participants reclamen que l’estratègia de l’atenció no presencial no estigui únicament orientada a treure feina dels professionals sanitaris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92" name="Rectangle 16"/>
          <p:cNvSpPr>
            <a:spLocks noChangeArrowheads="1"/>
          </p:cNvSpPr>
          <p:nvPr/>
        </p:nvSpPr>
        <p:spPr bwMode="auto">
          <a:xfrm>
            <a:off x="1280590" y="6046150"/>
            <a:ext cx="7899684"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Recomanació de copiar l’eina del portal jurídic de compartir vídeos de pacients explicant com es viu el dia a dia de la seva malaltia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Elipse 73"/>
          <p:cNvSpPr/>
          <p:nvPr/>
        </p:nvSpPr>
        <p:spPr>
          <a:xfrm>
            <a:off x="645190" y="4204813"/>
            <a:ext cx="576000" cy="576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72" name="Elipse 71"/>
          <p:cNvSpPr/>
          <p:nvPr/>
        </p:nvSpPr>
        <p:spPr>
          <a:xfrm>
            <a:off x="273342" y="769102"/>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91" y="839264"/>
            <a:ext cx="428086" cy="47899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59" y="4275481"/>
            <a:ext cx="434663" cy="434663"/>
          </a:xfrm>
          <a:prstGeom prst="rect">
            <a:avLst/>
          </a:prstGeom>
        </p:spPr>
      </p:pic>
      <p:sp>
        <p:nvSpPr>
          <p:cNvPr id="102" name="Elipse 101"/>
          <p:cNvSpPr/>
          <p:nvPr/>
        </p:nvSpPr>
        <p:spPr>
          <a:xfrm>
            <a:off x="645190" y="1546345"/>
            <a:ext cx="576000" cy="576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103" name="Imagen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693" y="1617168"/>
            <a:ext cx="430994" cy="430994"/>
          </a:xfrm>
          <a:prstGeom prst="rect">
            <a:avLst/>
          </a:prstGeom>
        </p:spPr>
      </p:pic>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24" name="Imagen 23"/>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2765513817"/>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0 CuadroTexto"/>
          <p:cNvSpPr txBox="1"/>
          <p:nvPr/>
        </p:nvSpPr>
        <p:spPr>
          <a:xfrm>
            <a:off x="1031509" y="987105"/>
            <a:ext cx="8352708" cy="523220"/>
          </a:xfrm>
          <a:prstGeom prst="rect">
            <a:avLst/>
          </a:prstGeom>
          <a:noFill/>
        </p:spPr>
        <p:txBody>
          <a:bodyPr wrap="square" rtlCol="0">
            <a:spAutoFit/>
          </a:bodyPr>
          <a:lstStyle/>
          <a:p>
            <a:pPr lvl="0" defTabSz="914400">
              <a:defRPr/>
            </a:pPr>
            <a:r>
              <a:rPr lang="es-ES" sz="1400" b="1" kern="0" dirty="0" smtClean="0">
                <a:solidFill>
                  <a:schemeClr val="accent2">
                    <a:lumMod val="50000"/>
                  </a:schemeClr>
                </a:solidFill>
                <a:latin typeface="Arial" panose="020B0604020202020204" pitchFamily="34" charset="0"/>
                <a:cs typeface="Arial" panose="020B0604020202020204" pitchFamily="34" charset="0"/>
              </a:rPr>
              <a:t>DEBAT 3: </a:t>
            </a:r>
            <a:r>
              <a:rPr lang="es-ES" sz="1400" b="1" kern="0" dirty="0" smtClean="0">
                <a:solidFill>
                  <a:srgbClr val="00B050"/>
                </a:solidFill>
                <a:latin typeface="Arial" panose="020B0604020202020204" pitchFamily="34" charset="0"/>
                <a:cs typeface="Arial" panose="020B0604020202020204" pitchFamily="34" charset="0"/>
              </a:rPr>
              <a:t>PALANQUES/ ARGUMENTS </a:t>
            </a:r>
            <a:r>
              <a:rPr lang="es-ES" sz="1400" b="1" kern="0" dirty="0" smtClean="0">
                <a:solidFill>
                  <a:schemeClr val="accent2">
                    <a:lumMod val="50000"/>
                  </a:schemeClr>
                </a:solidFill>
                <a:latin typeface="Arial" panose="020B0604020202020204" pitchFamily="34" charset="0"/>
                <a:cs typeface="Arial" panose="020B0604020202020204" pitchFamily="34" charset="0"/>
              </a:rPr>
              <a:t>PER A DESENVOLUPAR SERVEIS D’ATENCIÓ NO PRESENCIALS</a:t>
            </a:r>
            <a:endParaRPr lang="es-ES" sz="1400" b="1" kern="0" dirty="0">
              <a:solidFill>
                <a:schemeClr val="accent2">
                  <a:lumMod val="50000"/>
                </a:schemeClr>
              </a:solidFill>
              <a:latin typeface="Arial" panose="020B0604020202020204" pitchFamily="34" charset="0"/>
              <a:cs typeface="Arial" panose="020B0604020202020204" pitchFamily="34" charset="0"/>
            </a:endParaRPr>
          </a:p>
        </p:txBody>
      </p:sp>
      <p:sp>
        <p:nvSpPr>
          <p:cNvPr id="91" name="55 Rectángulo"/>
          <p:cNvSpPr/>
          <p:nvPr/>
        </p:nvSpPr>
        <p:spPr>
          <a:xfrm>
            <a:off x="1281160" y="1772817"/>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Possibilitat d’obtenir més rapidesa en alguns tràmits</a:t>
            </a:r>
          </a:p>
        </p:txBody>
      </p:sp>
      <p:sp>
        <p:nvSpPr>
          <p:cNvPr id="51" name="55 Rectángulo"/>
          <p:cNvSpPr/>
          <p:nvPr/>
        </p:nvSpPr>
        <p:spPr>
          <a:xfrm>
            <a:off x="1281160" y="4219036"/>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Bloqueig del temps per l’atenció no presencial</a:t>
            </a:r>
          </a:p>
        </p:txBody>
      </p:sp>
      <p:sp>
        <p:nvSpPr>
          <p:cNvPr id="74" name="55 Rectángulo"/>
          <p:cNvSpPr/>
          <p:nvPr/>
        </p:nvSpPr>
        <p:spPr>
          <a:xfrm>
            <a:off x="1281160" y="2383513"/>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Augment la inversió econòmica</a:t>
            </a:r>
          </a:p>
        </p:txBody>
      </p:sp>
      <p:sp>
        <p:nvSpPr>
          <p:cNvPr id="103" name="55 Rectángulo"/>
          <p:cNvSpPr/>
          <p:nvPr/>
        </p:nvSpPr>
        <p:spPr>
          <a:xfrm>
            <a:off x="1281160" y="3003959"/>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Millora dels sistemes informàtics</a:t>
            </a:r>
          </a:p>
        </p:txBody>
      </p:sp>
      <p:sp>
        <p:nvSpPr>
          <p:cNvPr id="106" name="55 Rectángulo"/>
          <p:cNvSpPr/>
          <p:nvPr/>
        </p:nvSpPr>
        <p:spPr>
          <a:xfrm>
            <a:off x="1281160" y="3624405"/>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Realització de formació en les TIC (pacients i professionals)</a:t>
            </a:r>
          </a:p>
        </p:txBody>
      </p:sp>
      <p:sp>
        <p:nvSpPr>
          <p:cNvPr id="109" name="55 Rectángulo"/>
          <p:cNvSpPr/>
          <p:nvPr/>
        </p:nvSpPr>
        <p:spPr>
          <a:xfrm>
            <a:off x="1281160" y="4826438"/>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Millora de l’atenció a la població immigrant (idioma)</a:t>
            </a:r>
          </a:p>
        </p:txBody>
      </p:sp>
      <p:sp>
        <p:nvSpPr>
          <p:cNvPr id="112" name="55 Rectángulo"/>
          <p:cNvSpPr/>
          <p:nvPr/>
        </p:nvSpPr>
        <p:spPr>
          <a:xfrm>
            <a:off x="1281160" y="5437354"/>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Millora de la informació disposada del pacient crònic</a:t>
            </a:r>
          </a:p>
        </p:txBody>
      </p:sp>
      <p:sp>
        <p:nvSpPr>
          <p:cNvPr id="115" name="55 Rectángulo"/>
          <p:cNvSpPr/>
          <p:nvPr/>
        </p:nvSpPr>
        <p:spPr>
          <a:xfrm>
            <a:off x="1281160" y="6036826"/>
            <a:ext cx="8066040" cy="539076"/>
          </a:xfrm>
          <a:prstGeom prst="rect">
            <a:avLst/>
          </a:prstGeom>
          <a:solidFill>
            <a:srgbClr val="BCCA90">
              <a:alpha val="49804"/>
            </a:srgbClr>
          </a:solidFill>
          <a:ln w="25400" cap="flat" cmpd="sng" algn="ctr">
            <a:noFill/>
            <a:prstDash val="solid"/>
          </a:ln>
          <a:effectLst/>
        </p:spPr>
        <p:txBody>
          <a:bodyPr rtlCol="0" anchor="ctr"/>
          <a:lstStyle/>
          <a:p>
            <a:pPr defTabSz="914400"/>
            <a:r>
              <a:rPr lang="ca-ES" sz="1400" b="1" kern="0" dirty="0">
                <a:solidFill>
                  <a:srgbClr val="292929"/>
                </a:solidFill>
                <a:latin typeface="Arial" panose="020B0604020202020204" pitchFamily="34" charset="0"/>
                <a:ea typeface="ヒラギノ明朝 ProN W3"/>
                <a:cs typeface="Arial" panose="020B0604020202020204" pitchFamily="34" charset="0"/>
              </a:rPr>
              <a:t>Optimització del temps del pacient</a:t>
            </a:r>
          </a:p>
        </p:txBody>
      </p:sp>
      <p:sp>
        <p:nvSpPr>
          <p:cNvPr id="33" name="Elipse 32"/>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21" y="1004646"/>
            <a:ext cx="511965" cy="446065"/>
          </a:xfrm>
          <a:prstGeom prst="rect">
            <a:avLst/>
          </a:prstGeom>
        </p:spPr>
      </p:pic>
      <p:sp>
        <p:nvSpPr>
          <p:cNvPr id="4" name="Elipse 3"/>
          <p:cNvSpPr/>
          <p:nvPr/>
        </p:nvSpPr>
        <p:spPr>
          <a:xfrm>
            <a:off x="700640" y="177281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Elipse 36"/>
          <p:cNvSpPr/>
          <p:nvPr/>
        </p:nvSpPr>
        <p:spPr>
          <a:xfrm>
            <a:off x="700640" y="2991105"/>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Elipse 37"/>
          <p:cNvSpPr/>
          <p:nvPr/>
        </p:nvSpPr>
        <p:spPr>
          <a:xfrm>
            <a:off x="700640" y="3600249"/>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Elipse 38"/>
          <p:cNvSpPr/>
          <p:nvPr/>
        </p:nvSpPr>
        <p:spPr>
          <a:xfrm>
            <a:off x="700640" y="4209393"/>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Elipse 39"/>
          <p:cNvSpPr/>
          <p:nvPr/>
        </p:nvSpPr>
        <p:spPr>
          <a:xfrm>
            <a:off x="700640" y="481853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p:cNvSpPr/>
          <p:nvPr/>
        </p:nvSpPr>
        <p:spPr>
          <a:xfrm>
            <a:off x="700640" y="5427681"/>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p:cNvSpPr/>
          <p:nvPr/>
        </p:nvSpPr>
        <p:spPr>
          <a:xfrm>
            <a:off x="700640" y="6036826"/>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p:cNvSpPr/>
          <p:nvPr/>
        </p:nvSpPr>
        <p:spPr>
          <a:xfrm>
            <a:off x="700640" y="2381961"/>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rot="10800000">
            <a:off x="797430" y="1841803"/>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Flecha abajo 45"/>
          <p:cNvSpPr/>
          <p:nvPr/>
        </p:nvSpPr>
        <p:spPr>
          <a:xfrm rot="10800000">
            <a:off x="797430" y="2458028"/>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Flecha abajo 46"/>
          <p:cNvSpPr/>
          <p:nvPr/>
        </p:nvSpPr>
        <p:spPr>
          <a:xfrm rot="10800000">
            <a:off x="797430" y="3052307"/>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Flecha abajo 47"/>
          <p:cNvSpPr/>
          <p:nvPr/>
        </p:nvSpPr>
        <p:spPr>
          <a:xfrm rot="10800000">
            <a:off x="797430" y="3677023"/>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Flecha abajo 48"/>
          <p:cNvSpPr/>
          <p:nvPr/>
        </p:nvSpPr>
        <p:spPr>
          <a:xfrm rot="10800000">
            <a:off x="797430" y="4269149"/>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Flecha abajo 52"/>
          <p:cNvSpPr/>
          <p:nvPr/>
        </p:nvSpPr>
        <p:spPr>
          <a:xfrm rot="10800000">
            <a:off x="797430" y="4912621"/>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Flecha abajo 53"/>
          <p:cNvSpPr/>
          <p:nvPr/>
        </p:nvSpPr>
        <p:spPr>
          <a:xfrm rot="10800000">
            <a:off x="797430" y="5487729"/>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Flecha abajo 54"/>
          <p:cNvSpPr/>
          <p:nvPr/>
        </p:nvSpPr>
        <p:spPr>
          <a:xfrm rot="10800000">
            <a:off x="797429" y="6130910"/>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31" name="Imagen 30"/>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22644669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1499"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F4D2E"/>
                </a:solidFill>
              </a:rPr>
              <a:t>01. Resum executiu</a:t>
            </a:r>
          </a:p>
        </p:txBody>
      </p:sp>
      <p:sp>
        <p:nvSpPr>
          <p:cNvPr id="32" name="Rectangle 16"/>
          <p:cNvSpPr>
            <a:spLocks noChangeArrowheads="1"/>
          </p:cNvSpPr>
          <p:nvPr/>
        </p:nvSpPr>
        <p:spPr bwMode="auto">
          <a:xfrm>
            <a:off x="489078" y="863600"/>
            <a:ext cx="9035921" cy="5486400"/>
          </a:xfrm>
          <a:prstGeom prst="roundRect">
            <a:avLst/>
          </a:prstGeom>
          <a:solidFill>
            <a:schemeClr val="accent2">
              <a:lumMod val="20000"/>
              <a:lumOff val="80000"/>
            </a:schemeClr>
          </a:solidFill>
          <a:ln w="19050" algn="ctr">
            <a:noFill/>
            <a:miter lim="800000"/>
            <a:headEnd/>
            <a:tailEnd/>
          </a:ln>
          <a:extLst/>
        </p:spPr>
        <p:txBody>
          <a:bodyPr wrap="square" lIns="0" tIns="0" rIns="0" bIns="0" rtlCol="0" anchor="ctr"/>
          <a:lstStyle/>
          <a:p>
            <a:pPr marL="465138" lvl="1" indent="-285750">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La </a:t>
            </a:r>
            <a:r>
              <a:rPr lang="ca-ES" sz="1400" dirty="0">
                <a:solidFill>
                  <a:srgbClr val="000000"/>
                </a:solidFill>
                <a:latin typeface="Arial" panose="020B0604020202020204" pitchFamily="34" charset="0"/>
                <a:cs typeface="Arial" panose="020B0604020202020204" pitchFamily="34" charset="0"/>
              </a:rPr>
              <a:t>major part de les persones que van participar a l’enquesta telemàtica tenen entre </a:t>
            </a:r>
            <a:r>
              <a:rPr lang="ca-ES" sz="1400" b="1" dirty="0">
                <a:solidFill>
                  <a:srgbClr val="000000"/>
                </a:solidFill>
                <a:latin typeface="Arial" panose="020B0604020202020204" pitchFamily="34" charset="0"/>
                <a:cs typeface="Arial" panose="020B0604020202020204" pitchFamily="34" charset="0"/>
              </a:rPr>
              <a:t>26 i 50 anys, amb estudis superiors, i viuen a la demarcació de Barcelona</a:t>
            </a:r>
            <a:r>
              <a:rPr lang="ca-ES" sz="1400" dirty="0">
                <a:solidFill>
                  <a:srgbClr val="000000"/>
                </a:solidFill>
                <a:latin typeface="Arial" panose="020B0604020202020204" pitchFamily="34" charset="0"/>
                <a:cs typeface="Arial" panose="020B0604020202020204" pitchFamily="34" charset="0"/>
              </a:rPr>
              <a:t>. Almenys </a:t>
            </a:r>
            <a:r>
              <a:rPr lang="ca-ES" sz="1400" b="1" dirty="0">
                <a:solidFill>
                  <a:srgbClr val="000000"/>
                </a:solidFill>
                <a:latin typeface="Arial" panose="020B0604020202020204" pitchFamily="34" charset="0"/>
                <a:cs typeface="Arial" panose="020B0604020202020204" pitchFamily="34" charset="0"/>
              </a:rPr>
              <a:t>la meitat declara utilitzar les noves tecnologies</a:t>
            </a:r>
            <a:r>
              <a:rPr lang="ca-ES" sz="1400" dirty="0">
                <a:solidFill>
                  <a:srgbClr val="000000"/>
                </a:solidFill>
                <a:latin typeface="Arial" panose="020B0604020202020204" pitchFamily="34" charset="0"/>
                <a:cs typeface="Arial" panose="020B0604020202020204" pitchFamily="34" charset="0"/>
              </a:rPr>
              <a:t> per fer seguiment de dades relacionades amb </a:t>
            </a:r>
            <a:r>
              <a:rPr lang="ca-ES" sz="1400" b="1" dirty="0">
                <a:solidFill>
                  <a:srgbClr val="000000"/>
                </a:solidFill>
                <a:latin typeface="Arial" panose="020B0604020202020204" pitchFamily="34" charset="0"/>
                <a:cs typeface="Arial" panose="020B0604020202020204" pitchFamily="34" charset="0"/>
              </a:rPr>
              <a:t>salut i benestar</a:t>
            </a:r>
            <a:r>
              <a:rPr lang="ca-ES" sz="1400" dirty="0">
                <a:solidFill>
                  <a:srgbClr val="000000"/>
                </a:solidFill>
                <a:latin typeface="Arial" panose="020B0604020202020204" pitchFamily="34" charset="0"/>
                <a:cs typeface="Arial" panose="020B0604020202020204" pitchFamily="34" charset="0"/>
              </a:rPr>
              <a:t>.</a:t>
            </a:r>
            <a:endParaRPr lang="es-ES" sz="1400" dirty="0">
              <a:solidFill>
                <a:srgbClr val="000000"/>
              </a:solidFill>
              <a:latin typeface="Arial" panose="020B0604020202020204" pitchFamily="34" charset="0"/>
              <a:cs typeface="Arial" panose="020B0604020202020204" pitchFamily="34" charset="0"/>
            </a:endParaRPr>
          </a:p>
          <a:p>
            <a:pPr marL="465138" lvl="1" indent="-285750">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La </a:t>
            </a:r>
            <a:r>
              <a:rPr lang="ca-ES" sz="1400" dirty="0" smtClean="0">
                <a:solidFill>
                  <a:srgbClr val="000000"/>
                </a:solidFill>
                <a:latin typeface="Arial" panose="020B0604020202020204" pitchFamily="34" charset="0"/>
                <a:cs typeface="Arial" panose="020B0604020202020204" pitchFamily="34" charset="0"/>
              </a:rPr>
              <a:t>majoria de </a:t>
            </a:r>
            <a:r>
              <a:rPr lang="ca-ES" sz="1400" dirty="0">
                <a:solidFill>
                  <a:srgbClr val="000000"/>
                </a:solidFill>
                <a:latin typeface="Arial" panose="020B0604020202020204" pitchFamily="34" charset="0"/>
                <a:cs typeface="Arial" panose="020B0604020202020204" pitchFamily="34" charset="0"/>
              </a:rPr>
              <a:t>les persones participants declaren tenir una </a:t>
            </a:r>
            <a:r>
              <a:rPr lang="ca-ES" sz="1400" b="1" dirty="0">
                <a:solidFill>
                  <a:srgbClr val="000000"/>
                </a:solidFill>
                <a:latin typeface="Arial" panose="020B0604020202020204" pitchFamily="34" charset="0"/>
                <a:cs typeface="Arial" panose="020B0604020202020204" pitchFamily="34" charset="0"/>
              </a:rPr>
              <a:t>malaltia crònica i ser usuàries de La Meva Salut (LMS), </a:t>
            </a:r>
            <a:r>
              <a:rPr lang="ca-ES" sz="1400" dirty="0">
                <a:solidFill>
                  <a:srgbClr val="000000"/>
                </a:solidFill>
                <a:latin typeface="Arial" panose="020B0604020202020204" pitchFamily="34" charset="0"/>
                <a:cs typeface="Arial" panose="020B0604020202020204" pitchFamily="34" charset="0"/>
              </a:rPr>
              <a:t>han tingut </a:t>
            </a:r>
            <a:r>
              <a:rPr lang="ca-ES" sz="1400" b="1" dirty="0">
                <a:solidFill>
                  <a:srgbClr val="000000"/>
                </a:solidFill>
                <a:latin typeface="Arial" panose="020B0604020202020204" pitchFamily="34" charset="0"/>
                <a:cs typeface="Arial" panose="020B0604020202020204" pitchFamily="34" charset="0"/>
              </a:rPr>
              <a:t>contacte amb el sistema sanitari públic durant l’últim any </a:t>
            </a:r>
            <a:r>
              <a:rPr lang="ca-ES" sz="1400" dirty="0">
                <a:solidFill>
                  <a:srgbClr val="000000"/>
                </a:solidFill>
                <a:latin typeface="Arial" panose="020B0604020202020204" pitchFamily="34" charset="0"/>
                <a:cs typeface="Arial" panose="020B0604020202020204" pitchFamily="34" charset="0"/>
              </a:rPr>
              <a:t>(tant de forma presencial com no presencial), i la </a:t>
            </a:r>
            <a:r>
              <a:rPr lang="ca-ES" sz="1400" dirty="0" smtClean="0">
                <a:solidFill>
                  <a:srgbClr val="000000"/>
                </a:solidFill>
                <a:latin typeface="Arial" panose="020B0604020202020204" pitchFamily="34" charset="0"/>
                <a:cs typeface="Arial" panose="020B0604020202020204" pitchFamily="34" charset="0"/>
              </a:rPr>
              <a:t>major part dels </a:t>
            </a:r>
            <a:r>
              <a:rPr lang="ca-ES" sz="1400" dirty="0">
                <a:solidFill>
                  <a:srgbClr val="000000"/>
                </a:solidFill>
                <a:latin typeface="Arial" panose="020B0604020202020204" pitchFamily="34" charset="0"/>
                <a:cs typeface="Arial" panose="020B0604020202020204" pitchFamily="34" charset="0"/>
              </a:rPr>
              <a:t>casos amb el/la professional de </a:t>
            </a:r>
            <a:r>
              <a:rPr lang="ca-ES" sz="1400" b="1" dirty="0">
                <a:solidFill>
                  <a:srgbClr val="000000"/>
                </a:solidFill>
                <a:latin typeface="Arial" panose="020B0604020202020204" pitchFamily="34" charset="0"/>
                <a:cs typeface="Arial" panose="020B0604020202020204" pitchFamily="34" charset="0"/>
              </a:rPr>
              <a:t>medicina familiar i comunitària.</a:t>
            </a:r>
            <a:endParaRPr lang="es-ES" sz="1400" b="1" dirty="0">
              <a:solidFill>
                <a:srgbClr val="000000"/>
              </a:solidFill>
              <a:latin typeface="Arial" panose="020B0604020202020204" pitchFamily="34" charset="0"/>
              <a:cs typeface="Arial" panose="020B0604020202020204" pitchFamily="34" charset="0"/>
            </a:endParaRPr>
          </a:p>
          <a:p>
            <a:pPr marL="465138" lvl="1" indent="-285750">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La majoria dels/de les participants declaren estar </a:t>
            </a:r>
            <a:r>
              <a:rPr lang="ca-ES" sz="1400" b="1" dirty="0">
                <a:solidFill>
                  <a:srgbClr val="000000"/>
                </a:solidFill>
                <a:latin typeface="Arial" panose="020B0604020202020204" pitchFamily="34" charset="0"/>
                <a:cs typeface="Arial" panose="020B0604020202020204" pitchFamily="34" charset="0"/>
              </a:rPr>
              <a:t>molt o bastant satisfets/etes amb </a:t>
            </a:r>
            <a:r>
              <a:rPr lang="ca-ES" sz="1400" b="1" dirty="0" smtClean="0">
                <a:solidFill>
                  <a:srgbClr val="000000"/>
                </a:solidFill>
                <a:latin typeface="Arial" panose="020B0604020202020204" pitchFamily="34" charset="0"/>
                <a:cs typeface="Arial" panose="020B0604020202020204" pitchFamily="34" charset="0"/>
              </a:rPr>
              <a:t>els serveis </a:t>
            </a:r>
            <a:r>
              <a:rPr lang="ca-ES" sz="1400" b="1" dirty="0">
                <a:solidFill>
                  <a:srgbClr val="000000"/>
                </a:solidFill>
                <a:latin typeface="Arial" panose="020B0604020202020204" pitchFamily="34" charset="0"/>
                <a:cs typeface="Arial" panose="020B0604020202020204" pitchFamily="34" charset="0"/>
              </a:rPr>
              <a:t>d’atenció no presencial </a:t>
            </a:r>
            <a:r>
              <a:rPr lang="ca-ES" sz="1400" b="1" dirty="0" smtClean="0">
                <a:solidFill>
                  <a:srgbClr val="000000"/>
                </a:solidFill>
                <a:latin typeface="Arial" panose="020B0604020202020204" pitchFamily="34" charset="0"/>
                <a:cs typeface="Arial" panose="020B0604020202020204" pitchFamily="34" charset="0"/>
              </a:rPr>
              <a:t>rebuts.</a:t>
            </a:r>
            <a:endParaRPr lang="es-ES" sz="1400" b="1" dirty="0">
              <a:solidFill>
                <a:srgbClr val="000000"/>
              </a:solidFill>
              <a:latin typeface="Arial" panose="020B0604020202020204" pitchFamily="34" charset="0"/>
              <a:cs typeface="Arial" panose="020B0604020202020204" pitchFamily="34" charset="0"/>
            </a:endParaRPr>
          </a:p>
          <a:p>
            <a:pPr marL="465138" lvl="1" indent="-285750">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En el futur, les visites per </a:t>
            </a:r>
            <a:r>
              <a:rPr lang="ca-ES" sz="1400" b="1" dirty="0">
                <a:solidFill>
                  <a:srgbClr val="000000"/>
                </a:solidFill>
                <a:latin typeface="Arial" panose="020B0604020202020204" pitchFamily="34" charset="0"/>
                <a:cs typeface="Arial" panose="020B0604020202020204" pitchFamily="34" charset="0"/>
              </a:rPr>
              <a:t>presentació de resultats de proves/analítiques</a:t>
            </a:r>
            <a:r>
              <a:rPr lang="ca-ES" sz="1400" dirty="0">
                <a:solidFill>
                  <a:srgbClr val="000000"/>
                </a:solidFill>
                <a:latin typeface="Arial" panose="020B0604020202020204" pitchFamily="34" charset="0"/>
                <a:cs typeface="Arial" panose="020B0604020202020204" pitchFamily="34" charset="0"/>
              </a:rPr>
              <a:t> per diagnòstic o gestió de malaltia, i la </a:t>
            </a:r>
            <a:r>
              <a:rPr lang="ca-ES" sz="1400" b="1" dirty="0">
                <a:solidFill>
                  <a:srgbClr val="000000"/>
                </a:solidFill>
                <a:latin typeface="Arial" panose="020B0604020202020204" pitchFamily="34" charset="0"/>
                <a:cs typeface="Arial" panose="020B0604020202020204" pitchFamily="34" charset="0"/>
              </a:rPr>
              <a:t>visita amb el metge/</a:t>
            </a:r>
            <a:r>
              <a:rPr lang="ca-ES" sz="1400" b="1" dirty="0" err="1">
                <a:solidFill>
                  <a:srgbClr val="000000"/>
                </a:solidFill>
                <a:latin typeface="Arial" panose="020B0604020202020204" pitchFamily="34" charset="0"/>
                <a:cs typeface="Arial" panose="020B0604020202020204" pitchFamily="34" charset="0"/>
              </a:rPr>
              <a:t>ssa</a:t>
            </a:r>
            <a:r>
              <a:rPr lang="ca-ES" sz="1400" b="1" dirty="0">
                <a:solidFill>
                  <a:srgbClr val="000000"/>
                </a:solidFill>
                <a:latin typeface="Arial" panose="020B0604020202020204" pitchFamily="34" charset="0"/>
                <a:cs typeface="Arial" panose="020B0604020202020204" pitchFamily="34" charset="0"/>
              </a:rPr>
              <a:t> de capçalera</a:t>
            </a:r>
            <a:r>
              <a:rPr lang="ca-ES" sz="1400" dirty="0">
                <a:solidFill>
                  <a:srgbClr val="000000"/>
                </a:solidFill>
                <a:latin typeface="Arial" panose="020B0604020202020204" pitchFamily="34" charset="0"/>
                <a:cs typeface="Arial" panose="020B0604020202020204" pitchFamily="34" charset="0"/>
              </a:rPr>
              <a:t> (CAP), són els dos serveis que més participants voldrien realitzar de forma no presencial.</a:t>
            </a:r>
            <a:endParaRPr lang="es-ES" sz="1400" dirty="0">
              <a:solidFill>
                <a:srgbClr val="000000"/>
              </a:solidFill>
              <a:latin typeface="Arial" panose="020B0604020202020204" pitchFamily="34" charset="0"/>
              <a:cs typeface="Arial" panose="020B0604020202020204" pitchFamily="34" charset="0"/>
            </a:endParaRPr>
          </a:p>
          <a:p>
            <a:pPr marL="465138" lvl="1" indent="-285750">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El principal canal utilitzat per establir contactes no presencials va ser el </a:t>
            </a:r>
            <a:r>
              <a:rPr lang="ca-ES" sz="1400" b="1" dirty="0">
                <a:solidFill>
                  <a:srgbClr val="000000"/>
                </a:solidFill>
                <a:latin typeface="Arial" panose="020B0604020202020204" pitchFamily="34" charset="0"/>
                <a:cs typeface="Arial" panose="020B0604020202020204" pitchFamily="34" charset="0"/>
              </a:rPr>
              <a:t>correu electrònic </a:t>
            </a:r>
            <a:r>
              <a:rPr lang="ca-ES" sz="1400" dirty="0">
                <a:solidFill>
                  <a:srgbClr val="000000"/>
                </a:solidFill>
                <a:latin typeface="Arial" panose="020B0604020202020204" pitchFamily="34" charset="0"/>
                <a:cs typeface="Arial" panose="020B0604020202020204" pitchFamily="34" charset="0"/>
              </a:rPr>
              <a:t>o la </a:t>
            </a:r>
            <a:r>
              <a:rPr lang="ca-ES" sz="1400" b="1" dirty="0">
                <a:solidFill>
                  <a:srgbClr val="000000"/>
                </a:solidFill>
                <a:latin typeface="Arial" panose="020B0604020202020204" pitchFamily="34" charset="0"/>
                <a:cs typeface="Arial" panose="020B0604020202020204" pitchFamily="34" charset="0"/>
              </a:rPr>
              <a:t>trucada telefònica.</a:t>
            </a:r>
            <a:r>
              <a:rPr lang="ca-ES" sz="1400" dirty="0">
                <a:solidFill>
                  <a:srgbClr val="000000"/>
                </a:solidFill>
                <a:latin typeface="Arial" panose="020B0604020202020204" pitchFamily="34" charset="0"/>
                <a:cs typeface="Arial" panose="020B0604020202020204" pitchFamily="34" charset="0"/>
              </a:rPr>
              <a:t> Aquests canals, juntament amb les </a:t>
            </a:r>
            <a:r>
              <a:rPr lang="ca-ES" sz="1400" b="1" dirty="0">
                <a:solidFill>
                  <a:srgbClr val="000000"/>
                </a:solidFill>
                <a:latin typeface="Arial" panose="020B0604020202020204" pitchFamily="34" charset="0"/>
                <a:cs typeface="Arial" panose="020B0604020202020204" pitchFamily="34" charset="0"/>
              </a:rPr>
              <a:t>videotrucades</a:t>
            </a:r>
            <a:r>
              <a:rPr lang="ca-ES" sz="1400" dirty="0">
                <a:solidFill>
                  <a:srgbClr val="000000"/>
                </a:solidFill>
                <a:latin typeface="Arial" panose="020B0604020202020204" pitchFamily="34" charset="0"/>
                <a:cs typeface="Arial" panose="020B0604020202020204" pitchFamily="34" charset="0"/>
              </a:rPr>
              <a:t>, són els que </a:t>
            </a:r>
            <a:r>
              <a:rPr lang="ca-ES" sz="1400" dirty="0" smtClean="0">
                <a:solidFill>
                  <a:srgbClr val="000000"/>
                </a:solidFill>
                <a:latin typeface="Arial" panose="020B0604020202020204" pitchFamily="34" charset="0"/>
                <a:cs typeface="Arial" panose="020B0604020202020204" pitchFamily="34" charset="0"/>
              </a:rPr>
              <a:t>més </a:t>
            </a:r>
            <a:r>
              <a:rPr lang="ca-ES" sz="1400" dirty="0">
                <a:solidFill>
                  <a:srgbClr val="000000"/>
                </a:solidFill>
                <a:latin typeface="Arial" panose="020B0604020202020204" pitchFamily="34" charset="0"/>
                <a:cs typeface="Arial" panose="020B0604020202020204" pitchFamily="34" charset="0"/>
              </a:rPr>
              <a:t>els agradaria utilitzar en el futur a les persones participants </a:t>
            </a:r>
            <a:r>
              <a:rPr lang="ca-ES" sz="1400" dirty="0" smtClean="0">
                <a:solidFill>
                  <a:srgbClr val="000000"/>
                </a:solidFill>
                <a:latin typeface="Arial" panose="020B0604020202020204" pitchFamily="34" charset="0"/>
                <a:cs typeface="Arial" panose="020B0604020202020204" pitchFamily="34" charset="0"/>
              </a:rPr>
              <a:t>per </a:t>
            </a:r>
            <a:r>
              <a:rPr lang="ca-ES" sz="1400" dirty="0">
                <a:solidFill>
                  <a:srgbClr val="000000"/>
                </a:solidFill>
                <a:latin typeface="Arial" panose="020B0604020202020204" pitchFamily="34" charset="0"/>
                <a:cs typeface="Arial" panose="020B0604020202020204" pitchFamily="34" charset="0"/>
              </a:rPr>
              <a:t>contactar amb el sistema sanitari de forma no presencial.</a:t>
            </a:r>
            <a:endParaRPr lang="es-ES" sz="1400" dirty="0">
              <a:solidFill>
                <a:srgbClr val="000000"/>
              </a:solidFill>
              <a:latin typeface="Arial" panose="020B0604020202020204" pitchFamily="34" charset="0"/>
              <a:cs typeface="Arial" panose="020B0604020202020204" pitchFamily="34" charset="0"/>
            </a:endParaRPr>
          </a:p>
          <a:p>
            <a:pPr marL="465138" lvl="1" indent="-285750">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El </a:t>
            </a:r>
            <a:r>
              <a:rPr lang="ca-ES" sz="1400" b="1" dirty="0">
                <a:solidFill>
                  <a:srgbClr val="000000"/>
                </a:solidFill>
                <a:latin typeface="Arial" panose="020B0604020202020204" pitchFamily="34" charset="0"/>
                <a:cs typeface="Arial" panose="020B0604020202020204" pitchFamily="34" charset="0"/>
              </a:rPr>
              <a:t>96%</a:t>
            </a:r>
            <a:r>
              <a:rPr lang="ca-ES" sz="1400" dirty="0">
                <a:solidFill>
                  <a:srgbClr val="000000"/>
                </a:solidFill>
                <a:latin typeface="Arial" panose="020B0604020202020204" pitchFamily="34" charset="0"/>
                <a:cs typeface="Arial" panose="020B0604020202020204" pitchFamily="34" charset="0"/>
              </a:rPr>
              <a:t> de les persones participants consideren que és </a:t>
            </a:r>
            <a:r>
              <a:rPr lang="ca-ES" sz="1400" b="1" dirty="0">
                <a:solidFill>
                  <a:srgbClr val="000000"/>
                </a:solidFill>
                <a:latin typeface="Arial" panose="020B0604020202020204" pitchFamily="34" charset="0"/>
                <a:cs typeface="Arial" panose="020B0604020202020204" pitchFamily="34" charset="0"/>
              </a:rPr>
              <a:t>necessari establir un pla assistencial consensuat</a:t>
            </a:r>
            <a:r>
              <a:rPr lang="ca-ES" sz="1400" dirty="0">
                <a:solidFill>
                  <a:srgbClr val="000000"/>
                </a:solidFill>
                <a:latin typeface="Arial" panose="020B0604020202020204" pitchFamily="34" charset="0"/>
                <a:cs typeface="Arial" panose="020B0604020202020204" pitchFamily="34" charset="0"/>
              </a:rPr>
              <a:t> entre el professional i el pacient per decidir com es farà la provisió de l’atenció sanitària (hibridant o no atenció presencial amb la no presencial</a:t>
            </a:r>
            <a:r>
              <a:rPr lang="ca-ES" sz="1400" dirty="0" smtClean="0">
                <a:solidFill>
                  <a:srgbClr val="000000"/>
                </a:solidFill>
                <a:latin typeface="Arial" panose="020B0604020202020204" pitchFamily="34" charset="0"/>
                <a:cs typeface="Arial" panose="020B0604020202020204" pitchFamily="34" charset="0"/>
              </a:rPr>
              <a:t>).</a:t>
            </a:r>
            <a:endParaRPr lang="es-ES" sz="1400" dirty="0">
              <a:solidFill>
                <a:srgbClr val="00000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744053" y="344519"/>
            <a:ext cx="1161947" cy="961767"/>
          </a:xfrm>
          <a:prstGeom prst="rect">
            <a:avLst/>
          </a:prstGeom>
        </p:spPr>
      </p:pic>
    </p:spTree>
    <p:extLst>
      <p:ext uri="{BB962C8B-B14F-4D97-AF65-F5344CB8AC3E}">
        <p14:creationId xmlns:p14="http://schemas.microsoft.com/office/powerpoint/2010/main" val="348594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55 Rectángulo"/>
          <p:cNvSpPr/>
          <p:nvPr/>
        </p:nvSpPr>
        <p:spPr>
          <a:xfrm>
            <a:off x="1315605" y="1683917"/>
            <a:ext cx="7824740" cy="539076"/>
          </a:xfrm>
          <a:prstGeom prst="rect">
            <a:avLst/>
          </a:prstGeom>
          <a:solidFill>
            <a:srgbClr val="BCCA90">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Augmentar els canals de difusió</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315605" y="2294613"/>
            <a:ext cx="7824740" cy="539076"/>
          </a:xfrm>
          <a:prstGeom prst="rect">
            <a:avLst/>
          </a:prstGeom>
          <a:solidFill>
            <a:srgbClr val="BCCA90">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Donar informació precisa al pacient</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33" name="71 Rectángulo"/>
          <p:cNvSpPr/>
          <p:nvPr/>
        </p:nvSpPr>
        <p:spPr>
          <a:xfrm>
            <a:off x="1315605" y="2923465"/>
            <a:ext cx="7825359" cy="476481"/>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6" name="Rectangle 16"/>
          <p:cNvSpPr>
            <a:spLocks noChangeArrowheads="1"/>
          </p:cNvSpPr>
          <p:nvPr/>
        </p:nvSpPr>
        <p:spPr bwMode="auto">
          <a:xfrm>
            <a:off x="1315605" y="3014927"/>
            <a:ext cx="7150494"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Explicar de forma clara els pros i contres del tractament</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38" name="55 Rectángulo"/>
          <p:cNvSpPr/>
          <p:nvPr/>
        </p:nvSpPr>
        <p:spPr>
          <a:xfrm>
            <a:off x="1315605" y="3508756"/>
            <a:ext cx="7190616" cy="463687"/>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41" name="Rectangle 16"/>
          <p:cNvSpPr>
            <a:spLocks noChangeArrowheads="1"/>
          </p:cNvSpPr>
          <p:nvPr/>
        </p:nvSpPr>
        <p:spPr bwMode="auto">
          <a:xfrm>
            <a:off x="1315605" y="3496782"/>
            <a:ext cx="7836092"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Si no tens el professional davant pot donar la sensació de que no es preocupa tant, per tant s’ha de transmetre aquesta atenció i proximitat al pacient</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3" name="55 Rectángulo"/>
          <p:cNvSpPr/>
          <p:nvPr/>
        </p:nvSpPr>
        <p:spPr>
          <a:xfrm>
            <a:off x="1315605" y="4132613"/>
            <a:ext cx="7824740" cy="539076"/>
          </a:xfrm>
          <a:prstGeom prst="rect">
            <a:avLst/>
          </a:prstGeom>
          <a:solidFill>
            <a:srgbClr val="BCCA90">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Reduir visites i augmentar la disponibilitat de llits als centres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59" name="Rectangle 16"/>
          <p:cNvSpPr>
            <a:spLocks noChangeArrowheads="1"/>
          </p:cNvSpPr>
          <p:nvPr/>
        </p:nvSpPr>
        <p:spPr bwMode="auto">
          <a:xfrm>
            <a:off x="1315605" y="4772575"/>
            <a:ext cx="7824740"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No augmenta la demanda, al contrari: es descongestionen les consultes i es redueix el temps d’espera</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61" name="55 Rectángulo"/>
          <p:cNvSpPr/>
          <p:nvPr/>
        </p:nvSpPr>
        <p:spPr>
          <a:xfrm>
            <a:off x="1315605" y="5399525"/>
            <a:ext cx="7190616" cy="463687"/>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64" name="Rectangle 16"/>
          <p:cNvSpPr>
            <a:spLocks noChangeArrowheads="1"/>
          </p:cNvSpPr>
          <p:nvPr/>
        </p:nvSpPr>
        <p:spPr bwMode="auto">
          <a:xfrm>
            <a:off x="1315605" y="5387551"/>
            <a:ext cx="7824740"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Hi ha gent que va a la consulta presencial a “passar el dia”, amb l’atenció no presencial això es podria reduir</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7" name="Elipse 76"/>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78" name="Imagen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21" y="1004646"/>
            <a:ext cx="511965" cy="446065"/>
          </a:xfrm>
          <a:prstGeom prst="rect">
            <a:avLst/>
          </a:prstGeom>
        </p:spPr>
      </p:pic>
      <p:sp>
        <p:nvSpPr>
          <p:cNvPr id="86" name="55 Rectángulo"/>
          <p:cNvSpPr/>
          <p:nvPr/>
        </p:nvSpPr>
        <p:spPr>
          <a:xfrm>
            <a:off x="1315605" y="5990249"/>
            <a:ext cx="7824740" cy="539076"/>
          </a:xfrm>
          <a:prstGeom prst="rect">
            <a:avLst/>
          </a:prstGeom>
          <a:solidFill>
            <a:srgbClr val="BCCA90">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Dissenyar els sistemes per a què siguin humans i d’aquesta manera  </a:t>
            </a:r>
            <a:r>
              <a:rPr lang="ca-ES" sz="1400" b="1" kern="0" dirty="0">
                <a:solidFill>
                  <a:srgbClr val="292929"/>
                </a:solidFill>
                <a:latin typeface="Arial" panose="020B0604020202020204" pitchFamily="34" charset="0"/>
                <a:ea typeface="ヒラギノ明朝 ProN W3"/>
                <a:cs typeface="Arial" panose="020B0604020202020204" pitchFamily="34" charset="0"/>
              </a:rPr>
              <a:t>generar més confiança de la població amb els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serveis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44"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grpSp>
        <p:nvGrpSpPr>
          <p:cNvPr id="2" name="Grupo 1"/>
          <p:cNvGrpSpPr/>
          <p:nvPr/>
        </p:nvGrpSpPr>
        <p:grpSpPr>
          <a:xfrm>
            <a:off x="675998" y="1683917"/>
            <a:ext cx="540000" cy="539076"/>
            <a:chOff x="700640" y="1772817"/>
            <a:chExt cx="540000" cy="539076"/>
          </a:xfrm>
        </p:grpSpPr>
        <p:sp>
          <p:nvSpPr>
            <p:cNvPr id="26" name="Elipse 25"/>
            <p:cNvSpPr/>
            <p:nvPr/>
          </p:nvSpPr>
          <p:spPr>
            <a:xfrm>
              <a:off x="700640" y="177281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abajo 26"/>
            <p:cNvSpPr/>
            <p:nvPr/>
          </p:nvSpPr>
          <p:spPr>
            <a:xfrm rot="10800000">
              <a:off x="797430" y="1841803"/>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o 28"/>
          <p:cNvGrpSpPr/>
          <p:nvPr/>
        </p:nvGrpSpPr>
        <p:grpSpPr>
          <a:xfrm>
            <a:off x="675998" y="2271912"/>
            <a:ext cx="540000" cy="539076"/>
            <a:chOff x="700640" y="1772817"/>
            <a:chExt cx="540000" cy="539076"/>
          </a:xfrm>
        </p:grpSpPr>
        <p:sp>
          <p:nvSpPr>
            <p:cNvPr id="30" name="Elipse 29"/>
            <p:cNvSpPr/>
            <p:nvPr/>
          </p:nvSpPr>
          <p:spPr>
            <a:xfrm>
              <a:off x="700640" y="177281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Flecha abajo 30"/>
            <p:cNvSpPr/>
            <p:nvPr/>
          </p:nvSpPr>
          <p:spPr>
            <a:xfrm rot="10800000">
              <a:off x="797430" y="1841803"/>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o 31"/>
          <p:cNvGrpSpPr/>
          <p:nvPr/>
        </p:nvGrpSpPr>
        <p:grpSpPr>
          <a:xfrm>
            <a:off x="675998" y="4132613"/>
            <a:ext cx="540000" cy="539076"/>
            <a:chOff x="700640" y="1772817"/>
            <a:chExt cx="540000" cy="539076"/>
          </a:xfrm>
        </p:grpSpPr>
        <p:sp>
          <p:nvSpPr>
            <p:cNvPr id="34" name="Elipse 33"/>
            <p:cNvSpPr/>
            <p:nvPr/>
          </p:nvSpPr>
          <p:spPr>
            <a:xfrm>
              <a:off x="700640" y="177281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Flecha abajo 34"/>
            <p:cNvSpPr/>
            <p:nvPr/>
          </p:nvSpPr>
          <p:spPr>
            <a:xfrm rot="10800000">
              <a:off x="797430" y="1841803"/>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7" name="Grupo 36"/>
          <p:cNvGrpSpPr/>
          <p:nvPr/>
        </p:nvGrpSpPr>
        <p:grpSpPr>
          <a:xfrm>
            <a:off x="675998" y="5990249"/>
            <a:ext cx="540000" cy="539076"/>
            <a:chOff x="700640" y="1772817"/>
            <a:chExt cx="540000" cy="539076"/>
          </a:xfrm>
        </p:grpSpPr>
        <p:sp>
          <p:nvSpPr>
            <p:cNvPr id="39" name="Elipse 38"/>
            <p:cNvSpPr/>
            <p:nvPr/>
          </p:nvSpPr>
          <p:spPr>
            <a:xfrm>
              <a:off x="700640" y="177281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Flecha abajo 39"/>
            <p:cNvSpPr/>
            <p:nvPr/>
          </p:nvSpPr>
          <p:spPr>
            <a:xfrm rot="10800000">
              <a:off x="797430" y="1841803"/>
              <a:ext cx="346421" cy="350908"/>
            </a:xfrm>
            <a:prstGeom prst="down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2" name="50 CuadroTexto"/>
          <p:cNvSpPr txBox="1"/>
          <p:nvPr/>
        </p:nvSpPr>
        <p:spPr>
          <a:xfrm>
            <a:off x="1031509" y="987105"/>
            <a:ext cx="8352708" cy="523220"/>
          </a:xfrm>
          <a:prstGeom prst="rect">
            <a:avLst/>
          </a:prstGeom>
          <a:noFill/>
        </p:spPr>
        <p:txBody>
          <a:bodyPr wrap="square" rtlCol="0">
            <a:spAutoFit/>
          </a:bodyPr>
          <a:lstStyle/>
          <a:p>
            <a:pPr lvl="0" defTabSz="914400">
              <a:defRPr/>
            </a:pPr>
            <a:r>
              <a:rPr lang="es-ES" sz="1400" b="1" kern="0" dirty="0" smtClean="0">
                <a:solidFill>
                  <a:schemeClr val="accent2">
                    <a:lumMod val="50000"/>
                  </a:schemeClr>
                </a:solidFill>
                <a:latin typeface="Arial" panose="020B0604020202020204" pitchFamily="34" charset="0"/>
                <a:cs typeface="Arial" panose="020B0604020202020204" pitchFamily="34" charset="0"/>
              </a:rPr>
              <a:t>DEBAT 3: </a:t>
            </a:r>
            <a:r>
              <a:rPr lang="es-ES" sz="1400" b="1" kern="0" dirty="0" smtClean="0">
                <a:solidFill>
                  <a:srgbClr val="00B050"/>
                </a:solidFill>
                <a:latin typeface="Arial" panose="020B0604020202020204" pitchFamily="34" charset="0"/>
                <a:cs typeface="Arial" panose="020B0604020202020204" pitchFamily="34" charset="0"/>
              </a:rPr>
              <a:t>PALANQUES/ ARGUMENTS </a:t>
            </a:r>
            <a:r>
              <a:rPr lang="es-ES" sz="1400" b="1" kern="0" dirty="0" smtClean="0">
                <a:solidFill>
                  <a:schemeClr val="accent2">
                    <a:lumMod val="50000"/>
                  </a:schemeClr>
                </a:solidFill>
                <a:latin typeface="Arial" panose="020B0604020202020204" pitchFamily="34" charset="0"/>
                <a:cs typeface="Arial" panose="020B0604020202020204" pitchFamily="34" charset="0"/>
              </a:rPr>
              <a:t>PER A DESENVOLUPAR SERVEIS D’ATENCIÓ NO PRESENCIALS</a:t>
            </a:r>
            <a:endParaRPr lang="es-ES" sz="1400" b="1" kern="0" dirty="0">
              <a:solidFill>
                <a:schemeClr val="accent2">
                  <a:lumMod val="50000"/>
                </a:schemeClr>
              </a:solidFill>
              <a:latin typeface="Arial" panose="020B0604020202020204" pitchFamily="34" charset="0"/>
              <a:cs typeface="Arial" panose="020B0604020202020204" pitchFamily="34" charset="0"/>
            </a:endParaRPr>
          </a:p>
        </p:txBody>
      </p:sp>
      <p:pic>
        <p:nvPicPr>
          <p:cNvPr id="43" name="Imagen 42"/>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3194621261"/>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a:spLocks noChangeArrowheads="1"/>
          </p:cNvSpPr>
          <p:nvPr/>
        </p:nvSpPr>
        <p:spPr bwMode="auto">
          <a:xfrm>
            <a:off x="1242181" y="2231955"/>
            <a:ext cx="7987295"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esmenten que hi ha professionals amb temor de perdre influència en el seu camp per culpa de la proliferació de l’atenció no presencial</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 name="50 CuadroTexto"/>
          <p:cNvSpPr txBox="1"/>
          <p:nvPr/>
        </p:nvSpPr>
        <p:spPr>
          <a:xfrm>
            <a:off x="967840" y="986818"/>
            <a:ext cx="8300045" cy="307777"/>
          </a:xfrm>
          <a:prstGeom prst="rect">
            <a:avLst/>
          </a:prstGeom>
          <a:noFill/>
        </p:spPr>
        <p:txBody>
          <a:bodyPr wrap="square" rtlCol="0">
            <a:spAutoFit/>
          </a:bodyPr>
          <a:lstStyle/>
          <a:p>
            <a:pPr lvl="0" defTabSz="914400">
              <a:defRPr/>
            </a:pPr>
            <a:r>
              <a:rPr lang="es-ES" sz="1400" b="1" kern="0" dirty="0" smtClean="0">
                <a:solidFill>
                  <a:schemeClr val="accent2">
                    <a:lumMod val="50000"/>
                  </a:schemeClr>
                </a:solidFill>
                <a:latin typeface="Arial" panose="020B0604020202020204" pitchFamily="34" charset="0"/>
                <a:cs typeface="Arial" panose="020B0604020202020204" pitchFamily="34" charset="0"/>
              </a:rPr>
              <a:t>DEBAT 3: </a:t>
            </a:r>
            <a:r>
              <a:rPr lang="es-ES" sz="1400" b="1" kern="0" dirty="0" smtClean="0">
                <a:solidFill>
                  <a:srgbClr val="00B050"/>
                </a:solidFill>
                <a:latin typeface="Arial" panose="020B0604020202020204" pitchFamily="34" charset="0"/>
                <a:cs typeface="Arial" panose="020B0604020202020204" pitchFamily="34" charset="0"/>
              </a:rPr>
              <a:t>OBSTACLES </a:t>
            </a:r>
            <a:r>
              <a:rPr lang="es-ES" sz="1400" b="1" kern="0" dirty="0" smtClean="0">
                <a:solidFill>
                  <a:schemeClr val="accent2">
                    <a:lumMod val="50000"/>
                  </a:schemeClr>
                </a:solidFill>
                <a:latin typeface="Arial" panose="020B0604020202020204" pitchFamily="34" charset="0"/>
                <a:cs typeface="Arial" panose="020B0604020202020204" pitchFamily="34" charset="0"/>
              </a:rPr>
              <a:t>PER </a:t>
            </a:r>
            <a:r>
              <a:rPr lang="es-ES" sz="1400" b="1" kern="0" dirty="0">
                <a:solidFill>
                  <a:schemeClr val="accent2">
                    <a:lumMod val="50000"/>
                  </a:schemeClr>
                </a:solidFill>
                <a:latin typeface="Arial" panose="020B0604020202020204" pitchFamily="34" charset="0"/>
                <a:cs typeface="Arial" panose="020B0604020202020204" pitchFamily="34" charset="0"/>
              </a:rPr>
              <a:t>A DESENVOLUPAR SERVEIS D’ATENCIÓ NO </a:t>
            </a:r>
            <a:r>
              <a:rPr lang="es-ES" sz="1400" b="1" kern="0" dirty="0" smtClean="0">
                <a:solidFill>
                  <a:schemeClr val="accent2">
                    <a:lumMod val="50000"/>
                  </a:schemeClr>
                </a:solidFill>
                <a:latin typeface="Arial" panose="020B0604020202020204" pitchFamily="34" charset="0"/>
                <a:cs typeface="Arial" panose="020B0604020202020204" pitchFamily="34" charset="0"/>
              </a:rPr>
              <a:t>PRESENCIALS</a:t>
            </a:r>
            <a:endParaRPr lang="es-ES" sz="1400" b="1" kern="0" dirty="0">
              <a:solidFill>
                <a:schemeClr val="accent2">
                  <a:lumMod val="50000"/>
                </a:schemeClr>
              </a:solidFill>
              <a:latin typeface="Arial" panose="020B0604020202020204" pitchFamily="34" charset="0"/>
              <a:cs typeface="Arial" panose="020B0604020202020204" pitchFamily="34" charset="0"/>
            </a:endParaRPr>
          </a:p>
        </p:txBody>
      </p:sp>
      <p:sp>
        <p:nvSpPr>
          <p:cNvPr id="3" name="Elipse 2"/>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91" name="55 Rectángulo"/>
          <p:cNvSpPr/>
          <p:nvPr/>
        </p:nvSpPr>
        <p:spPr>
          <a:xfrm>
            <a:off x="1242181" y="1665048"/>
            <a:ext cx="8025705"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Resistència dels professionals sanitaris al canvi</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6" name="55 Rectángulo"/>
          <p:cNvSpPr/>
          <p:nvPr/>
        </p:nvSpPr>
        <p:spPr>
          <a:xfrm>
            <a:off x="1242181" y="2820805"/>
            <a:ext cx="7986724" cy="447567"/>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99" name="Rectangle 16"/>
          <p:cNvSpPr>
            <a:spLocks noChangeArrowheads="1"/>
          </p:cNvSpPr>
          <p:nvPr/>
        </p:nvSpPr>
        <p:spPr bwMode="auto">
          <a:xfrm>
            <a:off x="1242181" y="2901866"/>
            <a:ext cx="7584010"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 professional ha de confiar en la fiabilitat de les dades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51" name="55 Rectángulo"/>
          <p:cNvSpPr/>
          <p:nvPr/>
        </p:nvSpPr>
        <p:spPr>
          <a:xfrm>
            <a:off x="1242181" y="3450869"/>
            <a:ext cx="7978019"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Pèrdua de contacte humà</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53" name="55 Rectángulo"/>
          <p:cNvSpPr/>
          <p:nvPr/>
        </p:nvSpPr>
        <p:spPr>
          <a:xfrm>
            <a:off x="1242181" y="4030261"/>
            <a:ext cx="7978650" cy="456170"/>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6" name="Rectangle 16"/>
          <p:cNvSpPr>
            <a:spLocks noChangeArrowheads="1"/>
          </p:cNvSpPr>
          <p:nvPr/>
        </p:nvSpPr>
        <p:spPr bwMode="auto">
          <a:xfrm>
            <a:off x="1242181" y="4109636"/>
            <a:ext cx="7200478" cy="340519"/>
          </a:xfrm>
          <a:prstGeom prst="round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Hi ha el</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perill de que es deshumanitzi el sistema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81" name="Rectangle 16"/>
          <p:cNvSpPr>
            <a:spLocks noChangeArrowheads="1"/>
          </p:cNvSpPr>
          <p:nvPr/>
        </p:nvSpPr>
        <p:spPr bwMode="auto">
          <a:xfrm>
            <a:off x="1242181" y="4522253"/>
            <a:ext cx="7989593"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Es complicat</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i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hi ha gent que no es sent còmode fent el seguiment de malalties delicades de forma no presencial</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92" name="Rectangle 16"/>
          <p:cNvSpPr>
            <a:spLocks noChangeArrowheads="1"/>
          </p:cNvSpPr>
          <p:nvPr/>
        </p:nvSpPr>
        <p:spPr bwMode="auto">
          <a:xfrm>
            <a:off x="1242181" y="5123588"/>
            <a:ext cx="7989593"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 pacient ha de poder escollir quan vol l’atenció presencial</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242181" y="5664661"/>
            <a:ext cx="7978019"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Desconeixement dels serveis d’atenció no presencial oferts, les eines vigents i les novetats introduïdes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102" name="55 Rectángulo"/>
          <p:cNvSpPr/>
          <p:nvPr/>
        </p:nvSpPr>
        <p:spPr>
          <a:xfrm>
            <a:off x="1242181" y="6244053"/>
            <a:ext cx="7978650" cy="456170"/>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105" name="Rectangle 16"/>
          <p:cNvSpPr>
            <a:spLocks noChangeArrowheads="1"/>
          </p:cNvSpPr>
          <p:nvPr/>
        </p:nvSpPr>
        <p:spPr bwMode="auto">
          <a:xfrm>
            <a:off x="1242181" y="6305311"/>
            <a:ext cx="7934131"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Hi ha una manca de comunicació i divulgació</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61" y="984125"/>
            <a:ext cx="480034" cy="480034"/>
          </a:xfrm>
          <a:prstGeom prst="rect">
            <a:avLst/>
          </a:prstGeom>
        </p:spPr>
      </p:pic>
      <p:sp>
        <p:nvSpPr>
          <p:cNvPr id="71" name="Elipse 70"/>
          <p:cNvSpPr/>
          <p:nvPr/>
        </p:nvSpPr>
        <p:spPr>
          <a:xfrm>
            <a:off x="677426" y="162041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Flecha abajo 75"/>
          <p:cNvSpPr/>
          <p:nvPr/>
        </p:nvSpPr>
        <p:spPr>
          <a:xfrm>
            <a:off x="774216" y="1714501"/>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Elipse 76"/>
          <p:cNvSpPr/>
          <p:nvPr/>
        </p:nvSpPr>
        <p:spPr>
          <a:xfrm>
            <a:off x="677426" y="3443229"/>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Flecha abajo 77"/>
          <p:cNvSpPr/>
          <p:nvPr/>
        </p:nvSpPr>
        <p:spPr>
          <a:xfrm>
            <a:off x="774216" y="3537313"/>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Elipse 78"/>
          <p:cNvSpPr/>
          <p:nvPr/>
        </p:nvSpPr>
        <p:spPr>
          <a:xfrm>
            <a:off x="677426" y="5646930"/>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Flecha abajo 79"/>
          <p:cNvSpPr/>
          <p:nvPr/>
        </p:nvSpPr>
        <p:spPr>
          <a:xfrm>
            <a:off x="774216" y="5741014"/>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pic>
        <p:nvPicPr>
          <p:cNvPr id="27" name="Imagen 26"/>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1944215915"/>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a:spLocks noChangeArrowheads="1"/>
          </p:cNvSpPr>
          <p:nvPr/>
        </p:nvSpPr>
        <p:spPr bwMode="auto">
          <a:xfrm>
            <a:off x="1272919" y="2352867"/>
            <a:ext cx="7789817"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identifiquen la necessitat de definir un model organitzatiu per fer compatible la prestació d’atenció presencial i no presencial que permeti als fer les seves consultes telemàtiques des de casa</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1" name="55 Rectángulo"/>
          <p:cNvSpPr/>
          <p:nvPr/>
        </p:nvSpPr>
        <p:spPr>
          <a:xfrm>
            <a:off x="1272919" y="1772817"/>
            <a:ext cx="7812039"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Canvi en el model organitzatiu del sistema sanitari</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9" name="Rectangle 16"/>
          <p:cNvSpPr>
            <a:spLocks noChangeArrowheads="1"/>
          </p:cNvSpPr>
          <p:nvPr/>
        </p:nvSpPr>
        <p:spPr bwMode="auto">
          <a:xfrm>
            <a:off x="1272919" y="3179356"/>
            <a:ext cx="7798202"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demanen reservar temps per l’atenció no presencial perquè normalment els professionals no tenen temps més enllà de les consultes presencials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103" name="55 Rectángulo"/>
          <p:cNvSpPr/>
          <p:nvPr/>
        </p:nvSpPr>
        <p:spPr>
          <a:xfrm>
            <a:off x="1272919" y="4654159"/>
            <a:ext cx="7812039" cy="539076"/>
          </a:xfrm>
          <a:prstGeom prst="rect">
            <a:avLst/>
          </a:prstGeom>
          <a:solidFill>
            <a:srgbClr val="FFCC66">
              <a:alpha val="49804"/>
            </a:srgbClr>
          </a:solidFill>
          <a:ln w="25400" cap="flat" cmpd="sng" algn="ctr">
            <a:noFill/>
            <a:prstDash val="solid"/>
          </a:ln>
          <a:effectLst/>
        </p:spPr>
        <p:txBody>
          <a:bodyPr rtlCol="0" anchor="ctr"/>
          <a:lstStyle/>
          <a:p>
            <a:pPr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Manca de coneixements de les TIC d’un grup important de la població</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110" name="55 Rectángulo"/>
          <p:cNvSpPr/>
          <p:nvPr/>
        </p:nvSpPr>
        <p:spPr>
          <a:xfrm>
            <a:off x="1272919" y="5274711"/>
            <a:ext cx="7190616" cy="463687"/>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113" name="Rectangle 16"/>
          <p:cNvSpPr>
            <a:spLocks noChangeArrowheads="1"/>
          </p:cNvSpPr>
          <p:nvPr/>
        </p:nvSpPr>
        <p:spPr bwMode="auto">
          <a:xfrm>
            <a:off x="1272919" y="5262737"/>
            <a:ext cx="7823372"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Es produeix la disjuntiva de que la gent que més necessita la teleassistència es la gent menys experta és en les TIC</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121" name="Rectangle 16"/>
          <p:cNvSpPr>
            <a:spLocks noChangeArrowheads="1"/>
          </p:cNvSpPr>
          <p:nvPr/>
        </p:nvSpPr>
        <p:spPr bwMode="auto">
          <a:xfrm>
            <a:off x="1272919" y="3782655"/>
            <a:ext cx="7798202"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Alguns participants creuen que pot augmentar la demanda dels serveis al principi de l’establiment de la no </a:t>
            </a:r>
            <a:r>
              <a:rPr lang="ca-ES" sz="1400" b="1" kern="0" dirty="0" err="1" smtClean="0">
                <a:solidFill>
                  <a:srgbClr val="292929"/>
                </a:solidFill>
                <a:latin typeface="Arial" panose="020B0604020202020204" pitchFamily="34" charset="0"/>
                <a:ea typeface="ヒラギノ明朝 ProN W3"/>
                <a:cs typeface="Arial" panose="020B0604020202020204" pitchFamily="34" charset="0"/>
              </a:rPr>
              <a:t>presencialitat</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 a causa de “l’efecte nou”, però amb el temps es tornarà a un volum regular de demanda (ús per necessitat)</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2" name="Elipse 61"/>
          <p:cNvSpPr/>
          <p:nvPr/>
        </p:nvSpPr>
        <p:spPr>
          <a:xfrm>
            <a:off x="273342" y="928594"/>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63" name="Imagen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61" y="984125"/>
            <a:ext cx="480034" cy="480034"/>
          </a:xfrm>
          <a:prstGeom prst="rect">
            <a:avLst/>
          </a:prstGeom>
        </p:spPr>
      </p:pic>
      <p:sp>
        <p:nvSpPr>
          <p:cNvPr id="64" name="Elipse 63"/>
          <p:cNvSpPr/>
          <p:nvPr/>
        </p:nvSpPr>
        <p:spPr>
          <a:xfrm>
            <a:off x="686701" y="1772817"/>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Flecha abajo 64"/>
          <p:cNvSpPr/>
          <p:nvPr/>
        </p:nvSpPr>
        <p:spPr>
          <a:xfrm>
            <a:off x="783491" y="1866901"/>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Elipse 80"/>
          <p:cNvSpPr/>
          <p:nvPr/>
        </p:nvSpPr>
        <p:spPr>
          <a:xfrm>
            <a:off x="686701" y="4652923"/>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Flecha abajo 81"/>
          <p:cNvSpPr/>
          <p:nvPr/>
        </p:nvSpPr>
        <p:spPr>
          <a:xfrm>
            <a:off x="783491" y="4747007"/>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55 Rectángulo"/>
          <p:cNvSpPr/>
          <p:nvPr/>
        </p:nvSpPr>
        <p:spPr>
          <a:xfrm>
            <a:off x="1272919" y="5946470"/>
            <a:ext cx="7812039" cy="539076"/>
          </a:xfrm>
          <a:prstGeom prst="rect">
            <a:avLst/>
          </a:prstGeom>
          <a:solidFill>
            <a:srgbClr val="FFCC66">
              <a:alpha val="49804"/>
            </a:srgbClr>
          </a:solidFill>
          <a:ln w="25400" cap="flat" cmpd="sng" algn="ctr">
            <a:noFill/>
            <a:prstDash val="solid"/>
          </a:ln>
          <a:effectLst/>
        </p:spPr>
        <p:txBody>
          <a:bodyPr rtlCol="0" anchor="ctr"/>
          <a:lstStyle/>
          <a:p>
            <a:pPr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Manca </a:t>
            </a:r>
            <a:r>
              <a:rPr lang="ca-ES" sz="1400" b="1" kern="0" dirty="0">
                <a:solidFill>
                  <a:srgbClr val="292929"/>
                </a:solidFill>
                <a:latin typeface="Arial" panose="020B0604020202020204" pitchFamily="34" charset="0"/>
                <a:ea typeface="ヒラギノ明朝 ProN W3"/>
                <a:cs typeface="Arial" panose="020B0604020202020204" pitchFamily="34" charset="0"/>
              </a:rPr>
              <a:t>de formació dels professionals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sanitaris </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85" name="Elipse 84"/>
          <p:cNvSpPr/>
          <p:nvPr/>
        </p:nvSpPr>
        <p:spPr>
          <a:xfrm>
            <a:off x="686701" y="5945234"/>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Flecha abajo 85"/>
          <p:cNvSpPr/>
          <p:nvPr/>
        </p:nvSpPr>
        <p:spPr>
          <a:xfrm>
            <a:off x="783491" y="6039318"/>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sp>
        <p:nvSpPr>
          <p:cNvPr id="20" name="50 CuadroTexto"/>
          <p:cNvSpPr txBox="1"/>
          <p:nvPr/>
        </p:nvSpPr>
        <p:spPr>
          <a:xfrm>
            <a:off x="967840" y="986818"/>
            <a:ext cx="8300045" cy="307777"/>
          </a:xfrm>
          <a:prstGeom prst="rect">
            <a:avLst/>
          </a:prstGeom>
          <a:noFill/>
        </p:spPr>
        <p:txBody>
          <a:bodyPr wrap="square" rtlCol="0">
            <a:spAutoFit/>
          </a:bodyPr>
          <a:lstStyle/>
          <a:p>
            <a:pPr lvl="0" defTabSz="914400">
              <a:defRPr/>
            </a:pPr>
            <a:r>
              <a:rPr lang="es-ES" sz="1400" b="1" kern="0" dirty="0" smtClean="0">
                <a:solidFill>
                  <a:schemeClr val="accent2">
                    <a:lumMod val="50000"/>
                  </a:schemeClr>
                </a:solidFill>
                <a:latin typeface="Arial" panose="020B0604020202020204" pitchFamily="34" charset="0"/>
                <a:cs typeface="Arial" panose="020B0604020202020204" pitchFamily="34" charset="0"/>
              </a:rPr>
              <a:t>DEBAT 3: </a:t>
            </a:r>
            <a:r>
              <a:rPr lang="es-ES" sz="1400" b="1" kern="0" dirty="0" smtClean="0">
                <a:solidFill>
                  <a:srgbClr val="00B050"/>
                </a:solidFill>
                <a:latin typeface="Arial" panose="020B0604020202020204" pitchFamily="34" charset="0"/>
                <a:cs typeface="Arial" panose="020B0604020202020204" pitchFamily="34" charset="0"/>
              </a:rPr>
              <a:t>OBSTACLES </a:t>
            </a:r>
            <a:r>
              <a:rPr lang="es-ES" sz="1400" b="1" kern="0" dirty="0" smtClean="0">
                <a:solidFill>
                  <a:schemeClr val="accent2">
                    <a:lumMod val="50000"/>
                  </a:schemeClr>
                </a:solidFill>
                <a:latin typeface="Arial" panose="020B0604020202020204" pitchFamily="34" charset="0"/>
                <a:cs typeface="Arial" panose="020B0604020202020204" pitchFamily="34" charset="0"/>
              </a:rPr>
              <a:t>PER </a:t>
            </a:r>
            <a:r>
              <a:rPr lang="es-ES" sz="1400" b="1" kern="0" dirty="0">
                <a:solidFill>
                  <a:schemeClr val="accent2">
                    <a:lumMod val="50000"/>
                  </a:schemeClr>
                </a:solidFill>
                <a:latin typeface="Arial" panose="020B0604020202020204" pitchFamily="34" charset="0"/>
                <a:cs typeface="Arial" panose="020B0604020202020204" pitchFamily="34" charset="0"/>
              </a:rPr>
              <a:t>A DESENVOLUPAR SERVEIS D’ATENCIÓ NO </a:t>
            </a:r>
            <a:r>
              <a:rPr lang="es-ES" sz="1400" b="1" kern="0" dirty="0" smtClean="0">
                <a:solidFill>
                  <a:schemeClr val="accent2">
                    <a:lumMod val="50000"/>
                  </a:schemeClr>
                </a:solidFill>
                <a:latin typeface="Arial" panose="020B0604020202020204" pitchFamily="34" charset="0"/>
                <a:cs typeface="Arial" panose="020B0604020202020204" pitchFamily="34" charset="0"/>
              </a:rPr>
              <a:t>PRESENCIALS</a:t>
            </a:r>
            <a:endParaRPr lang="es-ES" sz="1400" b="1" kern="0" dirty="0">
              <a:solidFill>
                <a:schemeClr val="accent2">
                  <a:lumMod val="50000"/>
                </a:schemeClr>
              </a:solidFill>
              <a:latin typeface="Arial" panose="020B0604020202020204" pitchFamily="34" charset="0"/>
              <a:cs typeface="Arial" panose="020B0604020202020204" pitchFamily="34" charset="0"/>
            </a:endParaRPr>
          </a:p>
        </p:txBody>
      </p:sp>
      <p:pic>
        <p:nvPicPr>
          <p:cNvPr id="21" name="Imagen 20"/>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3373682807"/>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5 Rectángulo"/>
          <p:cNvSpPr/>
          <p:nvPr/>
        </p:nvSpPr>
        <p:spPr>
          <a:xfrm>
            <a:off x="1238008" y="1998772"/>
            <a:ext cx="7902225"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Desconfiança de la població envers les TIC</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53" name="55 Rectángulo"/>
          <p:cNvSpPr/>
          <p:nvPr/>
        </p:nvSpPr>
        <p:spPr>
          <a:xfrm>
            <a:off x="1238008" y="2578164"/>
            <a:ext cx="7190616" cy="456170"/>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56" name="Rectangle 16"/>
          <p:cNvSpPr>
            <a:spLocks noChangeArrowheads="1"/>
          </p:cNvSpPr>
          <p:nvPr/>
        </p:nvSpPr>
        <p:spPr bwMode="auto">
          <a:xfrm>
            <a:off x="1238008" y="2566189"/>
            <a:ext cx="7913689"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Es comenta com una part de la població (generalment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d’edat més avançada) no confia en els serveis prestats de forma remota</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5" name="55 Rectángulo"/>
          <p:cNvSpPr/>
          <p:nvPr/>
        </p:nvSpPr>
        <p:spPr>
          <a:xfrm>
            <a:off x="1238008" y="3132931"/>
            <a:ext cx="7894788" cy="53907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81" name="Rectangle 16"/>
          <p:cNvSpPr>
            <a:spLocks noChangeArrowheads="1"/>
          </p:cNvSpPr>
          <p:nvPr/>
        </p:nvSpPr>
        <p:spPr bwMode="auto">
          <a:xfrm>
            <a:off x="1238008" y="3228677"/>
            <a:ext cx="7913689" cy="307777"/>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L'única solució</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 possible es fer el sistema més humà</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4" name="55 Rectángulo"/>
          <p:cNvSpPr/>
          <p:nvPr/>
        </p:nvSpPr>
        <p:spPr>
          <a:xfrm>
            <a:off x="1238008" y="3719702"/>
            <a:ext cx="7902225"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Desconfiança de la precisió dels diagnòstics realitzats per atenció no presencial</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105" name="Rectangle 16"/>
          <p:cNvSpPr>
            <a:spLocks noChangeArrowheads="1"/>
          </p:cNvSpPr>
          <p:nvPr/>
        </p:nvSpPr>
        <p:spPr bwMode="auto">
          <a:xfrm>
            <a:off x="1238008" y="4324801"/>
            <a:ext cx="7913689"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participants proposen fomentar </a:t>
            </a:r>
            <a:r>
              <a:rPr kumimoji="0" lang="ca-ES" sz="1400" b="1" i="0" u="none" strike="noStrike" kern="0" cap="none" spc="0" normalizeH="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la formació específica dels professionals per garantir una equivalència en l’actuació presencial i no presencial</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77" name="55 Rectángulo"/>
          <p:cNvSpPr/>
          <p:nvPr/>
        </p:nvSpPr>
        <p:spPr>
          <a:xfrm>
            <a:off x="1238008" y="1365731"/>
            <a:ext cx="7902225"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Sistemes informàtics no integrats i obsolets</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111" name="Rectangle 16"/>
          <p:cNvSpPr>
            <a:spLocks noChangeArrowheads="1"/>
          </p:cNvSpPr>
          <p:nvPr/>
        </p:nvSpPr>
        <p:spPr bwMode="auto">
          <a:xfrm>
            <a:off x="1238008" y="4937624"/>
            <a:ext cx="7913689" cy="738664"/>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Es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genera </a:t>
            </a:r>
            <a:r>
              <a:rPr kumimoji="0" lang="ca-ES" sz="1400" b="1" i="0" u="none" strike="noStrike" kern="0" cap="none" spc="0" normalizeH="0" baseline="0" dirty="0" smtClean="0">
                <a:ln>
                  <a:noFill/>
                </a:ln>
                <a:solidFill>
                  <a:srgbClr val="292929"/>
                </a:solidFill>
                <a:effectLst/>
                <a:uLnTx/>
                <a:uFillTx/>
                <a:latin typeface="Arial" panose="020B0604020202020204" pitchFamily="34" charset="0"/>
                <a:ea typeface="ヒラギノ明朝 ProN W3"/>
                <a:cs typeface="Arial" panose="020B0604020202020204" pitchFamily="34" charset="0"/>
              </a:rPr>
              <a:t>controvèrsia, alguns participants opinen </a:t>
            </a:r>
            <a:r>
              <a:rPr lang="ca-ES" sz="1400" b="1" kern="0" dirty="0" smtClean="0">
                <a:solidFill>
                  <a:srgbClr val="292929"/>
                </a:solidFill>
                <a:latin typeface="Arial" panose="020B0604020202020204" pitchFamily="34" charset="0"/>
                <a:ea typeface="ヒラギノ明朝 ProN W3"/>
                <a:cs typeface="Arial" panose="020B0604020202020204" pitchFamily="34" charset="0"/>
              </a:rPr>
              <a:t>que la precisió i la qualitat dels serveis no presencials dependrà de la diligencia de cada metge independentment de la tipologia d’atenció</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60" name="Elipse 59"/>
          <p:cNvSpPr/>
          <p:nvPr/>
        </p:nvSpPr>
        <p:spPr>
          <a:xfrm>
            <a:off x="273342" y="621689"/>
            <a:ext cx="648072" cy="6563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pic>
        <p:nvPicPr>
          <p:cNvPr id="61" name="Imagen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61" y="677220"/>
            <a:ext cx="480034" cy="480034"/>
          </a:xfrm>
          <a:prstGeom prst="rect">
            <a:avLst/>
          </a:prstGeom>
        </p:spPr>
      </p:pic>
      <p:sp>
        <p:nvSpPr>
          <p:cNvPr id="69" name="Elipse 68"/>
          <p:cNvSpPr/>
          <p:nvPr/>
        </p:nvSpPr>
        <p:spPr>
          <a:xfrm>
            <a:off x="660354" y="1360584"/>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Flecha abajo 69"/>
          <p:cNvSpPr/>
          <p:nvPr/>
        </p:nvSpPr>
        <p:spPr>
          <a:xfrm>
            <a:off x="757144" y="1454668"/>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Elipse 70"/>
          <p:cNvSpPr/>
          <p:nvPr/>
        </p:nvSpPr>
        <p:spPr>
          <a:xfrm>
            <a:off x="660354" y="1985320"/>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Flecha abajo 71"/>
          <p:cNvSpPr/>
          <p:nvPr/>
        </p:nvSpPr>
        <p:spPr>
          <a:xfrm>
            <a:off x="757144" y="2079404"/>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Elipse 74"/>
          <p:cNvSpPr/>
          <p:nvPr/>
        </p:nvSpPr>
        <p:spPr>
          <a:xfrm>
            <a:off x="660354" y="3676063"/>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Flecha abajo 85"/>
          <p:cNvSpPr/>
          <p:nvPr/>
        </p:nvSpPr>
        <p:spPr>
          <a:xfrm>
            <a:off x="757144" y="3770147"/>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55 Rectángulo"/>
          <p:cNvSpPr/>
          <p:nvPr/>
        </p:nvSpPr>
        <p:spPr>
          <a:xfrm>
            <a:off x="1238008" y="5698915"/>
            <a:ext cx="7865154" cy="539076"/>
          </a:xfrm>
          <a:prstGeom prst="rect">
            <a:avLst/>
          </a:prstGeom>
          <a:solidFill>
            <a:srgbClr val="FFCC66">
              <a:alpha val="49804"/>
            </a:srgbClr>
          </a:solidFill>
          <a:ln w="25400" cap="flat" cmpd="sng" algn="ctr">
            <a:noFill/>
            <a:prstDash val="solid"/>
          </a:ln>
          <a:effectLst/>
        </p:spPr>
        <p:txBody>
          <a:bodyPr rtlCol="0" anchor="ctr"/>
          <a:lstStyle/>
          <a:p>
            <a:pPr lvl="0" defTabSz="9144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Manca de recursos del sistema</a:t>
            </a:r>
            <a:endParaRPr lang="ca-ES" sz="1400" b="1" kern="0" dirty="0">
              <a:solidFill>
                <a:srgbClr val="292929"/>
              </a:solidFill>
              <a:latin typeface="Arial" panose="020B0604020202020204" pitchFamily="34" charset="0"/>
              <a:ea typeface="ヒラギノ明朝 ProN W3"/>
              <a:cs typeface="Arial" panose="020B0604020202020204" pitchFamily="34" charset="0"/>
            </a:endParaRPr>
          </a:p>
        </p:txBody>
      </p:sp>
      <p:sp>
        <p:nvSpPr>
          <p:cNvPr id="90" name="55 Rectángulo"/>
          <p:cNvSpPr/>
          <p:nvPr/>
        </p:nvSpPr>
        <p:spPr>
          <a:xfrm>
            <a:off x="1238008" y="6306916"/>
            <a:ext cx="7190616" cy="463687"/>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93" name="Rectangle 16"/>
          <p:cNvSpPr>
            <a:spLocks noChangeArrowheads="1"/>
          </p:cNvSpPr>
          <p:nvPr/>
        </p:nvSpPr>
        <p:spPr bwMode="auto">
          <a:xfrm>
            <a:off x="1238008" y="6257871"/>
            <a:ext cx="7873862" cy="523220"/>
          </a:xfrm>
          <a:prstGeom prst="rect">
            <a:avLst/>
          </a:prstGeom>
          <a:solidFill>
            <a:schemeClr val="bg1">
              <a:lumMod val="95000"/>
            </a:schemeClr>
          </a:solidFill>
          <a:ln w="25400" cap="flat" cmpd="sng" algn="ctr">
            <a:noFill/>
            <a:prstDash val="solid"/>
            <a:headEnd/>
            <a:tailEnd/>
          </a:ln>
          <a:effectLst/>
          <a:extLst/>
        </p:spPr>
        <p:txBody>
          <a:bodyPr wrap="square" anchor="ctr">
            <a:spAutoFit/>
          </a:bodyPr>
          <a:lstStyle/>
          <a:p>
            <a:pPr marL="0" lvl="1" defTabSz="914400">
              <a:spcBef>
                <a:spcPts val="1000"/>
              </a:spcBef>
              <a:buClr>
                <a:srgbClr val="9BBB58"/>
              </a:buClr>
              <a:buSzPct val="150000"/>
              <a:defRPr/>
            </a:pPr>
            <a:r>
              <a:rPr lang="ca-ES" sz="1400" b="1" kern="0" dirty="0" smtClean="0">
                <a:solidFill>
                  <a:srgbClr val="292929"/>
                </a:solidFill>
                <a:latin typeface="Arial" panose="020B0604020202020204" pitchFamily="34" charset="0"/>
                <a:ea typeface="ヒラギノ明朝 ProN W3"/>
                <a:cs typeface="Arial" panose="020B0604020202020204" pitchFamily="34" charset="0"/>
              </a:rPr>
              <a:t>Els recursos per desenvolupar una plataforma formal son escassos i els centres estan poc preparats</a:t>
            </a:r>
            <a:endParaRPr kumimoji="0" lang="ca-ES" sz="1400" b="1" i="0" u="none" strike="noStrike" kern="0" cap="none" spc="0" normalizeH="0" baseline="0" dirty="0">
              <a:ln>
                <a:noFill/>
              </a:ln>
              <a:solidFill>
                <a:srgbClr val="292929"/>
              </a:solidFill>
              <a:effectLst/>
              <a:uLnTx/>
              <a:uFillTx/>
              <a:latin typeface="Arial" panose="020B0604020202020204" pitchFamily="34" charset="0"/>
              <a:ea typeface="ヒラギノ明朝 ProN W3"/>
              <a:cs typeface="Arial" panose="020B0604020202020204" pitchFamily="34" charset="0"/>
            </a:endParaRPr>
          </a:p>
        </p:txBody>
      </p:sp>
      <p:sp>
        <p:nvSpPr>
          <p:cNvPr id="95" name="Elipse 94"/>
          <p:cNvSpPr/>
          <p:nvPr/>
        </p:nvSpPr>
        <p:spPr>
          <a:xfrm>
            <a:off x="660354" y="5682002"/>
            <a:ext cx="540000" cy="539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Flecha abajo 95"/>
          <p:cNvSpPr/>
          <p:nvPr/>
        </p:nvSpPr>
        <p:spPr>
          <a:xfrm>
            <a:off x="757144" y="5776086"/>
            <a:ext cx="346421" cy="3509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05. Resultats. </a:t>
            </a:r>
            <a:r>
              <a:rPr lang="ca-ES" sz="2000" dirty="0" smtClean="0">
                <a:solidFill>
                  <a:schemeClr val="accent3"/>
                </a:solidFill>
              </a:rPr>
              <a:t>Modalitat presencial - Grup focal</a:t>
            </a:r>
            <a:endParaRPr lang="ca-ES" sz="2000" dirty="0">
              <a:solidFill>
                <a:schemeClr val="accent3"/>
              </a:solidFill>
            </a:endParaRPr>
          </a:p>
        </p:txBody>
      </p:sp>
      <p:sp>
        <p:nvSpPr>
          <p:cNvPr id="26" name="50 CuadroTexto"/>
          <p:cNvSpPr txBox="1"/>
          <p:nvPr/>
        </p:nvSpPr>
        <p:spPr>
          <a:xfrm>
            <a:off x="967840" y="694718"/>
            <a:ext cx="8300045" cy="307777"/>
          </a:xfrm>
          <a:prstGeom prst="rect">
            <a:avLst/>
          </a:prstGeom>
          <a:noFill/>
        </p:spPr>
        <p:txBody>
          <a:bodyPr wrap="square" rtlCol="0">
            <a:spAutoFit/>
          </a:bodyPr>
          <a:lstStyle/>
          <a:p>
            <a:pPr lvl="0" defTabSz="914400">
              <a:defRPr/>
            </a:pPr>
            <a:r>
              <a:rPr lang="es-ES" sz="1400" b="1" kern="0" dirty="0" smtClean="0">
                <a:solidFill>
                  <a:schemeClr val="accent2">
                    <a:lumMod val="50000"/>
                  </a:schemeClr>
                </a:solidFill>
                <a:latin typeface="Arial" panose="020B0604020202020204" pitchFamily="34" charset="0"/>
                <a:cs typeface="Arial" panose="020B0604020202020204" pitchFamily="34" charset="0"/>
              </a:rPr>
              <a:t>DEBAT 3: </a:t>
            </a:r>
            <a:r>
              <a:rPr lang="es-ES" sz="1400" b="1" kern="0" dirty="0" smtClean="0">
                <a:solidFill>
                  <a:srgbClr val="00B050"/>
                </a:solidFill>
                <a:latin typeface="Arial" panose="020B0604020202020204" pitchFamily="34" charset="0"/>
                <a:cs typeface="Arial" panose="020B0604020202020204" pitchFamily="34" charset="0"/>
              </a:rPr>
              <a:t>OBSTACLES </a:t>
            </a:r>
            <a:r>
              <a:rPr lang="es-ES" sz="1400" b="1" kern="0" dirty="0" smtClean="0">
                <a:solidFill>
                  <a:schemeClr val="accent2">
                    <a:lumMod val="50000"/>
                  </a:schemeClr>
                </a:solidFill>
                <a:latin typeface="Arial" panose="020B0604020202020204" pitchFamily="34" charset="0"/>
                <a:cs typeface="Arial" panose="020B0604020202020204" pitchFamily="34" charset="0"/>
              </a:rPr>
              <a:t>PER </a:t>
            </a:r>
            <a:r>
              <a:rPr lang="es-ES" sz="1400" b="1" kern="0" dirty="0">
                <a:solidFill>
                  <a:schemeClr val="accent2">
                    <a:lumMod val="50000"/>
                  </a:schemeClr>
                </a:solidFill>
                <a:latin typeface="Arial" panose="020B0604020202020204" pitchFamily="34" charset="0"/>
                <a:cs typeface="Arial" panose="020B0604020202020204" pitchFamily="34" charset="0"/>
              </a:rPr>
              <a:t>A DESENVOLUPAR SERVEIS D’ATENCIÓ NO </a:t>
            </a:r>
            <a:r>
              <a:rPr lang="es-ES" sz="1400" b="1" kern="0" dirty="0" smtClean="0">
                <a:solidFill>
                  <a:schemeClr val="accent2">
                    <a:lumMod val="50000"/>
                  </a:schemeClr>
                </a:solidFill>
                <a:latin typeface="Arial" panose="020B0604020202020204" pitchFamily="34" charset="0"/>
                <a:cs typeface="Arial" panose="020B0604020202020204" pitchFamily="34" charset="0"/>
              </a:rPr>
              <a:t>PRESENCIALS</a:t>
            </a:r>
            <a:endParaRPr lang="es-ES" sz="1400" b="1" kern="0" dirty="0">
              <a:solidFill>
                <a:schemeClr val="accent2">
                  <a:lumMod val="50000"/>
                </a:schemeClr>
              </a:solidFill>
              <a:latin typeface="Arial" panose="020B0604020202020204" pitchFamily="34" charset="0"/>
              <a:cs typeface="Arial" panose="020B0604020202020204" pitchFamily="34" charset="0"/>
            </a:endParaRPr>
          </a:p>
        </p:txBody>
      </p:sp>
      <p:pic>
        <p:nvPicPr>
          <p:cNvPr id="27" name="Imagen 26"/>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703986" y="449413"/>
            <a:ext cx="1202014" cy="979636"/>
          </a:xfrm>
          <a:prstGeom prst="rect">
            <a:avLst/>
          </a:prstGeom>
        </p:spPr>
      </p:pic>
    </p:spTree>
    <p:custDataLst>
      <p:tags r:id="rId1"/>
    </p:custDataLst>
    <p:extLst>
      <p:ext uri="{BB962C8B-B14F-4D97-AF65-F5344CB8AC3E}">
        <p14:creationId xmlns:p14="http://schemas.microsoft.com/office/powerpoint/2010/main" val="134790039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16944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16" name="Rectángulo 15"/>
          <p:cNvSpPr/>
          <p:nvPr/>
        </p:nvSpPr>
        <p:spPr>
          <a:xfrm>
            <a:off x="0" y="2"/>
            <a:ext cx="4495800"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grpSp>
        <p:nvGrpSpPr>
          <p:cNvPr id="6" name="Grupo 5"/>
          <p:cNvGrpSpPr/>
          <p:nvPr/>
        </p:nvGrpSpPr>
        <p:grpSpPr>
          <a:xfrm>
            <a:off x="-1906229" y="2105561"/>
            <a:ext cx="11374693" cy="2646878"/>
            <a:chOff x="-1906229" y="2363227"/>
            <a:chExt cx="11374693" cy="2646878"/>
          </a:xfrm>
        </p:grpSpPr>
        <p:sp>
          <p:nvSpPr>
            <p:cNvPr id="14" name="CuadroTexto 13"/>
            <p:cNvSpPr txBox="1"/>
            <p:nvPr/>
          </p:nvSpPr>
          <p:spPr>
            <a:xfrm>
              <a:off x="-1906229" y="2363227"/>
              <a:ext cx="8308257" cy="2646878"/>
            </a:xfrm>
            <a:prstGeom prst="rect">
              <a:avLst/>
            </a:prstGeom>
            <a:noFill/>
          </p:spPr>
          <p:txBody>
            <a:bodyPr wrap="square" rtlCol="0">
              <a:spAutoFit/>
            </a:bodyPr>
            <a:lstStyle/>
            <a:p>
              <a:pPr algn="ctr"/>
              <a:r>
                <a:rPr lang="ca-ES" sz="16600" b="1" dirty="0" smtClean="0">
                  <a:solidFill>
                    <a:schemeClr val="bg1"/>
                  </a:solidFill>
                  <a:latin typeface="Arial" panose="020B0604020202020204" pitchFamily="34" charset="0"/>
                  <a:cs typeface="Arial" panose="020B0604020202020204" pitchFamily="34" charset="0"/>
                </a:rPr>
                <a:t>06</a:t>
              </a:r>
              <a:endParaRPr lang="ca-ES" sz="16600" b="1"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4857135" y="3301946"/>
              <a:ext cx="4611329" cy="769441"/>
            </a:xfrm>
            <a:prstGeom prst="rect">
              <a:avLst/>
            </a:prstGeom>
            <a:noFill/>
          </p:spPr>
          <p:txBody>
            <a:bodyPr wrap="square" rtlCol="0">
              <a:spAutoFit/>
            </a:bodyPr>
            <a:lstStyle/>
            <a:p>
              <a:r>
                <a:rPr lang="fr-FR" sz="4400" dirty="0" smtClean="0">
                  <a:solidFill>
                    <a:srgbClr val="FD4D2E"/>
                  </a:solidFill>
                </a:rPr>
                <a:t>Annexes</a:t>
              </a:r>
              <a:endParaRPr lang="ca-ES" sz="4400" dirty="0">
                <a:solidFill>
                  <a:srgbClr val="FD4D2E"/>
                </a:solidFill>
              </a:endParaRPr>
            </a:p>
          </p:txBody>
        </p:sp>
      </p:grpSp>
    </p:spTree>
    <p:extLst>
      <p:ext uri="{BB962C8B-B14F-4D97-AF65-F5344CB8AC3E}">
        <p14:creationId xmlns:p14="http://schemas.microsoft.com/office/powerpoint/2010/main" val="3108932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(1/9)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842979"/>
            <a:ext cx="7704171" cy="5219891"/>
          </a:xfrm>
          <a:prstGeom prst="rect">
            <a:avLst/>
          </a:prstGeom>
          <a:noFill/>
        </p:spPr>
        <p:txBody>
          <a:bodyPr wrap="square" rtlCol="0">
            <a:spAutoFit/>
          </a:bodyPr>
          <a:lstStyle/>
          <a:p>
            <a:pPr indent="-277733" algn="just">
              <a:lnSpc>
                <a:spcPct val="130000"/>
              </a:lnSpc>
            </a:pPr>
            <a:r>
              <a:rPr lang="es-ES" sz="1400" b="1" dirty="0">
                <a:solidFill>
                  <a:srgbClr val="000000"/>
                </a:solidFill>
                <a:latin typeface="Arial" panose="020B0604020202020204" pitchFamily="34" charset="0"/>
                <a:cs typeface="Arial" panose="020B0604020202020204" pitchFamily="34" charset="0"/>
              </a:rPr>
              <a:t>CAPÍTOL 1: </a:t>
            </a:r>
            <a:r>
              <a:rPr lang="ca-ES" sz="1400" b="1" dirty="0"/>
              <a:t>PERFIL DE L’ENQUESTAT</a:t>
            </a:r>
            <a:endParaRPr lang="es-ES" sz="1400" b="1" dirty="0">
              <a:solidFill>
                <a:srgbClr val="000000"/>
              </a:solidFill>
              <a:latin typeface="Arial" panose="020B0604020202020204" pitchFamily="34" charset="0"/>
              <a:cs typeface="Arial" panose="020B0604020202020204" pitchFamily="34" charset="0"/>
            </a:endParaRPr>
          </a:p>
          <a:p>
            <a:pPr algn="just"/>
            <a:endParaRPr lang="ca-ES" sz="1400" b="1" dirty="0" smtClean="0">
              <a:solidFill>
                <a:srgbClr val="000000"/>
              </a:solidFill>
              <a:latin typeface="Arial" panose="020B0604020202020204" pitchFamily="34" charset="0"/>
              <a:cs typeface="Arial" panose="020B0604020202020204" pitchFamily="34" charset="0"/>
            </a:endParaRPr>
          </a:p>
          <a:p>
            <a:pPr algn="just"/>
            <a:r>
              <a:rPr lang="ca-ES" sz="1400" b="1" dirty="0" smtClean="0">
                <a:solidFill>
                  <a:srgbClr val="000000"/>
                </a:solidFill>
                <a:latin typeface="Arial" panose="020B0604020202020204" pitchFamily="34" charset="0"/>
                <a:cs typeface="Arial" panose="020B0604020202020204" pitchFamily="34" charset="0"/>
              </a:rPr>
              <a:t>1</a:t>
            </a:r>
            <a:r>
              <a:rPr lang="ca-ES" sz="1400" b="1" dirty="0">
                <a:solidFill>
                  <a:srgbClr val="000000"/>
                </a:solidFill>
                <a:latin typeface="Arial" panose="020B0604020202020204" pitchFamily="34" charset="0"/>
                <a:cs typeface="Arial" panose="020B0604020202020204" pitchFamily="34" charset="0"/>
              </a:rPr>
              <a:t>. Sexe</a:t>
            </a:r>
            <a:endParaRPr lang="es-ES" sz="1400"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Dona</a:t>
            </a:r>
            <a:endParaRPr lang="es-E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Home</a:t>
            </a:r>
            <a:endParaRPr lang="es-E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No </a:t>
            </a:r>
            <a:r>
              <a:rPr lang="ca-ES" sz="1400" dirty="0" smtClean="0">
                <a:solidFill>
                  <a:srgbClr val="000000"/>
                </a:solidFill>
                <a:latin typeface="Arial" panose="020B0604020202020204" pitchFamily="34" charset="0"/>
                <a:cs typeface="Arial" panose="020B0604020202020204" pitchFamily="34" charset="0"/>
              </a:rPr>
              <a:t>binari</a:t>
            </a:r>
            <a:endParaRPr lang="es-ES" sz="1400" dirty="0">
              <a:solidFill>
                <a:srgbClr val="000000"/>
              </a:solidFill>
              <a:latin typeface="Arial" panose="020B0604020202020204" pitchFamily="34" charset="0"/>
              <a:cs typeface="Arial" panose="020B0604020202020204" pitchFamily="34" charset="0"/>
            </a:endParaRPr>
          </a:p>
          <a:p>
            <a:pPr algn="just"/>
            <a:r>
              <a:rPr lang="ca-ES" sz="1400" b="1" dirty="0">
                <a:solidFill>
                  <a:srgbClr val="000000"/>
                </a:solidFill>
                <a:latin typeface="Arial" panose="020B0604020202020204" pitchFamily="34" charset="0"/>
                <a:cs typeface="Arial" panose="020B0604020202020204" pitchFamily="34" charset="0"/>
              </a:rPr>
              <a:t>2. En quin grup d'edat t’ubiques?</a:t>
            </a:r>
            <a:endParaRPr lang="es-ES" sz="1400" b="1"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De 16 a 25 anys</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26 a 50 anys</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51 a 70 anys</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&gt; 71 </a:t>
            </a:r>
            <a:r>
              <a:rPr lang="ca-ES" sz="1400" dirty="0" smtClean="0">
                <a:solidFill>
                  <a:srgbClr val="000000"/>
                </a:solidFill>
                <a:latin typeface="Arial" panose="020B0604020202020204" pitchFamily="34" charset="0"/>
                <a:cs typeface="Arial" panose="020B0604020202020204" pitchFamily="34" charset="0"/>
              </a:rPr>
              <a:t>anys</a:t>
            </a:r>
            <a:endParaRPr lang="ca-ES" sz="1400" dirty="0">
              <a:solidFill>
                <a:srgbClr val="000000"/>
              </a:solidFill>
              <a:latin typeface="Arial" panose="020B0604020202020204" pitchFamily="34" charset="0"/>
              <a:cs typeface="Arial" panose="020B0604020202020204" pitchFamily="34" charset="0"/>
            </a:endParaRPr>
          </a:p>
          <a:p>
            <a:pPr marL="0" lvl="1" algn="just">
              <a:lnSpc>
                <a:spcPct val="130000"/>
              </a:lnSpc>
            </a:pPr>
            <a:r>
              <a:rPr lang="ca-ES" sz="1400" b="1" dirty="0">
                <a:solidFill>
                  <a:srgbClr val="000000"/>
                </a:solidFill>
                <a:latin typeface="Arial" panose="020B0604020202020204" pitchFamily="34" charset="0"/>
                <a:cs typeface="Arial" panose="020B0604020202020204" pitchFamily="34" charset="0"/>
              </a:rPr>
              <a:t>3. Indica el teu codi postal </a:t>
            </a:r>
          </a:p>
          <a:p>
            <a:pPr marL="0" lvl="1" algn="just">
              <a:lnSpc>
                <a:spcPct val="130000"/>
              </a:lnSpc>
            </a:pPr>
            <a:r>
              <a:rPr lang="ca-ES" sz="1400" b="1" dirty="0">
                <a:solidFill>
                  <a:srgbClr val="000000"/>
                </a:solidFill>
                <a:latin typeface="Arial" panose="020B0604020202020204" pitchFamily="34" charset="0"/>
                <a:cs typeface="Arial" panose="020B0604020202020204" pitchFamily="34" charset="0"/>
              </a:rPr>
              <a:t>4. Indica el teu nivell d’escolarització (tria una opció)</a:t>
            </a: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Estudis primaris</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ESO</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Batxillerat</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Llicenciatura</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Postgrau/ Máster</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Doctorat</a:t>
            </a:r>
            <a:endParaRPr lang="es-ES" sz="1400" dirty="0">
              <a:solidFill>
                <a:srgbClr val="000000"/>
              </a:solidFill>
              <a:latin typeface="Arial" panose="020B0604020202020204" pitchFamily="34" charset="0"/>
              <a:cs typeface="Arial" panose="020B0604020202020204" pitchFamily="34" charset="0"/>
            </a:endParaRPr>
          </a:p>
          <a:p>
            <a:pPr marL="0" lvl="1" algn="just">
              <a:lnSpc>
                <a:spcPct val="130000"/>
              </a:lnSpc>
            </a:pPr>
            <a:r>
              <a:rPr lang="ca-ES" sz="1400" b="1" dirty="0">
                <a:solidFill>
                  <a:srgbClr val="000000"/>
                </a:solidFill>
                <a:latin typeface="Arial" panose="020B0604020202020204" pitchFamily="34" charset="0"/>
                <a:cs typeface="Arial" panose="020B0604020202020204" pitchFamily="34" charset="0"/>
              </a:rPr>
              <a:t>5</a:t>
            </a:r>
            <a:r>
              <a:rPr lang="ca-ES" sz="1400" b="1" dirty="0" smtClean="0">
                <a:solidFill>
                  <a:srgbClr val="000000"/>
                </a:solidFill>
                <a:latin typeface="Arial" panose="020B0604020202020204" pitchFamily="34" charset="0"/>
                <a:cs typeface="Arial" panose="020B0604020202020204" pitchFamily="34" charset="0"/>
              </a:rPr>
              <a:t>. Tens alguna malaltia crònica coneguda (tria una opció)</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Si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No</a:t>
            </a:r>
            <a:endParaRPr lang="ca-E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89676835"/>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(2/9)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5823133"/>
          </a:xfrm>
          <a:prstGeom prst="rect">
            <a:avLst/>
          </a:prstGeom>
          <a:noFill/>
        </p:spPr>
        <p:txBody>
          <a:bodyPr wrap="square" rtlCol="0">
            <a:spAutoFit/>
          </a:bodyPr>
          <a:lstStyle/>
          <a:p>
            <a:pPr algn="just"/>
            <a:r>
              <a:rPr lang="ca-ES" sz="1400" b="1" dirty="0">
                <a:solidFill>
                  <a:srgbClr val="000000"/>
                </a:solidFill>
                <a:latin typeface="Arial" panose="020B0604020202020204" pitchFamily="34" charset="0"/>
                <a:cs typeface="Arial" panose="020B0604020202020204" pitchFamily="34" charset="0"/>
              </a:rPr>
              <a:t>CAPÍTOL 2. </a:t>
            </a:r>
            <a:r>
              <a:rPr lang="ca-ES" sz="1400" b="1" dirty="0"/>
              <a:t>SERVEIS SANITARIS SISCAT</a:t>
            </a:r>
            <a:endParaRPr lang="es-ES" sz="1400" dirty="0"/>
          </a:p>
          <a:p>
            <a:pPr algn="just"/>
            <a:endParaRPr lang="es-ES" sz="1400" b="1" dirty="0" smtClean="0">
              <a:solidFill>
                <a:srgbClr val="000000"/>
              </a:solidFill>
              <a:latin typeface="Arial" panose="020B0604020202020204" pitchFamily="34" charset="0"/>
              <a:cs typeface="Arial" panose="020B0604020202020204" pitchFamily="34" charset="0"/>
            </a:endParaRPr>
          </a:p>
          <a:p>
            <a:pPr algn="just"/>
            <a:r>
              <a:rPr lang="es-ES" sz="1400" b="1" dirty="0" smtClean="0">
                <a:solidFill>
                  <a:srgbClr val="000000"/>
                </a:solidFill>
                <a:latin typeface="Arial" panose="020B0604020202020204" pitchFamily="34" charset="0"/>
                <a:cs typeface="Arial" panose="020B0604020202020204" pitchFamily="34" charset="0"/>
              </a:rPr>
              <a:t>6</a:t>
            </a:r>
            <a:r>
              <a:rPr lang="es-ES" sz="1400" b="1" dirty="0">
                <a:solidFill>
                  <a:srgbClr val="000000"/>
                </a:solidFill>
                <a:latin typeface="Arial" panose="020B0604020202020204" pitchFamily="34" charset="0"/>
                <a:cs typeface="Arial" panose="020B0604020202020204" pitchFamily="34" charset="0"/>
              </a:rPr>
              <a:t>. </a:t>
            </a:r>
            <a:r>
              <a:rPr lang="ca-ES" sz="1400" b="1" dirty="0">
                <a:solidFill>
                  <a:srgbClr val="000000"/>
                </a:solidFill>
                <a:latin typeface="Arial" panose="020B0604020202020204" pitchFamily="34" charset="0"/>
                <a:cs typeface="Arial" panose="020B0604020202020204" pitchFamily="34" charset="0"/>
              </a:rPr>
              <a:t>Tens dependència d’altres persones per a la realització de les activitats de la vida diària</a:t>
            </a: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Si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No</a:t>
            </a:r>
            <a:endParaRPr lang="ca-ES" sz="1400" b="1" dirty="0" smtClean="0">
              <a:solidFill>
                <a:srgbClr val="000000"/>
              </a:solidFill>
              <a:latin typeface="Arial" panose="020B0604020202020204" pitchFamily="34" charset="0"/>
              <a:cs typeface="Arial" panose="020B0604020202020204" pitchFamily="34" charset="0"/>
            </a:endParaRPr>
          </a:p>
          <a:p>
            <a:pPr algn="just"/>
            <a:r>
              <a:rPr lang="ca-ES" sz="1400" b="1" dirty="0">
                <a:solidFill>
                  <a:srgbClr val="000000"/>
                </a:solidFill>
                <a:latin typeface="Arial" panose="020B0604020202020204" pitchFamily="34" charset="0"/>
                <a:cs typeface="Arial" panose="020B0604020202020204" pitchFamily="34" charset="0"/>
              </a:rPr>
              <a:t>7</a:t>
            </a:r>
            <a:r>
              <a:rPr lang="ca-ES" sz="1400" b="1" dirty="0" smtClean="0">
                <a:solidFill>
                  <a:srgbClr val="000000"/>
                </a:solidFill>
                <a:latin typeface="Arial" panose="020B0604020202020204" pitchFamily="34" charset="0"/>
                <a:cs typeface="Arial" panose="020B0604020202020204" pitchFamily="34" charset="0"/>
              </a:rPr>
              <a:t>. </a:t>
            </a:r>
            <a:r>
              <a:rPr lang="ca-ES" sz="1400" b="1" dirty="0">
                <a:solidFill>
                  <a:srgbClr val="000000"/>
                </a:solidFill>
                <a:latin typeface="Arial" panose="020B0604020202020204" pitchFamily="34" charset="0"/>
                <a:cs typeface="Arial" panose="020B0604020202020204" pitchFamily="34" charset="0"/>
              </a:rPr>
              <a:t>En l’últim any, ha tingut contacte amb el servei sanitari públic (SI/NO</a:t>
            </a:r>
            <a:r>
              <a:rPr lang="ca-ES" sz="1400" b="1" dirty="0" smtClean="0">
                <a:solidFill>
                  <a:srgbClr val="000000"/>
                </a:solidFill>
                <a:latin typeface="Arial" panose="020B0604020202020204" pitchFamily="34" charset="0"/>
                <a:cs typeface="Arial" panose="020B0604020202020204" pitchFamily="34" charset="0"/>
              </a:rPr>
              <a:t>)</a:t>
            </a:r>
            <a:endParaRPr lang="es-ES" sz="1400"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Si</a:t>
            </a:r>
            <a:endParaRPr lang="es-E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400" dirty="0" smtClean="0">
                <a:solidFill>
                  <a:srgbClr val="000000"/>
                </a:solidFill>
                <a:latin typeface="Arial" panose="020B0604020202020204" pitchFamily="34" charset="0"/>
                <a:cs typeface="Arial" panose="020B0604020202020204" pitchFamily="34" charset="0"/>
              </a:rPr>
              <a:t>No</a:t>
            </a:r>
            <a:endParaRPr lang="es-ES" sz="1400" dirty="0">
              <a:solidFill>
                <a:srgbClr val="000000"/>
              </a:solidFill>
              <a:latin typeface="Arial" panose="020B0604020202020204" pitchFamily="34" charset="0"/>
              <a:cs typeface="Arial" panose="020B0604020202020204" pitchFamily="34" charset="0"/>
            </a:endParaRPr>
          </a:p>
          <a:p>
            <a:pPr algn="just"/>
            <a:r>
              <a:rPr lang="ca-ES" sz="1400" b="1" dirty="0">
                <a:solidFill>
                  <a:srgbClr val="000000"/>
                </a:solidFill>
                <a:latin typeface="Arial" panose="020B0604020202020204" pitchFamily="34" charset="0"/>
                <a:cs typeface="Arial" panose="020B0604020202020204" pitchFamily="34" charset="0"/>
              </a:rPr>
              <a:t>8</a:t>
            </a:r>
            <a:r>
              <a:rPr lang="ca-ES" sz="1400" b="1" dirty="0" smtClean="0">
                <a:solidFill>
                  <a:srgbClr val="000000"/>
                </a:solidFill>
                <a:latin typeface="Arial" panose="020B0604020202020204" pitchFamily="34" charset="0"/>
                <a:cs typeface="Arial" panose="020B0604020202020204" pitchFamily="34" charset="0"/>
              </a:rPr>
              <a:t>.</a:t>
            </a:r>
            <a:r>
              <a:rPr lang="ca-ES" sz="1400" b="1" dirty="0" smtClean="0"/>
              <a:t> </a:t>
            </a:r>
            <a:r>
              <a:rPr lang="ca-ES" sz="1400" b="1" dirty="0">
                <a:solidFill>
                  <a:srgbClr val="000000"/>
                </a:solidFill>
                <a:latin typeface="Arial" panose="020B0604020202020204" pitchFamily="34" charset="0"/>
                <a:cs typeface="Arial" panose="020B0604020202020204" pitchFamily="34" charset="0"/>
              </a:rPr>
              <a:t>Quins serveis has utilitzat? (elecció múltiple)</a:t>
            </a:r>
            <a:endParaRPr lang="es-ES" sz="1400" b="1"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es-ES" sz="1400" dirty="0" err="1" smtClean="0">
                <a:solidFill>
                  <a:srgbClr val="000000"/>
                </a:solidFill>
                <a:latin typeface="Arial" panose="020B0604020202020204" pitchFamily="34" charset="0"/>
                <a:cs typeface="Arial" panose="020B0604020202020204" pitchFamily="34" charset="0"/>
              </a:rPr>
              <a:t>Urgències</a:t>
            </a:r>
            <a:r>
              <a:rPr lang="es-ES" sz="1400" dirty="0" smtClean="0">
                <a:solidFill>
                  <a:srgbClr val="000000"/>
                </a:solidFill>
                <a:latin typeface="Arial" panose="020B0604020202020204" pitchFamily="34" charset="0"/>
                <a:cs typeface="Arial" panose="020B0604020202020204" pitchFamily="34" charset="0"/>
              </a:rPr>
              <a:t> del centre </a:t>
            </a:r>
            <a:r>
              <a:rPr lang="es-ES" sz="1400" dirty="0" err="1" smtClean="0">
                <a:solidFill>
                  <a:srgbClr val="000000"/>
                </a:solidFill>
                <a:latin typeface="Arial" panose="020B0604020202020204" pitchFamily="34" charset="0"/>
                <a:cs typeface="Arial" panose="020B0604020202020204" pitchFamily="34" charset="0"/>
              </a:rPr>
              <a:t>d’atenció</a:t>
            </a:r>
            <a:r>
              <a:rPr lang="es-ES" sz="1400" dirty="0" smtClean="0">
                <a:solidFill>
                  <a:srgbClr val="000000"/>
                </a:solidFill>
                <a:latin typeface="Arial" panose="020B0604020202020204" pitchFamily="34" charset="0"/>
                <a:cs typeface="Arial" panose="020B0604020202020204" pitchFamily="34" charset="0"/>
              </a:rPr>
              <a:t> </a:t>
            </a:r>
            <a:r>
              <a:rPr lang="es-ES" sz="1400" dirty="0" err="1" smtClean="0">
                <a:solidFill>
                  <a:srgbClr val="000000"/>
                </a:solidFill>
                <a:latin typeface="Arial" panose="020B0604020202020204" pitchFamily="34" charset="0"/>
                <a:cs typeface="Arial" panose="020B0604020202020204" pitchFamily="34" charset="0"/>
              </a:rPr>
              <a:t>primària</a:t>
            </a:r>
            <a:endParaRPr lang="es-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es-ES" sz="1400" dirty="0" err="1" smtClean="0">
                <a:solidFill>
                  <a:srgbClr val="000000"/>
                </a:solidFill>
                <a:latin typeface="Arial" panose="020B0604020202020204" pitchFamily="34" charset="0"/>
                <a:cs typeface="Arial" panose="020B0604020202020204" pitchFamily="34" charset="0"/>
              </a:rPr>
              <a:t>Urgències</a:t>
            </a:r>
            <a:r>
              <a:rPr lang="es-ES" sz="1400" dirty="0" smtClean="0">
                <a:solidFill>
                  <a:srgbClr val="000000"/>
                </a:solidFill>
                <a:latin typeface="Arial" panose="020B0604020202020204" pitchFamily="34" charset="0"/>
                <a:cs typeface="Arial" panose="020B0604020202020204" pitchFamily="34" charset="0"/>
              </a:rPr>
              <a:t> de </a:t>
            </a:r>
            <a:r>
              <a:rPr lang="es-ES" sz="1400" dirty="0" err="1" smtClean="0">
                <a:solidFill>
                  <a:srgbClr val="000000"/>
                </a:solidFill>
                <a:latin typeface="Arial" panose="020B0604020202020204" pitchFamily="34" charset="0"/>
                <a:cs typeface="Arial" panose="020B0604020202020204" pitchFamily="34" charset="0"/>
              </a:rPr>
              <a:t>l’hospital</a:t>
            </a:r>
            <a:endParaRPr lang="es-ES" sz="1400" dirty="0" smtClean="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amb metge/</a:t>
            </a:r>
            <a:r>
              <a:rPr lang="ca-ES" sz="1400" dirty="0" err="1" smtClean="0">
                <a:solidFill>
                  <a:srgbClr val="000000"/>
                </a:solidFill>
                <a:latin typeface="Arial" panose="020B0604020202020204" pitchFamily="34" charset="0"/>
                <a:cs typeface="Arial" panose="020B0604020202020204" pitchFamily="34" charset="0"/>
              </a:rPr>
              <a:t>ssa</a:t>
            </a:r>
            <a:r>
              <a:rPr lang="ca-ES" sz="1400" dirty="0" smtClean="0">
                <a:solidFill>
                  <a:srgbClr val="000000"/>
                </a:solidFill>
                <a:latin typeface="Arial" panose="020B0604020202020204" pitchFamily="34" charset="0"/>
                <a:cs typeface="Arial" panose="020B0604020202020204" pitchFamily="34" charset="0"/>
              </a:rPr>
              <a:t> de capçalera (CAP)</a:t>
            </a: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amb especialista al centre d’atenció primària o a l’hospital (CAP o hospital)</a:t>
            </a: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amb infermeria al centre d’atenció primària o a l’hospital (CAP o hospital) </a:t>
            </a:r>
            <a:endParaRPr lang="ca-ES" sz="1400" dirty="0" smtClean="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rebuda en el </a:t>
            </a:r>
            <a:r>
              <a:rPr lang="ca-ES" sz="1400" dirty="0" smtClean="0">
                <a:solidFill>
                  <a:srgbClr val="000000"/>
                </a:solidFill>
                <a:latin typeface="Arial" panose="020B0604020202020204" pitchFamily="34" charset="0"/>
                <a:cs typeface="Arial" panose="020B0604020202020204" pitchFamily="34" charset="0"/>
              </a:rPr>
              <a:t>domicili</a:t>
            </a: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Tractament </a:t>
            </a:r>
            <a:r>
              <a:rPr lang="ca-ES" sz="1400" dirty="0">
                <a:solidFill>
                  <a:srgbClr val="000000"/>
                </a:solidFill>
                <a:latin typeface="Arial" panose="020B0604020202020204" pitchFamily="34" charset="0"/>
                <a:cs typeface="Arial" panose="020B0604020202020204" pitchFamily="34" charset="0"/>
              </a:rPr>
              <a:t>de </a:t>
            </a:r>
            <a:r>
              <a:rPr lang="ca-ES" sz="1400" dirty="0" smtClean="0">
                <a:solidFill>
                  <a:srgbClr val="000000"/>
                </a:solidFill>
                <a:latin typeface="Arial" panose="020B0604020202020204" pitchFamily="34" charset="0"/>
                <a:cs typeface="Arial" panose="020B0604020202020204" pitchFamily="34" charset="0"/>
              </a:rPr>
              <a:t>rehabilitació</a:t>
            </a: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Monitoratge </a:t>
            </a:r>
            <a:r>
              <a:rPr lang="ca-ES" sz="1400" dirty="0">
                <a:solidFill>
                  <a:srgbClr val="000000"/>
                </a:solidFill>
                <a:latin typeface="Arial" panose="020B0604020202020204" pitchFamily="34" charset="0"/>
                <a:cs typeface="Arial" panose="020B0604020202020204" pitchFamily="34" charset="0"/>
              </a:rPr>
              <a:t>de tractament/efectes adversos del tractament </a:t>
            </a:r>
            <a:endParaRPr lang="ca-ES" sz="1400" dirty="0" smtClean="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Monitoratge </a:t>
            </a:r>
            <a:r>
              <a:rPr lang="ca-ES" sz="1400" dirty="0">
                <a:solidFill>
                  <a:srgbClr val="000000"/>
                </a:solidFill>
                <a:latin typeface="Arial" panose="020B0604020202020204" pitchFamily="34" charset="0"/>
                <a:cs typeface="Arial" panose="020B0604020202020204" pitchFamily="34" charset="0"/>
              </a:rPr>
              <a:t>de senyals vitals i altres paràmetres bio-fisiològics </a:t>
            </a:r>
            <a:endParaRPr lang="ca-ES" sz="1400" dirty="0" smtClean="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Visites </a:t>
            </a:r>
            <a:r>
              <a:rPr lang="ca-ES" sz="1400" dirty="0">
                <a:solidFill>
                  <a:srgbClr val="000000"/>
                </a:solidFill>
                <a:latin typeface="Arial" panose="020B0604020202020204" pitchFamily="34" charset="0"/>
                <a:cs typeface="Arial" panose="020B0604020202020204" pitchFamily="34" charset="0"/>
              </a:rPr>
              <a:t>per a la presentació de resultats de proves/analítiques per diagnòstic o gestió de malaltia </a:t>
            </a:r>
            <a:endParaRPr lang="ca-ES" sz="1400" dirty="0" smtClean="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Ingrés </a:t>
            </a:r>
            <a:r>
              <a:rPr lang="ca-ES" sz="1400" dirty="0">
                <a:solidFill>
                  <a:srgbClr val="000000"/>
                </a:solidFill>
                <a:latin typeface="Arial" panose="020B0604020202020204" pitchFamily="34" charset="0"/>
                <a:cs typeface="Arial" panose="020B0604020202020204" pitchFamily="34" charset="0"/>
              </a:rPr>
              <a:t>hospitalari (sense cirurgia) </a:t>
            </a:r>
            <a:endParaRPr lang="ca-ES" sz="1400" dirty="0" smtClean="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Cirurgia </a:t>
            </a:r>
            <a:endParaRPr lang="ca-ES" sz="1400" dirty="0">
              <a:solidFill>
                <a:srgbClr val="000000"/>
              </a:solidFill>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Altres </a:t>
            </a:r>
            <a:r>
              <a:rPr lang="ca-ES" sz="1400" dirty="0">
                <a:solidFill>
                  <a:srgbClr val="000000"/>
                </a:solidFill>
                <a:latin typeface="Arial" panose="020B0604020202020204" pitchFamily="34" charset="0"/>
                <a:cs typeface="Arial" panose="020B0604020202020204" pitchFamily="34" charset="0"/>
              </a:rPr>
              <a:t>(quins</a:t>
            </a:r>
            <a:r>
              <a:rPr lang="ca-ES" sz="1400" dirty="0" smtClean="0">
                <a:solidFill>
                  <a:srgbClr val="000000"/>
                </a:solidFill>
                <a:latin typeface="Arial" panose="020B0604020202020204" pitchFamily="34" charset="0"/>
                <a:cs typeface="Arial" panose="020B0604020202020204" pitchFamily="34" charset="0"/>
              </a:rPr>
              <a:t>)_____________________________________________________________</a:t>
            </a:r>
          </a:p>
          <a:p>
            <a:pPr marL="0" lvl="3" algn="just"/>
            <a:endParaRPr lang="ca-E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51513794"/>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(3/9)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4415119"/>
          </a:xfrm>
          <a:prstGeom prst="rect">
            <a:avLst/>
          </a:prstGeom>
          <a:noFill/>
        </p:spPr>
        <p:txBody>
          <a:bodyPr wrap="square" rtlCol="0">
            <a:spAutoFit/>
          </a:bodyPr>
          <a:lstStyle/>
          <a:p>
            <a:pPr algn="just"/>
            <a:r>
              <a:rPr lang="es-ES" sz="1400" b="1" dirty="0" smtClean="0">
                <a:solidFill>
                  <a:srgbClr val="000000"/>
                </a:solidFill>
                <a:latin typeface="Arial" panose="020B0604020202020204" pitchFamily="34" charset="0"/>
                <a:cs typeface="Arial" panose="020B0604020202020204" pitchFamily="34" charset="0"/>
              </a:rPr>
              <a:t>9. </a:t>
            </a:r>
            <a:r>
              <a:rPr lang="ca-ES" sz="1400" b="1" dirty="0">
                <a:solidFill>
                  <a:srgbClr val="000000"/>
                </a:solidFill>
                <a:latin typeface="Arial" panose="020B0604020202020204" pitchFamily="34" charset="0"/>
                <a:cs typeface="Arial" panose="020B0604020202020204" pitchFamily="34" charset="0"/>
              </a:rPr>
              <a:t>Dels serveis utilitzats en l’últim any, quins han estat realitzats de forma no presencial (mitjançant trucada telefònica, videotrucada, web, </a:t>
            </a:r>
            <a:r>
              <a:rPr lang="ca-ES" sz="1400" b="1" dirty="0" err="1">
                <a:solidFill>
                  <a:srgbClr val="000000"/>
                </a:solidFill>
                <a:latin typeface="Arial" panose="020B0604020202020204" pitchFamily="34" charset="0"/>
                <a:cs typeface="Arial" panose="020B0604020202020204" pitchFamily="34" charset="0"/>
              </a:rPr>
              <a:t>app</a:t>
            </a:r>
            <a:r>
              <a:rPr lang="ca-ES" sz="1400" b="1" dirty="0">
                <a:solidFill>
                  <a:srgbClr val="000000"/>
                </a:solidFill>
                <a:latin typeface="Arial" panose="020B0604020202020204" pitchFamily="34" charset="0"/>
                <a:cs typeface="Arial" panose="020B0604020202020204" pitchFamily="34" charset="0"/>
              </a:rPr>
              <a:t>?) (elecció múltiple) </a:t>
            </a:r>
            <a:endParaRPr lang="ca-ES" sz="1400" dirty="0" smtClean="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Urgències </a:t>
            </a:r>
            <a:r>
              <a:rPr lang="ca-ES" sz="1400" dirty="0">
                <a:solidFill>
                  <a:srgbClr val="000000"/>
                </a:solidFill>
                <a:latin typeface="Arial" panose="020B0604020202020204" pitchFamily="34" charset="0"/>
                <a:cs typeface="Arial" panose="020B0604020202020204" pitchFamily="34" charset="0"/>
              </a:rPr>
              <a:t>del centre d’atenció </a:t>
            </a:r>
            <a:r>
              <a:rPr lang="ca-ES" sz="1400" dirty="0" smtClean="0">
                <a:solidFill>
                  <a:srgbClr val="000000"/>
                </a:solidFill>
                <a:latin typeface="Arial" panose="020B0604020202020204" pitchFamily="34" charset="0"/>
                <a:cs typeface="Arial" panose="020B0604020202020204" pitchFamily="34" charset="0"/>
              </a:rPr>
              <a:t>primària</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Urgències </a:t>
            </a:r>
            <a:r>
              <a:rPr lang="ca-ES" sz="1400" dirty="0">
                <a:solidFill>
                  <a:srgbClr val="000000"/>
                </a:solidFill>
                <a:latin typeface="Arial" panose="020B0604020202020204" pitchFamily="34" charset="0"/>
                <a:cs typeface="Arial" panose="020B0604020202020204" pitchFamily="34" charset="0"/>
              </a:rPr>
              <a:t>de l’hospital </a:t>
            </a:r>
            <a:endParaRPr lang="ca-ES" sz="1400" dirty="0" smtClean="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amb metge/</a:t>
            </a:r>
            <a:r>
              <a:rPr lang="ca-ES" sz="1400" dirty="0" err="1">
                <a:solidFill>
                  <a:srgbClr val="000000"/>
                </a:solidFill>
                <a:latin typeface="Arial" panose="020B0604020202020204" pitchFamily="34" charset="0"/>
                <a:cs typeface="Arial" panose="020B0604020202020204" pitchFamily="34" charset="0"/>
              </a:rPr>
              <a:t>ssa</a:t>
            </a:r>
            <a:r>
              <a:rPr lang="ca-ES" sz="1400" dirty="0">
                <a:solidFill>
                  <a:srgbClr val="000000"/>
                </a:solidFill>
                <a:latin typeface="Arial" panose="020B0604020202020204" pitchFamily="34" charset="0"/>
                <a:cs typeface="Arial" panose="020B0604020202020204" pitchFamily="34" charset="0"/>
              </a:rPr>
              <a:t> de capçalera (</a:t>
            </a:r>
            <a:r>
              <a:rPr lang="ca-ES" sz="1400" dirty="0" smtClean="0">
                <a:solidFill>
                  <a:srgbClr val="000000"/>
                </a:solidFill>
                <a:latin typeface="Arial" panose="020B0604020202020204" pitchFamily="34" charset="0"/>
                <a:cs typeface="Arial" panose="020B0604020202020204" pitchFamily="34" charset="0"/>
              </a:rPr>
              <a:t>CAP)</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amb especialista al centre d’atenció primària o a l’hospital (CAP o hospital)</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amb infermeria al centre d’atenció primària o a l’hospital (CAP o hospital)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rebuda en el domicili</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Tractament </a:t>
            </a:r>
            <a:r>
              <a:rPr lang="ca-ES" sz="1400" dirty="0">
                <a:solidFill>
                  <a:srgbClr val="000000"/>
                </a:solidFill>
                <a:latin typeface="Arial" panose="020B0604020202020204" pitchFamily="34" charset="0"/>
                <a:cs typeface="Arial" panose="020B0604020202020204" pitchFamily="34" charset="0"/>
              </a:rPr>
              <a:t>de rehabilitació</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Monitoratge </a:t>
            </a:r>
            <a:r>
              <a:rPr lang="ca-ES" sz="1400" dirty="0">
                <a:solidFill>
                  <a:srgbClr val="000000"/>
                </a:solidFill>
                <a:latin typeface="Arial" panose="020B0604020202020204" pitchFamily="34" charset="0"/>
                <a:cs typeface="Arial" panose="020B0604020202020204" pitchFamily="34" charset="0"/>
              </a:rPr>
              <a:t>de tractament/efectes adversos del tractament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Monitoratge </a:t>
            </a:r>
            <a:r>
              <a:rPr lang="ca-ES" sz="1400" dirty="0">
                <a:solidFill>
                  <a:srgbClr val="000000"/>
                </a:solidFill>
                <a:latin typeface="Arial" panose="020B0604020202020204" pitchFamily="34" charset="0"/>
                <a:cs typeface="Arial" panose="020B0604020202020204" pitchFamily="34" charset="0"/>
              </a:rPr>
              <a:t>de senyals vitals i altres paràmetres bio-fisiològics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Visites </a:t>
            </a:r>
            <a:r>
              <a:rPr lang="ca-ES" sz="1400" dirty="0">
                <a:solidFill>
                  <a:srgbClr val="000000"/>
                </a:solidFill>
                <a:latin typeface="Arial" panose="020B0604020202020204" pitchFamily="34" charset="0"/>
                <a:cs typeface="Arial" panose="020B0604020202020204" pitchFamily="34" charset="0"/>
              </a:rPr>
              <a:t>per a la presentació de resultats de proves/analítiques per diagnòstic o gestió de malaltia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Ingrés </a:t>
            </a:r>
            <a:r>
              <a:rPr lang="ca-ES" sz="1400" dirty="0">
                <a:solidFill>
                  <a:srgbClr val="000000"/>
                </a:solidFill>
                <a:latin typeface="Arial" panose="020B0604020202020204" pitchFamily="34" charset="0"/>
                <a:cs typeface="Arial" panose="020B0604020202020204" pitchFamily="34" charset="0"/>
              </a:rPr>
              <a:t>hospitalari (sense cirurgia)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Cirurgia </a:t>
            </a:r>
            <a:endParaRPr lang="ca-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Altres </a:t>
            </a:r>
            <a:r>
              <a:rPr lang="ca-ES" sz="1400" dirty="0">
                <a:solidFill>
                  <a:srgbClr val="000000"/>
                </a:solidFill>
                <a:latin typeface="Arial" panose="020B0604020202020204" pitchFamily="34" charset="0"/>
                <a:cs typeface="Arial" panose="020B0604020202020204" pitchFamily="34" charset="0"/>
              </a:rPr>
              <a:t>(quins</a:t>
            </a:r>
            <a:r>
              <a:rPr lang="ca-ES" sz="1400" dirty="0" smtClean="0">
                <a:solidFill>
                  <a:srgbClr val="000000"/>
                </a:solidFill>
                <a:latin typeface="Arial" panose="020B0604020202020204" pitchFamily="34" charset="0"/>
                <a:cs typeface="Arial" panose="020B0604020202020204" pitchFamily="34" charset="0"/>
              </a:rPr>
              <a:t>)_____________________________________________________________</a:t>
            </a:r>
            <a:endParaRPr lang="ca-E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49325570"/>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(4/9)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4759829"/>
          </a:xfrm>
          <a:prstGeom prst="rect">
            <a:avLst/>
          </a:prstGeom>
          <a:noFill/>
        </p:spPr>
        <p:txBody>
          <a:bodyPr wrap="square" rtlCol="0">
            <a:spAutoFit/>
          </a:bodyPr>
          <a:lstStyle/>
          <a:p>
            <a:pPr algn="just"/>
            <a:r>
              <a:rPr lang="es-ES" sz="1400" b="1" dirty="0" smtClean="0">
                <a:solidFill>
                  <a:srgbClr val="000000"/>
                </a:solidFill>
                <a:latin typeface="Arial" panose="020B0604020202020204" pitchFamily="34" charset="0"/>
                <a:cs typeface="Arial" panose="020B0604020202020204" pitchFamily="34" charset="0"/>
              </a:rPr>
              <a:t>10. </a:t>
            </a:r>
            <a:r>
              <a:rPr lang="ca-ES" sz="1400" b="1" dirty="0">
                <a:solidFill>
                  <a:srgbClr val="000000"/>
                </a:solidFill>
                <a:latin typeface="Arial" panose="020B0604020202020204" pitchFamily="34" charset="0"/>
                <a:cs typeface="Arial" panose="020B0604020202020204" pitchFamily="34" charset="0"/>
              </a:rPr>
              <a:t>Quins tipus de serveis o tecnologia va fer servir? (elecció múltiple)</a:t>
            </a:r>
            <a:endParaRPr lang="es-ES" sz="1400" b="1"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Correu electrònic</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Trucada </a:t>
            </a:r>
            <a:r>
              <a:rPr lang="ca-ES" sz="1400" dirty="0">
                <a:solidFill>
                  <a:srgbClr val="000000"/>
                </a:solidFill>
                <a:latin typeface="Arial" panose="020B0604020202020204" pitchFamily="34" charset="0"/>
                <a:cs typeface="Arial" panose="020B0604020202020204" pitchFamily="34" charset="0"/>
              </a:rPr>
              <a:t>telefònica</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Videotrucada </a:t>
            </a:r>
            <a:r>
              <a:rPr lang="ca-ES" sz="1400" dirty="0">
                <a:solidFill>
                  <a:srgbClr val="000000"/>
                </a:solidFill>
                <a:latin typeface="Arial" panose="020B0604020202020204" pitchFamily="34" charset="0"/>
                <a:cs typeface="Arial" panose="020B0604020202020204" pitchFamily="34" charset="0"/>
              </a:rPr>
              <a:t>a través de </a:t>
            </a:r>
            <a:r>
              <a:rPr lang="ca-ES" sz="1400" dirty="0" err="1">
                <a:solidFill>
                  <a:srgbClr val="000000"/>
                </a:solidFill>
                <a:latin typeface="Arial" panose="020B0604020202020204" pitchFamily="34" charset="0"/>
                <a:cs typeface="Arial" panose="020B0604020202020204" pitchFamily="34" charset="0"/>
              </a:rPr>
              <a:t>skype</a:t>
            </a:r>
            <a:r>
              <a:rPr lang="ca-ES" sz="1400" dirty="0">
                <a:solidFill>
                  <a:srgbClr val="000000"/>
                </a:solidFill>
                <a:latin typeface="Arial" panose="020B0604020202020204" pitchFamily="34" charset="0"/>
                <a:cs typeface="Arial" panose="020B0604020202020204" pitchFamily="34" charset="0"/>
              </a:rPr>
              <a:t>, </a:t>
            </a:r>
            <a:r>
              <a:rPr lang="ca-ES" sz="1400" dirty="0" err="1">
                <a:solidFill>
                  <a:srgbClr val="000000"/>
                </a:solidFill>
                <a:latin typeface="Arial" panose="020B0604020202020204" pitchFamily="34" charset="0"/>
                <a:cs typeface="Arial" panose="020B0604020202020204" pitchFamily="34" charset="0"/>
              </a:rPr>
              <a:t>whatsapp</a:t>
            </a:r>
            <a:r>
              <a:rPr lang="ca-ES" sz="1400" dirty="0">
                <a:solidFill>
                  <a:srgbClr val="000000"/>
                </a:solidFill>
                <a:latin typeface="Arial" panose="020B0604020202020204" pitchFamily="34" charset="0"/>
                <a:cs typeface="Arial" panose="020B0604020202020204" pitchFamily="34" charset="0"/>
              </a:rPr>
              <a:t> o altres </a:t>
            </a:r>
            <a:r>
              <a:rPr lang="ca-ES" sz="1400" dirty="0" err="1">
                <a:solidFill>
                  <a:srgbClr val="000000"/>
                </a:solidFill>
                <a:latin typeface="Arial" panose="020B0604020202020204" pitchFamily="34" charset="0"/>
                <a:cs typeface="Arial" panose="020B0604020202020204" pitchFamily="34" charset="0"/>
              </a:rPr>
              <a:t>apps</a:t>
            </a:r>
            <a:r>
              <a:rPr lang="ca-ES" sz="1400" dirty="0">
                <a:solidFill>
                  <a:srgbClr val="000000"/>
                </a:solidFill>
                <a:latin typeface="Arial" panose="020B0604020202020204" pitchFamily="34" charset="0"/>
                <a:cs typeface="Arial" panose="020B0604020202020204" pitchFamily="34" charset="0"/>
              </a:rPr>
              <a:t>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Videotrucada </a:t>
            </a:r>
            <a:r>
              <a:rPr lang="ca-ES" sz="1400" dirty="0">
                <a:solidFill>
                  <a:srgbClr val="000000"/>
                </a:solidFill>
                <a:latin typeface="Arial" panose="020B0604020202020204" pitchFamily="34" charset="0"/>
                <a:cs typeface="Arial" panose="020B0604020202020204" pitchFamily="34" charset="0"/>
              </a:rPr>
              <a:t>a través d’eines específiques del sistema sanitari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Monitoratge </a:t>
            </a:r>
            <a:r>
              <a:rPr lang="ca-ES" sz="1400" dirty="0">
                <a:solidFill>
                  <a:srgbClr val="000000"/>
                </a:solidFill>
                <a:latin typeface="Arial" panose="020B0604020202020204" pitchFamily="34" charset="0"/>
                <a:cs typeface="Arial" panose="020B0604020202020204" pitchFamily="34" charset="0"/>
              </a:rPr>
              <a:t>via dispositius sanitaris o aplicacions mòbils</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Transferència </a:t>
            </a:r>
            <a:r>
              <a:rPr lang="ca-ES" sz="1400" dirty="0">
                <a:solidFill>
                  <a:srgbClr val="000000"/>
                </a:solidFill>
                <a:latin typeface="Arial" panose="020B0604020202020204" pitchFamily="34" charset="0"/>
                <a:cs typeface="Arial" panose="020B0604020202020204" pitchFamily="34" charset="0"/>
              </a:rPr>
              <a:t>digital d’informació relacionada amb proves, analítiques (correu electrònic o </a:t>
            </a:r>
            <a:r>
              <a:rPr lang="ca-ES" sz="1400" dirty="0" smtClean="0">
                <a:solidFill>
                  <a:srgbClr val="000000"/>
                </a:solidFill>
                <a:latin typeface="Arial" panose="020B0604020202020204" pitchFamily="34" charset="0"/>
                <a:cs typeface="Arial" panose="020B0604020202020204" pitchFamily="34" charset="0"/>
              </a:rPr>
              <a:t>altres </a:t>
            </a:r>
            <a:r>
              <a:rPr lang="ca-ES" sz="1400" dirty="0">
                <a:solidFill>
                  <a:srgbClr val="000000"/>
                </a:solidFill>
                <a:latin typeface="Arial" panose="020B0604020202020204" pitchFamily="34" charset="0"/>
                <a:cs typeface="Arial" panose="020B0604020202020204" pitchFamily="34" charset="0"/>
              </a:rPr>
              <a:t>eines específiques del sistema sanitari per a la compartició d’informació)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Altres</a:t>
            </a:r>
            <a:r>
              <a:rPr lang="ca-ES" sz="1400" dirty="0">
                <a:solidFill>
                  <a:srgbClr val="000000"/>
                </a:solidFill>
                <a:latin typeface="Arial" panose="020B0604020202020204" pitchFamily="34" charset="0"/>
                <a:cs typeface="Arial" panose="020B0604020202020204" pitchFamily="34" charset="0"/>
              </a:rPr>
              <a:t>... Quins_______________</a:t>
            </a:r>
          </a:p>
          <a:p>
            <a:pPr marL="0" lvl="1" algn="just">
              <a:lnSpc>
                <a:spcPct val="130000"/>
              </a:lnSpc>
            </a:pPr>
            <a:r>
              <a:rPr lang="ca-ES" sz="1400" b="1" dirty="0">
                <a:solidFill>
                  <a:srgbClr val="000000"/>
                </a:solidFill>
                <a:latin typeface="Arial" panose="020B0604020202020204" pitchFamily="34" charset="0"/>
                <a:cs typeface="Arial" panose="020B0604020202020204" pitchFamily="34" charset="0"/>
              </a:rPr>
              <a:t>11. Quina es la seva valoració del servei rebut via no presencial? (tria una opció</a:t>
            </a:r>
            <a:r>
              <a:rPr lang="ca-ES" sz="1400" b="1" dirty="0" smtClean="0">
                <a:solidFill>
                  <a:srgbClr val="000000"/>
                </a:solidFill>
                <a:latin typeface="Arial" panose="020B0604020202020204" pitchFamily="34" charset="0"/>
                <a:cs typeface="Arial" panose="020B0604020202020204" pitchFamily="34" charset="0"/>
              </a:rPr>
              <a:t>)</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Bastant </a:t>
            </a:r>
            <a:r>
              <a:rPr lang="ca-ES" sz="1400" dirty="0">
                <a:solidFill>
                  <a:srgbClr val="000000"/>
                </a:solidFill>
                <a:latin typeface="Arial" panose="020B0604020202020204" pitchFamily="34" charset="0"/>
                <a:cs typeface="Arial" panose="020B0604020202020204" pitchFamily="34" charset="0"/>
              </a:rPr>
              <a:t>satisfet</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Molt </a:t>
            </a:r>
            <a:r>
              <a:rPr lang="ca-ES" sz="1400" dirty="0">
                <a:solidFill>
                  <a:srgbClr val="000000"/>
                </a:solidFill>
                <a:latin typeface="Arial" panose="020B0604020202020204" pitchFamily="34" charset="0"/>
                <a:cs typeface="Arial" panose="020B0604020202020204" pitchFamily="34" charset="0"/>
              </a:rPr>
              <a:t>satisfet</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Satisfet </a:t>
            </a:r>
            <a:endParaRPr lang="ca-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Poc satisfet</a:t>
            </a: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Gens satisfet </a:t>
            </a:r>
          </a:p>
          <a:p>
            <a:pPr marL="0" lvl="1" algn="just">
              <a:lnSpc>
                <a:spcPct val="130000"/>
              </a:lnSpc>
            </a:pPr>
            <a:r>
              <a:rPr lang="ca-ES" sz="1400" b="1" dirty="0">
                <a:solidFill>
                  <a:srgbClr val="000000"/>
                </a:solidFill>
                <a:latin typeface="Arial" panose="020B0604020202020204" pitchFamily="34" charset="0"/>
                <a:cs typeface="Arial" panose="020B0604020202020204" pitchFamily="34" charset="0"/>
              </a:rPr>
              <a:t>12. Explica els motius de la seva resposta en l’anterior pregunta</a:t>
            </a:r>
          </a:p>
          <a:p>
            <a:pPr marL="0" lvl="1" algn="just">
              <a:lnSpc>
                <a:spcPct val="130000"/>
              </a:lnSpc>
            </a:pPr>
            <a:r>
              <a:rPr lang="ca-ES" sz="1400" b="1" dirty="0">
                <a:solidFill>
                  <a:srgbClr val="000000"/>
                </a:solidFill>
                <a:latin typeface="Arial" panose="020B0604020202020204" pitchFamily="34" charset="0"/>
                <a:cs typeface="Arial" panose="020B0604020202020204" pitchFamily="34" charset="0"/>
              </a:rPr>
              <a:t>__________________</a:t>
            </a:r>
          </a:p>
        </p:txBody>
      </p:sp>
    </p:spTree>
    <p:custDataLst>
      <p:tags r:id="rId1"/>
    </p:custDataLst>
    <p:extLst>
      <p:ext uri="{BB962C8B-B14F-4D97-AF65-F5344CB8AC3E}">
        <p14:creationId xmlns:p14="http://schemas.microsoft.com/office/powerpoint/2010/main" val="1809886894"/>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(5/9)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4415119"/>
          </a:xfrm>
          <a:prstGeom prst="rect">
            <a:avLst/>
          </a:prstGeom>
          <a:noFill/>
        </p:spPr>
        <p:txBody>
          <a:bodyPr wrap="square" rtlCol="0">
            <a:spAutoFit/>
          </a:bodyPr>
          <a:lstStyle/>
          <a:p>
            <a:pPr algn="just"/>
            <a:r>
              <a:rPr lang="es-ES" sz="1400" b="1" dirty="0" smtClean="0">
                <a:solidFill>
                  <a:srgbClr val="000000"/>
                </a:solidFill>
                <a:latin typeface="Arial" panose="020B0604020202020204" pitchFamily="34" charset="0"/>
                <a:cs typeface="Arial" panose="020B0604020202020204" pitchFamily="34" charset="0"/>
              </a:rPr>
              <a:t>13. </a:t>
            </a:r>
            <a:r>
              <a:rPr lang="ca-ES" sz="1400" b="1" dirty="0" smtClean="0">
                <a:solidFill>
                  <a:srgbClr val="000000"/>
                </a:solidFill>
                <a:latin typeface="Arial" panose="020B0604020202020204" pitchFamily="34" charset="0"/>
                <a:cs typeface="Arial" panose="020B0604020202020204" pitchFamily="34" charset="0"/>
              </a:rPr>
              <a:t>Quins </a:t>
            </a:r>
            <a:r>
              <a:rPr lang="ca-ES" sz="1400" b="1" dirty="0">
                <a:solidFill>
                  <a:srgbClr val="000000"/>
                </a:solidFill>
                <a:latin typeface="Arial" panose="020B0604020202020204" pitchFamily="34" charset="0"/>
                <a:cs typeface="Arial" panose="020B0604020202020204" pitchFamily="34" charset="0"/>
              </a:rPr>
              <a:t>serveis t’agradaria poder realitzar en el futur de forma no presencial? (elecció múltiple) </a:t>
            </a:r>
            <a:endParaRPr lang="es-ES" sz="1400" b="1"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Urgències </a:t>
            </a:r>
            <a:r>
              <a:rPr lang="ca-ES" sz="1400" dirty="0">
                <a:solidFill>
                  <a:srgbClr val="000000"/>
                </a:solidFill>
                <a:latin typeface="Arial" panose="020B0604020202020204" pitchFamily="34" charset="0"/>
                <a:cs typeface="Arial" panose="020B0604020202020204" pitchFamily="34" charset="0"/>
              </a:rPr>
              <a:t>del centre d’atenció primària</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Urgències </a:t>
            </a:r>
            <a:r>
              <a:rPr lang="ca-ES" sz="1400" dirty="0">
                <a:solidFill>
                  <a:srgbClr val="000000"/>
                </a:solidFill>
                <a:latin typeface="Arial" panose="020B0604020202020204" pitchFamily="34" charset="0"/>
                <a:cs typeface="Arial" panose="020B0604020202020204" pitchFamily="34" charset="0"/>
              </a:rPr>
              <a:t>de l’hospital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amb metge/</a:t>
            </a:r>
            <a:r>
              <a:rPr lang="ca-ES" sz="1400" dirty="0" err="1">
                <a:solidFill>
                  <a:srgbClr val="000000"/>
                </a:solidFill>
                <a:latin typeface="Arial" panose="020B0604020202020204" pitchFamily="34" charset="0"/>
                <a:cs typeface="Arial" panose="020B0604020202020204" pitchFamily="34" charset="0"/>
              </a:rPr>
              <a:t>ssa</a:t>
            </a:r>
            <a:r>
              <a:rPr lang="ca-ES" sz="1400" dirty="0">
                <a:solidFill>
                  <a:srgbClr val="000000"/>
                </a:solidFill>
                <a:latin typeface="Arial" panose="020B0604020202020204" pitchFamily="34" charset="0"/>
                <a:cs typeface="Arial" panose="020B0604020202020204" pitchFamily="34" charset="0"/>
              </a:rPr>
              <a:t> de capçalera (CAP)</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amb especialista al centre d’atenció primària o a l’hospital (CAP o hospital)</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amb infermeria al centre d’atenció primària o a l’hospital (CAP o hospital)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Visita </a:t>
            </a:r>
            <a:r>
              <a:rPr lang="ca-ES" sz="1400" dirty="0">
                <a:solidFill>
                  <a:srgbClr val="000000"/>
                </a:solidFill>
                <a:latin typeface="Arial" panose="020B0604020202020204" pitchFamily="34" charset="0"/>
                <a:cs typeface="Arial" panose="020B0604020202020204" pitchFamily="34" charset="0"/>
              </a:rPr>
              <a:t>rebuda en el domicili</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Tractament </a:t>
            </a:r>
            <a:r>
              <a:rPr lang="ca-ES" sz="1400" dirty="0">
                <a:solidFill>
                  <a:srgbClr val="000000"/>
                </a:solidFill>
                <a:latin typeface="Arial" panose="020B0604020202020204" pitchFamily="34" charset="0"/>
                <a:cs typeface="Arial" panose="020B0604020202020204" pitchFamily="34" charset="0"/>
              </a:rPr>
              <a:t>de rehabilitació</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Monitoratge </a:t>
            </a:r>
            <a:r>
              <a:rPr lang="ca-ES" sz="1400" dirty="0">
                <a:solidFill>
                  <a:srgbClr val="000000"/>
                </a:solidFill>
                <a:latin typeface="Arial" panose="020B0604020202020204" pitchFamily="34" charset="0"/>
                <a:cs typeface="Arial" panose="020B0604020202020204" pitchFamily="34" charset="0"/>
              </a:rPr>
              <a:t>de tractament/efectes adversos del tractament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Monitoratge </a:t>
            </a:r>
            <a:r>
              <a:rPr lang="ca-ES" sz="1400" dirty="0">
                <a:solidFill>
                  <a:srgbClr val="000000"/>
                </a:solidFill>
                <a:latin typeface="Arial" panose="020B0604020202020204" pitchFamily="34" charset="0"/>
                <a:cs typeface="Arial" panose="020B0604020202020204" pitchFamily="34" charset="0"/>
              </a:rPr>
              <a:t>de senyals vitals i altres paràmetres bio-fisiològics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Visites </a:t>
            </a:r>
            <a:r>
              <a:rPr lang="ca-ES" sz="1400" dirty="0">
                <a:solidFill>
                  <a:srgbClr val="000000"/>
                </a:solidFill>
                <a:latin typeface="Arial" panose="020B0604020202020204" pitchFamily="34" charset="0"/>
                <a:cs typeface="Arial" panose="020B0604020202020204" pitchFamily="34" charset="0"/>
              </a:rPr>
              <a:t>per a la presentació de resultats de proves/analítiques per diagnòstic o gestió de malaltia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Ingrés </a:t>
            </a:r>
            <a:r>
              <a:rPr lang="ca-ES" sz="1400" dirty="0">
                <a:solidFill>
                  <a:srgbClr val="000000"/>
                </a:solidFill>
                <a:latin typeface="Arial" panose="020B0604020202020204" pitchFamily="34" charset="0"/>
                <a:cs typeface="Arial" panose="020B0604020202020204" pitchFamily="34" charset="0"/>
              </a:rPr>
              <a:t>hospitalari (sense cirurgia) </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Cirurgia </a:t>
            </a:r>
            <a:endParaRPr lang="ca-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Altres </a:t>
            </a:r>
            <a:r>
              <a:rPr lang="ca-ES" sz="1400" dirty="0">
                <a:solidFill>
                  <a:srgbClr val="000000"/>
                </a:solidFill>
                <a:latin typeface="Arial" panose="020B0604020202020204" pitchFamily="34" charset="0"/>
                <a:cs typeface="Arial" panose="020B0604020202020204" pitchFamily="34" charset="0"/>
              </a:rPr>
              <a:t>(quins</a:t>
            </a:r>
            <a:r>
              <a:rPr lang="ca-ES" sz="1400" dirty="0" smtClean="0">
                <a:solidFill>
                  <a:srgbClr val="000000"/>
                </a:solidFill>
                <a:latin typeface="Arial" panose="020B0604020202020204" pitchFamily="34" charset="0"/>
                <a:cs typeface="Arial" panose="020B0604020202020204" pitchFamily="34" charset="0"/>
              </a:rPr>
              <a:t>)__________________________________</a:t>
            </a:r>
            <a:endParaRPr lang="ca-E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0889708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5748" name="Diapositiva de think-cell" r:id="rId4" imgW="421" imgH="423" progId="TCLayout.ActiveDocument.1">
                  <p:embed/>
                </p:oleObj>
              </mc:Choice>
              <mc:Fallback>
                <p:oleObj name="Diapositiva de think-cell" r:id="rId4" imgW="421" imgH="42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F4D2E"/>
                </a:solidFill>
              </a:rPr>
              <a:t>01. Resum executiu</a:t>
            </a:r>
          </a:p>
        </p:txBody>
      </p:sp>
      <p:sp>
        <p:nvSpPr>
          <p:cNvPr id="32" name="Rectangle 16"/>
          <p:cNvSpPr>
            <a:spLocks noChangeArrowheads="1"/>
          </p:cNvSpPr>
          <p:nvPr/>
        </p:nvSpPr>
        <p:spPr bwMode="auto">
          <a:xfrm>
            <a:off x="489078" y="1257300"/>
            <a:ext cx="9035921" cy="5092700"/>
          </a:xfrm>
          <a:prstGeom prst="roundRect">
            <a:avLst/>
          </a:prstGeom>
          <a:solidFill>
            <a:schemeClr val="accent2">
              <a:lumMod val="20000"/>
              <a:lumOff val="80000"/>
            </a:schemeClr>
          </a:solidFill>
          <a:ln w="19050" algn="ctr">
            <a:noFill/>
            <a:miter lim="800000"/>
            <a:headEnd/>
            <a:tailEnd/>
          </a:ln>
          <a:extLst/>
        </p:spPr>
        <p:txBody>
          <a:bodyPr wrap="square" lIns="0" tIns="0" rIns="0" bIns="0" rtlCol="0" anchor="ctr"/>
          <a:lstStyle/>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Pel </a:t>
            </a:r>
            <a:r>
              <a:rPr lang="ca-ES" sz="1400" dirty="0">
                <a:solidFill>
                  <a:srgbClr val="000000"/>
                </a:solidFill>
                <a:latin typeface="Arial" panose="020B0604020202020204" pitchFamily="34" charset="0"/>
                <a:cs typeface="Arial" panose="020B0604020202020204" pitchFamily="34" charset="0"/>
              </a:rPr>
              <a:t>que fa a la modalitat presencial, la </a:t>
            </a:r>
            <a:r>
              <a:rPr lang="ca-ES" sz="1400" b="1" dirty="0">
                <a:solidFill>
                  <a:srgbClr val="000000"/>
                </a:solidFill>
                <a:latin typeface="Arial" panose="020B0604020202020204" pitchFamily="34" charset="0"/>
                <a:cs typeface="Arial" panose="020B0604020202020204" pitchFamily="34" charset="0"/>
              </a:rPr>
              <a:t>major part de les persones utilitzaven i coneixien la LMS </a:t>
            </a:r>
            <a:r>
              <a:rPr lang="ca-ES" sz="1400" dirty="0">
                <a:solidFill>
                  <a:srgbClr val="000000"/>
                </a:solidFill>
                <a:latin typeface="Arial" panose="020B0604020202020204" pitchFamily="34" charset="0"/>
                <a:cs typeface="Arial" panose="020B0604020202020204" pitchFamily="34" charset="0"/>
              </a:rPr>
              <a:t>i la </a:t>
            </a:r>
            <a:r>
              <a:rPr lang="ca-ES" sz="1400" b="1" dirty="0">
                <a:solidFill>
                  <a:srgbClr val="000000"/>
                </a:solidFill>
                <a:latin typeface="Arial" panose="020B0604020202020204" pitchFamily="34" charset="0"/>
                <a:cs typeface="Arial" panose="020B0604020202020204" pitchFamily="34" charset="0"/>
              </a:rPr>
              <a:t>valoració realitzada</a:t>
            </a:r>
            <a:r>
              <a:rPr lang="ca-ES" sz="1400" dirty="0">
                <a:solidFill>
                  <a:srgbClr val="000000"/>
                </a:solidFill>
                <a:latin typeface="Arial" panose="020B0604020202020204" pitchFamily="34" charset="0"/>
                <a:cs typeface="Arial" panose="020B0604020202020204" pitchFamily="34" charset="0"/>
              </a:rPr>
              <a:t>, sobretot a nivell de les gestions </a:t>
            </a:r>
            <a:r>
              <a:rPr lang="ca-ES" sz="1400" dirty="0" smtClean="0">
                <a:solidFill>
                  <a:srgbClr val="000000"/>
                </a:solidFill>
                <a:latin typeface="Arial" panose="020B0604020202020204" pitchFamily="34" charset="0"/>
                <a:cs typeface="Arial" panose="020B0604020202020204" pitchFamily="34" charset="0"/>
              </a:rPr>
              <a:t>administratives i de </a:t>
            </a:r>
            <a:r>
              <a:rPr lang="ca-ES" sz="1400" dirty="0" err="1" smtClean="0">
                <a:solidFill>
                  <a:srgbClr val="000000"/>
                </a:solidFill>
                <a:latin typeface="Arial" panose="020B0604020202020204" pitchFamily="34" charset="0"/>
                <a:cs typeface="Arial" panose="020B0604020202020204" pitchFamily="34" charset="0"/>
              </a:rPr>
              <a:t>l’econsulta</a:t>
            </a:r>
            <a:r>
              <a:rPr lang="ca-ES" sz="1400" dirty="0" smtClean="0">
                <a:solidFill>
                  <a:srgbClr val="000000"/>
                </a:solidFill>
                <a:latin typeface="Arial" panose="020B0604020202020204" pitchFamily="34" charset="0"/>
                <a:cs typeface="Arial" panose="020B0604020202020204" pitchFamily="34" charset="0"/>
              </a:rPr>
              <a:t>, </a:t>
            </a:r>
            <a:r>
              <a:rPr lang="ca-ES" sz="1400" b="1" dirty="0">
                <a:solidFill>
                  <a:srgbClr val="000000"/>
                </a:solidFill>
                <a:latin typeface="Arial" panose="020B0604020202020204" pitchFamily="34" charset="0"/>
                <a:cs typeface="Arial" panose="020B0604020202020204" pitchFamily="34" charset="0"/>
              </a:rPr>
              <a:t>és molt </a:t>
            </a:r>
            <a:r>
              <a:rPr lang="ca-ES" sz="1400" b="1" dirty="0" smtClean="0">
                <a:solidFill>
                  <a:srgbClr val="000000"/>
                </a:solidFill>
                <a:latin typeface="Arial" panose="020B0604020202020204" pitchFamily="34" charset="0"/>
                <a:cs typeface="Arial" panose="020B0604020202020204" pitchFamily="34" charset="0"/>
              </a:rPr>
              <a:t>positiva</a:t>
            </a:r>
            <a:r>
              <a:rPr lang="ca-ES" sz="1400" dirty="0" smtClean="0">
                <a:solidFill>
                  <a:srgbClr val="000000"/>
                </a:solidFill>
                <a:latin typeface="Arial" panose="020B0604020202020204" pitchFamily="34" charset="0"/>
                <a:cs typeface="Arial" panose="020B0604020202020204" pitchFamily="34" charset="0"/>
              </a:rPr>
              <a:t>.</a:t>
            </a:r>
            <a:endParaRPr lang="es-ES" sz="1400" dirty="0">
              <a:solidFill>
                <a:srgbClr val="000000"/>
              </a:solidFill>
              <a:latin typeface="Arial" panose="020B0604020202020204" pitchFamily="34" charset="0"/>
              <a:cs typeface="Arial" panose="020B0604020202020204" pitchFamily="34" charset="0"/>
            </a:endParaRPr>
          </a:p>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Les </a:t>
            </a:r>
            <a:r>
              <a:rPr lang="ca-ES" sz="1400" b="1" dirty="0">
                <a:solidFill>
                  <a:srgbClr val="000000"/>
                </a:solidFill>
                <a:latin typeface="Arial" panose="020B0604020202020204" pitchFamily="34" charset="0"/>
                <a:cs typeface="Arial" panose="020B0604020202020204" pitchFamily="34" charset="0"/>
              </a:rPr>
              <a:t>àrees</a:t>
            </a:r>
            <a:r>
              <a:rPr lang="ca-ES" sz="1400" dirty="0">
                <a:solidFill>
                  <a:srgbClr val="000000"/>
                </a:solidFill>
                <a:latin typeface="Arial" panose="020B0604020202020204" pitchFamily="34" charset="0"/>
                <a:cs typeface="Arial" panose="020B0604020202020204" pitchFamily="34" charset="0"/>
              </a:rPr>
              <a:t> identificades amb més </a:t>
            </a:r>
            <a:r>
              <a:rPr lang="ca-ES" sz="1400" b="1" dirty="0">
                <a:solidFill>
                  <a:srgbClr val="000000"/>
                </a:solidFill>
                <a:latin typeface="Arial" panose="020B0604020202020204" pitchFamily="34" charset="0"/>
                <a:cs typeface="Arial" panose="020B0604020202020204" pitchFamily="34" charset="0"/>
              </a:rPr>
              <a:t>marge per aplicar millores </a:t>
            </a:r>
            <a:r>
              <a:rPr lang="ca-ES" sz="1400" dirty="0">
                <a:solidFill>
                  <a:srgbClr val="000000"/>
                </a:solidFill>
                <a:latin typeface="Arial" panose="020B0604020202020204" pitchFamily="34" charset="0"/>
                <a:cs typeface="Arial" panose="020B0604020202020204" pitchFamily="34" charset="0"/>
              </a:rPr>
              <a:t>són: </a:t>
            </a:r>
            <a:r>
              <a:rPr lang="ca-ES" sz="1400" b="1" dirty="0">
                <a:solidFill>
                  <a:srgbClr val="000000"/>
                </a:solidFill>
                <a:latin typeface="Arial" panose="020B0604020202020204" pitchFamily="34" charset="0"/>
                <a:cs typeface="Arial" panose="020B0604020202020204" pitchFamily="34" charset="0"/>
              </a:rPr>
              <a:t>l’accés a especialistes</a:t>
            </a:r>
            <a:r>
              <a:rPr lang="ca-ES" sz="1400" dirty="0">
                <a:solidFill>
                  <a:srgbClr val="000000"/>
                </a:solidFill>
                <a:latin typeface="Arial" panose="020B0604020202020204" pitchFamily="34" charset="0"/>
                <a:cs typeface="Arial" panose="020B0604020202020204" pitchFamily="34" charset="0"/>
              </a:rPr>
              <a:t>, la </a:t>
            </a:r>
            <a:r>
              <a:rPr lang="ca-ES" sz="1400" b="1" dirty="0">
                <a:solidFill>
                  <a:srgbClr val="000000"/>
                </a:solidFill>
                <a:latin typeface="Arial" panose="020B0604020202020204" pitchFamily="34" charset="0"/>
                <a:cs typeface="Arial" panose="020B0604020202020204" pitchFamily="34" charset="0"/>
              </a:rPr>
              <a:t>visualització dels informes clínics i dels resultats de proves i analítiques</a:t>
            </a:r>
            <a:r>
              <a:rPr lang="ca-ES" sz="1400" dirty="0">
                <a:solidFill>
                  <a:srgbClr val="000000"/>
                </a:solidFill>
                <a:latin typeface="Arial" panose="020B0604020202020204" pitchFamily="34" charset="0"/>
                <a:cs typeface="Arial" panose="020B0604020202020204" pitchFamily="34" charset="0"/>
              </a:rPr>
              <a:t>, i la </a:t>
            </a:r>
            <a:r>
              <a:rPr lang="ca-ES" sz="1400" b="1" dirty="0">
                <a:solidFill>
                  <a:srgbClr val="000000"/>
                </a:solidFill>
                <a:latin typeface="Arial" panose="020B0604020202020204" pitchFamily="34" charset="0"/>
                <a:cs typeface="Arial" panose="020B0604020202020204" pitchFamily="34" charset="0"/>
              </a:rPr>
              <a:t>integració entre serveis i millora de la comunicació</a:t>
            </a:r>
            <a:r>
              <a:rPr lang="ca-ES" sz="1400" dirty="0">
                <a:solidFill>
                  <a:srgbClr val="000000"/>
                </a:solidFill>
                <a:latin typeface="Arial" panose="020B0604020202020204" pitchFamily="34" charset="0"/>
                <a:cs typeface="Arial" panose="020B0604020202020204" pitchFamily="34" charset="0"/>
              </a:rPr>
              <a:t> dins del sistema (es comenta que el pacient experimenta la sensació de ser el </a:t>
            </a:r>
            <a:r>
              <a:rPr lang="ca-ES" sz="1400" dirty="0" smtClean="0">
                <a:solidFill>
                  <a:srgbClr val="000000"/>
                </a:solidFill>
                <a:latin typeface="Arial" panose="020B0604020202020204" pitchFamily="34" charset="0"/>
                <a:cs typeface="Arial" panose="020B0604020202020204" pitchFamily="34" charset="0"/>
              </a:rPr>
              <a:t>missatger).</a:t>
            </a:r>
            <a:endParaRPr lang="es-ES" sz="1400" dirty="0">
              <a:solidFill>
                <a:srgbClr val="000000"/>
              </a:solidFill>
              <a:latin typeface="Arial" panose="020B0604020202020204" pitchFamily="34" charset="0"/>
              <a:cs typeface="Arial" panose="020B0604020202020204" pitchFamily="34" charset="0"/>
            </a:endParaRPr>
          </a:p>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Les </a:t>
            </a:r>
            <a:r>
              <a:rPr lang="ca-ES" sz="1400" dirty="0">
                <a:solidFill>
                  <a:srgbClr val="000000"/>
                </a:solidFill>
                <a:latin typeface="Arial" panose="020B0604020202020204" pitchFamily="34" charset="0"/>
                <a:cs typeface="Arial" panose="020B0604020202020204" pitchFamily="34" charset="0"/>
              </a:rPr>
              <a:t>persones participants consideren que l’atenció no presencial és un recurs molt important per al/a la pacient i per al sistema i, a grans trets, </a:t>
            </a:r>
            <a:r>
              <a:rPr lang="ca-ES" sz="1400" b="1" dirty="0">
                <a:solidFill>
                  <a:srgbClr val="000000"/>
                </a:solidFill>
                <a:latin typeface="Arial" panose="020B0604020202020204" pitchFamily="34" charset="0"/>
                <a:cs typeface="Arial" panose="020B0604020202020204" pitchFamily="34" charset="0"/>
              </a:rPr>
              <a:t>valoren positivament els serveis d’atenció no presencial utilitzats</a:t>
            </a:r>
            <a:r>
              <a:rPr lang="ca-ES" sz="1400" dirty="0">
                <a:solidFill>
                  <a:srgbClr val="000000"/>
                </a:solidFill>
                <a:latin typeface="Arial" panose="020B0604020202020204" pitchFamily="34" charset="0"/>
                <a:cs typeface="Arial" panose="020B0604020202020204" pitchFamily="34" charset="0"/>
              </a:rPr>
              <a:t>. Sobretot, per raons de millora d’accés per a les persones (amb independència d’on resideixen o de la seva condició física), agilitat, millora de conciliació laboral i familiar, i reducció de la necessitat d’utilitzar urgències. </a:t>
            </a:r>
            <a:endParaRPr lang="es-ES" sz="1400" dirty="0">
              <a:solidFill>
                <a:srgbClr val="000000"/>
              </a:solidFill>
              <a:latin typeface="Arial" panose="020B0604020202020204" pitchFamily="34" charset="0"/>
              <a:cs typeface="Arial" panose="020B0604020202020204" pitchFamily="34" charset="0"/>
            </a:endParaRPr>
          </a:p>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Consideren </a:t>
            </a:r>
            <a:r>
              <a:rPr lang="ca-ES" sz="1400" dirty="0">
                <a:solidFill>
                  <a:srgbClr val="000000"/>
                </a:solidFill>
                <a:latin typeface="Arial" panose="020B0604020202020204" pitchFamily="34" charset="0"/>
                <a:cs typeface="Arial" panose="020B0604020202020204" pitchFamily="34" charset="0"/>
              </a:rPr>
              <a:t>que la utilització de </a:t>
            </a:r>
            <a:r>
              <a:rPr lang="ca-ES" sz="1400" dirty="0" smtClean="0">
                <a:solidFill>
                  <a:srgbClr val="000000"/>
                </a:solidFill>
                <a:latin typeface="Arial" panose="020B0604020202020204" pitchFamily="34" charset="0"/>
                <a:cs typeface="Arial" panose="020B0604020202020204" pitchFamily="34" charset="0"/>
              </a:rPr>
              <a:t>l’atenció </a:t>
            </a:r>
            <a:r>
              <a:rPr lang="ca-ES" sz="1400" dirty="0">
                <a:solidFill>
                  <a:srgbClr val="000000"/>
                </a:solidFill>
                <a:latin typeface="Arial" panose="020B0604020202020204" pitchFamily="34" charset="0"/>
                <a:cs typeface="Arial" panose="020B0604020202020204" pitchFamily="34" charset="0"/>
              </a:rPr>
              <a:t>no presencial ha de ser fruit d’un </a:t>
            </a:r>
            <a:r>
              <a:rPr lang="ca-ES" sz="1400" b="1" dirty="0">
                <a:solidFill>
                  <a:srgbClr val="000000"/>
                </a:solidFill>
                <a:latin typeface="Arial" panose="020B0604020202020204" pitchFamily="34" charset="0"/>
                <a:cs typeface="Arial" panose="020B0604020202020204" pitchFamily="34" charset="0"/>
              </a:rPr>
              <a:t>pacte assistencial personalitzat </a:t>
            </a:r>
            <a:r>
              <a:rPr lang="ca-ES" sz="1400" dirty="0">
                <a:solidFill>
                  <a:srgbClr val="000000"/>
                </a:solidFill>
                <a:latin typeface="Arial" panose="020B0604020202020204" pitchFamily="34" charset="0"/>
                <a:cs typeface="Arial" panose="020B0604020202020204" pitchFamily="34" charset="0"/>
              </a:rPr>
              <a:t>entre el/la pacient i el/la professional sanitari/a. Així per exemple, mentre que alguns </a:t>
            </a:r>
            <a:r>
              <a:rPr lang="ca-ES" sz="1400" dirty="0" smtClean="0">
                <a:solidFill>
                  <a:srgbClr val="000000"/>
                </a:solidFill>
                <a:latin typeface="Arial" panose="020B0604020202020204" pitchFamily="34" charset="0"/>
                <a:cs typeface="Arial" panose="020B0604020202020204" pitchFamily="34" charset="0"/>
              </a:rPr>
              <a:t>dels/de les </a:t>
            </a:r>
            <a:r>
              <a:rPr lang="ca-ES" sz="1400" dirty="0">
                <a:solidFill>
                  <a:srgbClr val="000000"/>
                </a:solidFill>
                <a:latin typeface="Arial" panose="020B0604020202020204" pitchFamily="34" charset="0"/>
                <a:cs typeface="Arial" panose="020B0604020202020204" pitchFamily="34" charset="0"/>
              </a:rPr>
              <a:t>participants consideraven que en alguns casos les interaccions només s’haurien de realitzar de forma presencial, altres no mostraven cap inconvenient al respecte (per exemple, en el cas de comunicació de males notícies). </a:t>
            </a:r>
            <a:endParaRPr lang="es-ES" sz="1400"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565972" y="503744"/>
            <a:ext cx="1340028" cy="1092117"/>
          </a:xfrm>
          <a:prstGeom prst="rect">
            <a:avLst/>
          </a:prstGeom>
        </p:spPr>
      </p:pic>
    </p:spTree>
    <p:extLst>
      <p:ext uri="{BB962C8B-B14F-4D97-AF65-F5344CB8AC3E}">
        <p14:creationId xmlns:p14="http://schemas.microsoft.com/office/powerpoint/2010/main" val="105700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(6/9)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5341527"/>
          </a:xfrm>
          <a:prstGeom prst="rect">
            <a:avLst/>
          </a:prstGeom>
          <a:noFill/>
        </p:spPr>
        <p:txBody>
          <a:bodyPr wrap="square" rtlCol="0">
            <a:spAutoFit/>
          </a:bodyPr>
          <a:lstStyle/>
          <a:p>
            <a:pPr algn="just"/>
            <a:r>
              <a:rPr lang="es-ES" sz="1400" b="1" dirty="0" smtClean="0">
                <a:solidFill>
                  <a:srgbClr val="000000"/>
                </a:solidFill>
                <a:latin typeface="Arial" panose="020B0604020202020204" pitchFamily="34" charset="0"/>
                <a:cs typeface="Arial" panose="020B0604020202020204" pitchFamily="34" charset="0"/>
              </a:rPr>
              <a:t>14. </a:t>
            </a:r>
            <a:r>
              <a:rPr lang="ca-ES" sz="1400" b="1" dirty="0" smtClean="0">
                <a:solidFill>
                  <a:srgbClr val="000000"/>
                </a:solidFill>
                <a:latin typeface="Arial" panose="020B0604020202020204" pitchFamily="34" charset="0"/>
                <a:cs typeface="Arial" panose="020B0604020202020204" pitchFamily="34" charset="0"/>
              </a:rPr>
              <a:t>Creus </a:t>
            </a:r>
            <a:r>
              <a:rPr lang="ca-ES" sz="1400" b="1" dirty="0">
                <a:solidFill>
                  <a:srgbClr val="000000"/>
                </a:solidFill>
                <a:latin typeface="Arial" panose="020B0604020202020204" pitchFamily="34" charset="0"/>
                <a:cs typeface="Arial" panose="020B0604020202020204" pitchFamily="34" charset="0"/>
              </a:rPr>
              <a:t>que és necessari establir un acord respecte a l’atenció que se’t proporcionarà, en base al pla assistencial proposat i a les teves preferències/ necessitats (amb qui es coordina, qui i com es dóna l’assistència tècnica, qui i com es proveeix l’assistència clínica, què s’haurà de realitzar en cas d’urgència, quines activitats no presencials s’hi inclouen, quin és el rol del cuidador, etc</a:t>
            </a:r>
            <a:r>
              <a:rPr lang="ca-ES" sz="1400" b="1" dirty="0" smtClean="0">
                <a:solidFill>
                  <a:srgbClr val="000000"/>
                </a:solidFill>
                <a:latin typeface="Arial" panose="020B0604020202020204" pitchFamily="34" charset="0"/>
                <a:cs typeface="Arial" panose="020B0604020202020204" pitchFamily="34" charset="0"/>
              </a:rPr>
              <a:t>.)?</a:t>
            </a:r>
            <a:endParaRPr lang="es-ES" sz="1400" b="1"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Si</a:t>
            </a: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No</a:t>
            </a:r>
          </a:p>
          <a:p>
            <a:pPr marL="0" lvl="1" algn="just">
              <a:lnSpc>
                <a:spcPct val="130000"/>
              </a:lnSpc>
            </a:pPr>
            <a:r>
              <a:rPr lang="es-ES" sz="1400" b="1" dirty="0" smtClean="0">
                <a:solidFill>
                  <a:srgbClr val="000000"/>
                </a:solidFill>
                <a:latin typeface="Arial" panose="020B0604020202020204" pitchFamily="34" charset="0"/>
                <a:cs typeface="Arial" panose="020B0604020202020204" pitchFamily="34" charset="0"/>
              </a:rPr>
              <a:t>15. </a:t>
            </a:r>
            <a:r>
              <a:rPr lang="ca-ES" sz="1400" b="1" dirty="0" smtClean="0">
                <a:solidFill>
                  <a:srgbClr val="000000"/>
                </a:solidFill>
                <a:latin typeface="Arial" panose="020B0604020202020204" pitchFamily="34" charset="0"/>
                <a:cs typeface="Arial" panose="020B0604020202020204" pitchFamily="34" charset="0"/>
              </a:rPr>
              <a:t>A </a:t>
            </a:r>
            <a:r>
              <a:rPr lang="ca-ES" sz="1400" b="1" dirty="0">
                <a:solidFill>
                  <a:srgbClr val="000000"/>
                </a:solidFill>
                <a:latin typeface="Arial" panose="020B0604020202020204" pitchFamily="34" charset="0"/>
                <a:cs typeface="Arial" panose="020B0604020202020204" pitchFamily="34" charset="0"/>
              </a:rPr>
              <a:t>través de quines formes t’agradaria rebre atenció no presencial? (elecció múltiple</a:t>
            </a:r>
            <a:r>
              <a:rPr lang="ca-ES" sz="1400" b="1" dirty="0" smtClean="0">
                <a:solidFill>
                  <a:srgbClr val="000000"/>
                </a:solidFill>
                <a:latin typeface="Arial" panose="020B0604020202020204" pitchFamily="34" charset="0"/>
                <a:cs typeface="Arial" panose="020B0604020202020204" pitchFamily="34" charset="0"/>
              </a:rPr>
              <a:t>)</a:t>
            </a: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Correu electrònic</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Trucada telefònica</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Videotrucada a través de </a:t>
            </a:r>
            <a:r>
              <a:rPr lang="ca-ES" sz="1400" dirty="0" err="1">
                <a:solidFill>
                  <a:srgbClr val="000000"/>
                </a:solidFill>
                <a:latin typeface="Arial" panose="020B0604020202020204" pitchFamily="34" charset="0"/>
                <a:cs typeface="Arial" panose="020B0604020202020204" pitchFamily="34" charset="0"/>
              </a:rPr>
              <a:t>skype</a:t>
            </a:r>
            <a:r>
              <a:rPr lang="ca-ES" sz="1400" dirty="0">
                <a:solidFill>
                  <a:srgbClr val="000000"/>
                </a:solidFill>
                <a:latin typeface="Arial" panose="020B0604020202020204" pitchFamily="34" charset="0"/>
                <a:cs typeface="Arial" panose="020B0604020202020204" pitchFamily="34" charset="0"/>
              </a:rPr>
              <a:t>, </a:t>
            </a:r>
            <a:r>
              <a:rPr lang="ca-ES" sz="1400" dirty="0" err="1">
                <a:solidFill>
                  <a:srgbClr val="000000"/>
                </a:solidFill>
                <a:latin typeface="Arial" panose="020B0604020202020204" pitchFamily="34" charset="0"/>
                <a:cs typeface="Arial" panose="020B0604020202020204" pitchFamily="34" charset="0"/>
              </a:rPr>
              <a:t>whatsapp</a:t>
            </a:r>
            <a:r>
              <a:rPr lang="ca-ES" sz="1400" dirty="0">
                <a:solidFill>
                  <a:srgbClr val="000000"/>
                </a:solidFill>
                <a:latin typeface="Arial" panose="020B0604020202020204" pitchFamily="34" charset="0"/>
                <a:cs typeface="Arial" panose="020B0604020202020204" pitchFamily="34" charset="0"/>
              </a:rPr>
              <a:t> o altres </a:t>
            </a:r>
            <a:r>
              <a:rPr lang="ca-ES" sz="1400" dirty="0" err="1">
                <a:solidFill>
                  <a:srgbClr val="000000"/>
                </a:solidFill>
                <a:latin typeface="Arial" panose="020B0604020202020204" pitchFamily="34" charset="0"/>
                <a:cs typeface="Arial" panose="020B0604020202020204" pitchFamily="34" charset="0"/>
              </a:rPr>
              <a:t>apps</a:t>
            </a:r>
            <a:r>
              <a:rPr lang="ca-ES" sz="1400" dirty="0">
                <a:solidFill>
                  <a:srgbClr val="000000"/>
                </a:solidFill>
                <a:latin typeface="Arial" panose="020B0604020202020204" pitchFamily="34" charset="0"/>
                <a:cs typeface="Arial" panose="020B0604020202020204" pitchFamily="34" charset="0"/>
              </a:rPr>
              <a:t>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Videotrucada a través d’eines específiques del sistema sanitari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Monitorització remota</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Transferència digital d’informació relacionada amb proves, analítiques (correu electrònic o altres eines específiques del sistema sanitari per a la compartició d’informació)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Plataformes amb xat, video-conferència, monitorització, alarmes, recordatoris, ... (en </a:t>
            </a:r>
            <a:r>
              <a:rPr lang="ca-ES" sz="1400" dirty="0" err="1">
                <a:solidFill>
                  <a:srgbClr val="000000"/>
                </a:solidFill>
                <a:latin typeface="Arial" panose="020B0604020202020204" pitchFamily="34" charset="0"/>
                <a:cs typeface="Arial" panose="020B0604020202020204" pitchFamily="34" charset="0"/>
              </a:rPr>
              <a:t>app</a:t>
            </a:r>
            <a:r>
              <a:rPr lang="ca-ES" sz="1400" dirty="0">
                <a:solidFill>
                  <a:srgbClr val="000000"/>
                </a:solidFill>
                <a:latin typeface="Arial" panose="020B0604020202020204" pitchFamily="34" charset="0"/>
                <a:cs typeface="Arial" panose="020B0604020202020204" pitchFamily="34" charset="0"/>
              </a:rPr>
              <a:t>)</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Plataformes amb xat, video-conferència, monitorització, alarmes, recordatoris, ... (en internet)</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Altres. Quines?___________________________________________________</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Cap</a:t>
            </a:r>
            <a:endParaRPr lang="es-E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66789725"/>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(7/9)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1398909"/>
          </a:xfrm>
          <a:prstGeom prst="rect">
            <a:avLst/>
          </a:prstGeom>
          <a:noFill/>
        </p:spPr>
        <p:txBody>
          <a:bodyPr wrap="square" rtlCol="0">
            <a:spAutoFit/>
          </a:bodyPr>
          <a:lstStyle/>
          <a:p>
            <a:pPr algn="just"/>
            <a:r>
              <a:rPr lang="es-ES" sz="1400" b="1" dirty="0" smtClean="0">
                <a:solidFill>
                  <a:srgbClr val="000000"/>
                </a:solidFill>
                <a:latin typeface="Arial" panose="020B0604020202020204" pitchFamily="34" charset="0"/>
                <a:cs typeface="Arial" panose="020B0604020202020204" pitchFamily="34" charset="0"/>
              </a:rPr>
              <a:t>16. </a:t>
            </a:r>
            <a:r>
              <a:rPr lang="ca-ES" sz="1400" b="1" dirty="0" smtClean="0">
                <a:solidFill>
                  <a:srgbClr val="000000"/>
                </a:solidFill>
                <a:latin typeface="Arial" panose="020B0604020202020204" pitchFamily="34" charset="0"/>
                <a:cs typeface="Arial" panose="020B0604020202020204" pitchFamily="34" charset="0"/>
              </a:rPr>
              <a:t>Ets usuari de La Meva Salut? </a:t>
            </a:r>
            <a:endParaRPr lang="es-ES" sz="1400" b="1" dirty="0" smtClean="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Sí, en faig ús amb regularitat</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Sí, de tant en tant</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No la utilitzo, però soc conscient que existeix el sistema</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No, desconec el sistema </a:t>
            </a:r>
            <a:endParaRPr lang="ca-ES" sz="1400" dirty="0" smtClean="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46163598"/>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(8/9)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5672322"/>
          </a:xfrm>
          <a:prstGeom prst="rect">
            <a:avLst/>
          </a:prstGeom>
          <a:noFill/>
        </p:spPr>
        <p:txBody>
          <a:bodyPr wrap="square" rtlCol="0">
            <a:spAutoFit/>
          </a:bodyPr>
          <a:lstStyle/>
          <a:p>
            <a:pPr algn="just"/>
            <a:r>
              <a:rPr lang="ca-ES" sz="1400" b="1" dirty="0">
                <a:solidFill>
                  <a:srgbClr val="000000"/>
                </a:solidFill>
                <a:latin typeface="Arial" panose="020B0604020202020204" pitchFamily="34" charset="0"/>
                <a:cs typeface="Arial" panose="020B0604020202020204" pitchFamily="34" charset="0"/>
              </a:rPr>
              <a:t>CAPÍTOL 3. </a:t>
            </a:r>
            <a:r>
              <a:rPr lang="ca-ES" sz="1400" b="1" dirty="0"/>
              <a:t>ÚS DE TECNOLOGIES DE L’ÀMBIT DE LA SALUT EN LA VIDA DIÀRIA  </a:t>
            </a:r>
            <a:endParaRPr lang="es-ES" sz="1400" dirty="0"/>
          </a:p>
          <a:p>
            <a:pPr algn="just"/>
            <a:endParaRPr lang="es-ES" sz="1400" b="1" dirty="0">
              <a:solidFill>
                <a:srgbClr val="000000"/>
              </a:solidFill>
              <a:latin typeface="Arial" panose="020B0604020202020204" pitchFamily="34" charset="0"/>
              <a:cs typeface="Arial" panose="020B0604020202020204" pitchFamily="34" charset="0"/>
            </a:endParaRPr>
          </a:p>
          <a:p>
            <a:pPr algn="just"/>
            <a:r>
              <a:rPr lang="es-ES" sz="1400" b="1" dirty="0" smtClean="0">
                <a:solidFill>
                  <a:srgbClr val="000000"/>
                </a:solidFill>
                <a:latin typeface="Arial" panose="020B0604020202020204" pitchFamily="34" charset="0"/>
                <a:cs typeface="Arial" panose="020B0604020202020204" pitchFamily="34" charset="0"/>
              </a:rPr>
              <a:t>17. </a:t>
            </a:r>
            <a:r>
              <a:rPr lang="ca-ES" sz="1400" b="1" dirty="0">
                <a:solidFill>
                  <a:srgbClr val="000000"/>
                </a:solidFill>
                <a:latin typeface="Arial" panose="020B0604020202020204" pitchFamily="34" charset="0"/>
                <a:cs typeface="Arial" panose="020B0604020202020204" pitchFamily="34" charset="0"/>
              </a:rPr>
              <a:t>Utilitzes en el </a:t>
            </a:r>
            <a:r>
              <a:rPr lang="ca-ES" sz="1400" b="1" dirty="0" smtClean="0">
                <a:solidFill>
                  <a:srgbClr val="000000"/>
                </a:solidFill>
                <a:latin typeface="Arial" panose="020B0604020202020204" pitchFamily="34" charset="0"/>
                <a:cs typeface="Arial" panose="020B0604020202020204" pitchFamily="34" charset="0"/>
              </a:rPr>
              <a:t>teu dia </a:t>
            </a:r>
            <a:r>
              <a:rPr lang="ca-ES" sz="1400" b="1" dirty="0">
                <a:solidFill>
                  <a:srgbClr val="000000"/>
                </a:solidFill>
                <a:latin typeface="Arial" panose="020B0604020202020204" pitchFamily="34" charset="0"/>
                <a:cs typeface="Arial" panose="020B0604020202020204" pitchFamily="34" charset="0"/>
              </a:rPr>
              <a:t>a dia algun servei o tecnologia relacionada amb telemedicina (consultes virtuals, </a:t>
            </a:r>
            <a:r>
              <a:rPr lang="ca-ES" sz="1400" b="1" dirty="0" err="1">
                <a:solidFill>
                  <a:srgbClr val="000000"/>
                </a:solidFill>
                <a:latin typeface="Arial" panose="020B0604020202020204" pitchFamily="34" charset="0"/>
                <a:cs typeface="Arial" panose="020B0604020202020204" pitchFamily="34" charset="0"/>
              </a:rPr>
              <a:t>telemonitorització</a:t>
            </a:r>
            <a:r>
              <a:rPr lang="ca-ES" sz="1400" b="1" dirty="0">
                <a:solidFill>
                  <a:srgbClr val="000000"/>
                </a:solidFill>
                <a:latin typeface="Arial" panose="020B0604020202020204" pitchFamily="34" charset="0"/>
                <a:cs typeface="Arial" panose="020B0604020202020204" pitchFamily="34" charset="0"/>
              </a:rPr>
              <a:t>, </a:t>
            </a:r>
            <a:r>
              <a:rPr lang="ca-ES" sz="1400" b="1" dirty="0" err="1">
                <a:solidFill>
                  <a:srgbClr val="000000"/>
                </a:solidFill>
                <a:latin typeface="Arial" panose="020B0604020202020204" pitchFamily="34" charset="0"/>
                <a:cs typeface="Arial" panose="020B0604020202020204" pitchFamily="34" charset="0"/>
              </a:rPr>
              <a:t>teledermatologia</a:t>
            </a:r>
            <a:r>
              <a:rPr lang="ca-ES" sz="1400" b="1" dirty="0">
                <a:solidFill>
                  <a:srgbClr val="000000"/>
                </a:solidFill>
                <a:latin typeface="Arial" panose="020B0604020202020204" pitchFamily="34" charset="0"/>
                <a:cs typeface="Arial" panose="020B0604020202020204" pitchFamily="34" charset="0"/>
              </a:rPr>
              <a:t>, 061, etc.), teleassistència (atenció social a distància, dispositius per disparar alarmes des del domicili, etc.), </a:t>
            </a:r>
            <a:r>
              <a:rPr lang="ca-ES" sz="1400" b="1" dirty="0" err="1">
                <a:solidFill>
                  <a:srgbClr val="000000"/>
                </a:solidFill>
                <a:latin typeface="Arial" panose="020B0604020202020204" pitchFamily="34" charset="0"/>
                <a:cs typeface="Arial" panose="020B0604020202020204" pitchFamily="34" charset="0"/>
              </a:rPr>
              <a:t>eSalut</a:t>
            </a:r>
            <a:r>
              <a:rPr lang="ca-ES" sz="1400" b="1" dirty="0">
                <a:solidFill>
                  <a:srgbClr val="000000"/>
                </a:solidFill>
                <a:latin typeface="Arial" panose="020B0604020202020204" pitchFamily="34" charset="0"/>
                <a:cs typeface="Arial" panose="020B0604020202020204" pitchFamily="34" charset="0"/>
              </a:rPr>
              <a:t> (sistemes de cites prèvies, </a:t>
            </a:r>
            <a:r>
              <a:rPr lang="ca-ES" sz="1400" b="1" dirty="0" err="1">
                <a:solidFill>
                  <a:srgbClr val="000000"/>
                </a:solidFill>
                <a:latin typeface="Arial" panose="020B0604020202020204" pitchFamily="34" charset="0"/>
                <a:cs typeface="Arial" panose="020B0604020202020204" pitchFamily="34" charset="0"/>
              </a:rPr>
              <a:t>repositoris</a:t>
            </a:r>
            <a:r>
              <a:rPr lang="ca-ES" sz="1400" b="1" dirty="0">
                <a:solidFill>
                  <a:srgbClr val="000000"/>
                </a:solidFill>
                <a:latin typeface="Arial" panose="020B0604020202020204" pitchFamily="34" charset="0"/>
                <a:cs typeface="Arial" panose="020B0604020202020204" pitchFamily="34" charset="0"/>
              </a:rPr>
              <a:t> de documentació clínica, etc.), salut mòbil (</a:t>
            </a:r>
            <a:r>
              <a:rPr lang="ca-ES" sz="1400" b="1" dirty="0" err="1">
                <a:solidFill>
                  <a:srgbClr val="000000"/>
                </a:solidFill>
                <a:latin typeface="Arial" panose="020B0604020202020204" pitchFamily="34" charset="0"/>
                <a:cs typeface="Arial" panose="020B0604020202020204" pitchFamily="34" charset="0"/>
              </a:rPr>
              <a:t>apps</a:t>
            </a:r>
            <a:r>
              <a:rPr lang="ca-ES" sz="1400" b="1" dirty="0">
                <a:solidFill>
                  <a:srgbClr val="000000"/>
                </a:solidFill>
                <a:latin typeface="Arial" panose="020B0604020202020204" pitchFamily="34" charset="0"/>
                <a:cs typeface="Arial" panose="020B0604020202020204" pitchFamily="34" charset="0"/>
              </a:rPr>
              <a:t> mòbils en l’àmbit de la salut o el benestar) o salut digital (converses amb assistent robotitzat – </a:t>
            </a:r>
            <a:r>
              <a:rPr lang="ca-ES" sz="1400" b="1" dirty="0" err="1">
                <a:solidFill>
                  <a:srgbClr val="000000"/>
                </a:solidFill>
                <a:latin typeface="Arial" panose="020B0604020202020204" pitchFamily="34" charset="0"/>
                <a:cs typeface="Arial" panose="020B0604020202020204" pitchFamily="34" charset="0"/>
              </a:rPr>
              <a:t>chatBOT</a:t>
            </a:r>
            <a:r>
              <a:rPr lang="ca-ES" sz="1400" b="1" dirty="0">
                <a:solidFill>
                  <a:srgbClr val="000000"/>
                </a:solidFill>
                <a:latin typeface="Arial" panose="020B0604020202020204" pitchFamily="34" charset="0"/>
                <a:cs typeface="Arial" panose="020B0604020202020204" pitchFamily="34" charset="0"/>
              </a:rPr>
              <a:t>, sistemes o dispositius intel·ligents)? (tria una opció) </a:t>
            </a:r>
            <a:endParaRPr lang="es-ES" sz="1400" b="1"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Sí, en faig ús amb regularitat</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Sí, de tant en tant</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No en faig ús, però sóc conscient que existeixen</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No, desconec aquestes tecnologies per la </a:t>
            </a:r>
            <a:r>
              <a:rPr lang="ca-ES" sz="1400" dirty="0" smtClean="0">
                <a:solidFill>
                  <a:srgbClr val="000000"/>
                </a:solidFill>
                <a:latin typeface="Arial" panose="020B0604020202020204" pitchFamily="34" charset="0"/>
                <a:cs typeface="Arial" panose="020B0604020202020204" pitchFamily="34" charset="0"/>
              </a:rPr>
              <a:t>salut</a:t>
            </a:r>
            <a:endParaRPr lang="es-ES" sz="1400" b="1" dirty="0" smtClean="0">
              <a:solidFill>
                <a:srgbClr val="000000"/>
              </a:solidFill>
              <a:latin typeface="Arial" panose="020B0604020202020204" pitchFamily="34" charset="0"/>
              <a:cs typeface="Arial" panose="020B0604020202020204" pitchFamily="34" charset="0"/>
            </a:endParaRPr>
          </a:p>
          <a:p>
            <a:pPr algn="just"/>
            <a:r>
              <a:rPr lang="es-ES" sz="1400" b="1" dirty="0" smtClean="0">
                <a:solidFill>
                  <a:srgbClr val="000000"/>
                </a:solidFill>
                <a:latin typeface="Arial" panose="020B0604020202020204" pitchFamily="34" charset="0"/>
                <a:cs typeface="Arial" panose="020B0604020202020204" pitchFamily="34" charset="0"/>
              </a:rPr>
              <a:t>18. </a:t>
            </a:r>
            <a:r>
              <a:rPr lang="ca-ES" sz="1400" b="1" dirty="0">
                <a:solidFill>
                  <a:srgbClr val="000000"/>
                </a:solidFill>
                <a:latin typeface="Arial" panose="020B0604020202020204" pitchFamily="34" charset="0"/>
                <a:cs typeface="Arial" panose="020B0604020202020204" pitchFamily="34" charset="0"/>
              </a:rPr>
              <a:t>En cas afirmatiu, quins tipus de serveis o tecnologies fas servir? (tria una opció) </a:t>
            </a:r>
          </a:p>
          <a:p>
            <a:pPr marL="285750" lvl="1" indent="-285750" algn="just">
              <a:lnSpc>
                <a:spcPct val="130000"/>
              </a:lnSpc>
              <a:buFont typeface="Arial" panose="020B0604020202020204" pitchFamily="34" charset="0"/>
              <a:buChar char="•"/>
            </a:pPr>
            <a:r>
              <a:rPr lang="ca-ES" sz="1400" i="1" dirty="0" err="1">
                <a:solidFill>
                  <a:srgbClr val="000000"/>
                </a:solidFill>
                <a:latin typeface="Arial" panose="020B0604020202020204" pitchFamily="34" charset="0"/>
                <a:cs typeface="Arial" panose="020B0604020202020204" pitchFamily="34" charset="0"/>
              </a:rPr>
              <a:t>Apps</a:t>
            </a:r>
            <a:r>
              <a:rPr lang="ca-ES" sz="1400" dirty="0">
                <a:solidFill>
                  <a:srgbClr val="000000"/>
                </a:solidFill>
                <a:latin typeface="Arial" panose="020B0604020202020204" pitchFamily="34" charset="0"/>
                <a:cs typeface="Arial" panose="020B0604020202020204" pitchFamily="34" charset="0"/>
              </a:rPr>
              <a:t> o plataformes adreçades a l'esport i el benestar</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i="1" dirty="0" err="1">
                <a:solidFill>
                  <a:srgbClr val="000000"/>
                </a:solidFill>
                <a:latin typeface="Arial" panose="020B0604020202020204" pitchFamily="34" charset="0"/>
                <a:cs typeface="Arial" panose="020B0604020202020204" pitchFamily="34" charset="0"/>
              </a:rPr>
              <a:t>Apps</a:t>
            </a:r>
            <a:r>
              <a:rPr lang="ca-ES" sz="1400" dirty="0">
                <a:solidFill>
                  <a:srgbClr val="000000"/>
                </a:solidFill>
                <a:latin typeface="Arial" panose="020B0604020202020204" pitchFamily="34" charset="0"/>
                <a:cs typeface="Arial" panose="020B0604020202020204" pitchFamily="34" charset="0"/>
              </a:rPr>
              <a:t> o plataformes pel seguiment de paràmetres d'activitat diària (mida, pes, passes, qualitat del son, menstruació i/o similars)</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i="1" dirty="0" err="1">
                <a:solidFill>
                  <a:srgbClr val="000000"/>
                </a:solidFill>
                <a:latin typeface="Arial" panose="020B0604020202020204" pitchFamily="34" charset="0"/>
                <a:cs typeface="Arial" panose="020B0604020202020204" pitchFamily="34" charset="0"/>
              </a:rPr>
              <a:t>Apps</a:t>
            </a:r>
            <a:r>
              <a:rPr lang="ca-ES" sz="1400" dirty="0">
                <a:solidFill>
                  <a:srgbClr val="000000"/>
                </a:solidFill>
                <a:latin typeface="Arial" panose="020B0604020202020204" pitchFamily="34" charset="0"/>
                <a:cs typeface="Arial" panose="020B0604020202020204" pitchFamily="34" charset="0"/>
              </a:rPr>
              <a:t> o plataformes pel seguiment de paràmetres associats a una malaltia</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Dispositius mòbils portables (</a:t>
            </a:r>
            <a:r>
              <a:rPr lang="ca-ES" sz="1400" i="1" dirty="0" err="1">
                <a:solidFill>
                  <a:srgbClr val="000000"/>
                </a:solidFill>
                <a:latin typeface="Arial" panose="020B0604020202020204" pitchFamily="34" charset="0"/>
                <a:cs typeface="Arial" panose="020B0604020202020204" pitchFamily="34" charset="0"/>
              </a:rPr>
              <a:t>wearables</a:t>
            </a:r>
            <a:r>
              <a:rPr lang="ca-ES" sz="1400" dirty="0">
                <a:solidFill>
                  <a:srgbClr val="000000"/>
                </a:solidFill>
                <a:latin typeface="Arial" panose="020B0604020202020204" pitchFamily="34" charset="0"/>
                <a:cs typeface="Arial" panose="020B0604020202020204" pitchFamily="34" charset="0"/>
              </a:rPr>
              <a:t>), sensors o rellotges intel·ligents (</a:t>
            </a:r>
            <a:r>
              <a:rPr lang="ca-ES" sz="1400" i="1" dirty="0" err="1">
                <a:solidFill>
                  <a:srgbClr val="000000"/>
                </a:solidFill>
                <a:latin typeface="Arial" panose="020B0604020202020204" pitchFamily="34" charset="0"/>
                <a:cs typeface="Arial" panose="020B0604020202020204" pitchFamily="34" charset="0"/>
              </a:rPr>
              <a:t>fitbit</a:t>
            </a:r>
            <a:r>
              <a:rPr lang="ca-ES" sz="1400" i="1" dirty="0">
                <a:solidFill>
                  <a:srgbClr val="000000"/>
                </a:solidFill>
                <a:latin typeface="Arial" panose="020B0604020202020204" pitchFamily="34" charset="0"/>
                <a:cs typeface="Arial" panose="020B0604020202020204" pitchFamily="34" charset="0"/>
              </a:rPr>
              <a:t>, </a:t>
            </a:r>
            <a:r>
              <a:rPr lang="ca-ES" sz="1400" i="1" dirty="0" err="1">
                <a:solidFill>
                  <a:srgbClr val="000000"/>
                </a:solidFill>
                <a:latin typeface="Arial" panose="020B0604020202020204" pitchFamily="34" charset="0"/>
                <a:cs typeface="Arial" panose="020B0604020202020204" pitchFamily="34" charset="0"/>
              </a:rPr>
              <a:t>apple</a:t>
            </a:r>
            <a:r>
              <a:rPr lang="ca-ES" sz="1400" i="1" dirty="0">
                <a:solidFill>
                  <a:srgbClr val="000000"/>
                </a:solidFill>
                <a:latin typeface="Arial" panose="020B0604020202020204" pitchFamily="34" charset="0"/>
                <a:cs typeface="Arial" panose="020B0604020202020204" pitchFamily="34" charset="0"/>
              </a:rPr>
              <a:t> </a:t>
            </a:r>
            <a:r>
              <a:rPr lang="ca-ES" sz="1400" i="1" dirty="0" err="1">
                <a:solidFill>
                  <a:srgbClr val="000000"/>
                </a:solidFill>
                <a:latin typeface="Arial" panose="020B0604020202020204" pitchFamily="34" charset="0"/>
                <a:cs typeface="Arial" panose="020B0604020202020204" pitchFamily="34" charset="0"/>
              </a:rPr>
              <a:t>watch</a:t>
            </a:r>
            <a:r>
              <a:rPr lang="ca-ES" sz="1400" i="1" dirty="0">
                <a:solidFill>
                  <a:srgbClr val="000000"/>
                </a:solidFill>
                <a:latin typeface="Arial" panose="020B0604020202020204" pitchFamily="34" charset="0"/>
                <a:cs typeface="Arial" panose="020B0604020202020204" pitchFamily="34" charset="0"/>
              </a:rPr>
              <a:t>, </a:t>
            </a:r>
            <a:r>
              <a:rPr lang="ca-ES" sz="1400" i="1" dirty="0" err="1">
                <a:solidFill>
                  <a:srgbClr val="000000"/>
                </a:solidFill>
                <a:latin typeface="Arial" panose="020B0604020202020204" pitchFamily="34" charset="0"/>
                <a:cs typeface="Arial" panose="020B0604020202020204" pitchFamily="34" charset="0"/>
              </a:rPr>
              <a:t>garmin</a:t>
            </a:r>
            <a:r>
              <a:rPr lang="ca-ES" sz="1400" dirty="0">
                <a:solidFill>
                  <a:srgbClr val="000000"/>
                </a:solidFill>
                <a:latin typeface="Arial" panose="020B0604020202020204" pitchFamily="34" charset="0"/>
                <a:cs typeface="Arial" panose="020B0604020202020204" pitchFamily="34" charset="0"/>
              </a:rPr>
              <a:t> i similars) que registrin dades de salut</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Serveis a través d’internet (tele assistència, o teleconsulta)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Serveis del meu Centre d'Atenció Primària o Hospital</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Altres. Quins</a:t>
            </a:r>
            <a:r>
              <a:rPr lang="ca-ES" sz="1400" dirty="0" smtClean="0">
                <a:solidFill>
                  <a:srgbClr val="000000"/>
                </a:solidFill>
                <a:latin typeface="Arial" panose="020B0604020202020204" pitchFamily="34" charset="0"/>
                <a:cs typeface="Arial" panose="020B0604020202020204" pitchFamily="34" charset="0"/>
              </a:rPr>
              <a:t>?_____________</a:t>
            </a:r>
            <a:endParaRPr lang="es-ES" sz="1400" b="1"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30441039"/>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Guió de l’enquesta (9/9)</a:t>
            </a:r>
            <a:endParaRPr lang="ca-ES" sz="2000" dirty="0">
              <a:solidFill>
                <a:schemeClr val="accent3"/>
              </a:solidFill>
            </a:endParaRPr>
          </a:p>
        </p:txBody>
      </p:sp>
      <p:pic>
        <p:nvPicPr>
          <p:cNvPr id="9" name="Imagen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7228"/>
          <a:stretch/>
        </p:blipFill>
        <p:spPr>
          <a:xfrm>
            <a:off x="8265368" y="604475"/>
            <a:ext cx="1322477" cy="1094641"/>
          </a:xfrm>
          <a:prstGeom prst="rect">
            <a:avLst/>
          </a:prstGeom>
        </p:spPr>
      </p:pic>
      <p:sp>
        <p:nvSpPr>
          <p:cNvPr id="8" name="CuadroTexto 7"/>
          <p:cNvSpPr txBox="1"/>
          <p:nvPr/>
        </p:nvSpPr>
        <p:spPr>
          <a:xfrm>
            <a:off x="464695" y="914695"/>
            <a:ext cx="7704171" cy="4135043"/>
          </a:xfrm>
          <a:prstGeom prst="rect">
            <a:avLst/>
          </a:prstGeom>
          <a:noFill/>
        </p:spPr>
        <p:txBody>
          <a:bodyPr wrap="square" rtlCol="0">
            <a:spAutoFit/>
          </a:bodyPr>
          <a:lstStyle/>
          <a:p>
            <a:pPr algn="just"/>
            <a:r>
              <a:rPr lang="es-ES" sz="1400" b="1" dirty="0" smtClean="0">
                <a:solidFill>
                  <a:srgbClr val="000000"/>
                </a:solidFill>
                <a:latin typeface="Arial" panose="020B0604020202020204" pitchFamily="34" charset="0"/>
                <a:cs typeface="Arial" panose="020B0604020202020204" pitchFamily="34" charset="0"/>
              </a:rPr>
              <a:t>19. En cas </a:t>
            </a:r>
            <a:r>
              <a:rPr lang="es-ES" sz="1400" b="1" dirty="0" err="1" smtClean="0">
                <a:solidFill>
                  <a:srgbClr val="000000"/>
                </a:solidFill>
                <a:latin typeface="Arial" panose="020B0604020202020204" pitchFamily="34" charset="0"/>
                <a:cs typeface="Arial" panose="020B0604020202020204" pitchFamily="34" charset="0"/>
              </a:rPr>
              <a:t>d’haver</a:t>
            </a:r>
            <a:r>
              <a:rPr lang="es-ES" sz="1400" b="1" dirty="0" smtClean="0">
                <a:solidFill>
                  <a:srgbClr val="000000"/>
                </a:solidFill>
                <a:latin typeface="Arial" panose="020B0604020202020204" pitchFamily="34" charset="0"/>
                <a:cs typeface="Arial" panose="020B0604020202020204" pitchFamily="34" charset="0"/>
              </a:rPr>
              <a:t> </a:t>
            </a:r>
            <a:r>
              <a:rPr lang="es-ES" sz="1400" b="1" dirty="0" err="1" smtClean="0">
                <a:solidFill>
                  <a:srgbClr val="000000"/>
                </a:solidFill>
                <a:latin typeface="Arial" panose="020B0604020202020204" pitchFamily="34" charset="0"/>
                <a:cs typeface="Arial" panose="020B0604020202020204" pitchFamily="34" charset="0"/>
              </a:rPr>
              <a:t>respost</a:t>
            </a:r>
            <a:r>
              <a:rPr lang="es-ES" sz="1400" b="1" dirty="0" smtClean="0">
                <a:solidFill>
                  <a:srgbClr val="000000"/>
                </a:solidFill>
                <a:latin typeface="Arial" panose="020B0604020202020204" pitchFamily="34" charset="0"/>
                <a:cs typeface="Arial" panose="020B0604020202020204" pitchFamily="34" charset="0"/>
              </a:rPr>
              <a:t> </a:t>
            </a:r>
            <a:r>
              <a:rPr lang="es-ES" sz="1400" b="1" dirty="0" err="1" smtClean="0">
                <a:solidFill>
                  <a:srgbClr val="000000"/>
                </a:solidFill>
                <a:latin typeface="Arial" panose="020B0604020202020204" pitchFamily="34" charset="0"/>
                <a:cs typeface="Arial" panose="020B0604020202020204" pitchFamily="34" charset="0"/>
              </a:rPr>
              <a:t>afirmativament</a:t>
            </a:r>
            <a:r>
              <a:rPr lang="es-ES" sz="1400" b="1" dirty="0" smtClean="0">
                <a:solidFill>
                  <a:srgbClr val="000000"/>
                </a:solidFill>
                <a:latin typeface="Arial" panose="020B0604020202020204" pitchFamily="34" charset="0"/>
                <a:cs typeface="Arial" panose="020B0604020202020204" pitchFamily="34" charset="0"/>
              </a:rPr>
              <a:t> a </a:t>
            </a:r>
            <a:r>
              <a:rPr lang="es-ES" sz="1400" b="1" dirty="0" err="1" smtClean="0">
                <a:solidFill>
                  <a:srgbClr val="000000"/>
                </a:solidFill>
                <a:latin typeface="Arial" panose="020B0604020202020204" pitchFamily="34" charset="0"/>
                <a:cs typeface="Arial" panose="020B0604020202020204" pitchFamily="34" charset="0"/>
              </a:rPr>
              <a:t>l’anterior</a:t>
            </a:r>
            <a:r>
              <a:rPr lang="es-ES" sz="1400" b="1" dirty="0" smtClean="0">
                <a:solidFill>
                  <a:srgbClr val="000000"/>
                </a:solidFill>
                <a:latin typeface="Arial" panose="020B0604020202020204" pitchFamily="34" charset="0"/>
                <a:cs typeface="Arial" panose="020B0604020202020204" pitchFamily="34" charset="0"/>
              </a:rPr>
              <a:t> pregunta, </a:t>
            </a:r>
            <a:r>
              <a:rPr lang="es-ES" sz="1400" b="1" dirty="0" err="1" smtClean="0">
                <a:solidFill>
                  <a:srgbClr val="000000"/>
                </a:solidFill>
                <a:latin typeface="Arial" panose="020B0604020202020204" pitchFamily="34" charset="0"/>
                <a:cs typeface="Arial" panose="020B0604020202020204" pitchFamily="34" charset="0"/>
              </a:rPr>
              <a:t>qu</a:t>
            </a:r>
            <a:r>
              <a:rPr lang="ca-ES" sz="1400" b="1" dirty="0" err="1" smtClean="0">
                <a:solidFill>
                  <a:srgbClr val="000000"/>
                </a:solidFill>
                <a:latin typeface="Arial" panose="020B0604020202020204" pitchFamily="34" charset="0"/>
                <a:cs typeface="Arial" panose="020B0604020202020204" pitchFamily="34" charset="0"/>
              </a:rPr>
              <a:t>ines</a:t>
            </a:r>
            <a:r>
              <a:rPr lang="ca-ES" sz="1400" b="1" dirty="0" smtClean="0">
                <a:solidFill>
                  <a:srgbClr val="000000"/>
                </a:solidFill>
                <a:latin typeface="Arial" panose="020B0604020202020204" pitchFamily="34" charset="0"/>
                <a:cs typeface="Arial" panose="020B0604020202020204" pitchFamily="34" charset="0"/>
              </a:rPr>
              <a:t> </a:t>
            </a:r>
            <a:r>
              <a:rPr lang="ca-ES" sz="1400" b="1" dirty="0">
                <a:solidFill>
                  <a:srgbClr val="000000"/>
                </a:solidFill>
                <a:latin typeface="Arial" panose="020B0604020202020204" pitchFamily="34" charset="0"/>
                <a:cs typeface="Arial" panose="020B0604020202020204" pitchFamily="34" charset="0"/>
              </a:rPr>
              <a:t>funcionalitats ofereix la solució? (selecció múltiple) </a:t>
            </a:r>
            <a:endParaRPr lang="es-ES" sz="1400" b="1"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Servei de missatgeria,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Vídeo-conferència,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Enviament de dades auto-informades,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Enviament de dades des de dispositiu,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Monitorització de constants,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Servei d’alarmes,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Recordatoris,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Visualització de dades,</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Formularis, </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Enquestes,</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Adquisició d’imatges,</a:t>
            </a:r>
            <a:endParaRPr lang="es-ES" sz="1400" dirty="0">
              <a:solidFill>
                <a:srgbClr val="000000"/>
              </a:solidFill>
              <a:latin typeface="Arial" panose="020B0604020202020204" pitchFamily="34" charset="0"/>
              <a:cs typeface="Arial" panose="020B0604020202020204" pitchFamily="34" charset="0"/>
            </a:endParaRPr>
          </a:p>
          <a:p>
            <a:pPr marL="285750" lvl="1" indent="-285750" algn="just">
              <a:lnSpc>
                <a:spcPct val="130000"/>
              </a:lnSpc>
              <a:buFont typeface="Arial" panose="020B0604020202020204" pitchFamily="34" charset="0"/>
              <a:buChar char="•"/>
            </a:pPr>
            <a:r>
              <a:rPr lang="ca-ES" sz="1400" dirty="0">
                <a:solidFill>
                  <a:srgbClr val="000000"/>
                </a:solidFill>
                <a:latin typeface="Arial" panose="020B0604020202020204" pitchFamily="34" charset="0"/>
                <a:cs typeface="Arial" panose="020B0604020202020204" pitchFamily="34" charset="0"/>
              </a:rPr>
              <a:t>Altres. Especificar______________</a:t>
            </a:r>
            <a:endParaRPr lang="es-ES" sz="1400" dirty="0">
              <a:solidFill>
                <a:srgbClr val="000000"/>
              </a:solidFill>
              <a:latin typeface="Arial" panose="020B0604020202020204" pitchFamily="34" charset="0"/>
              <a:cs typeface="Arial" panose="020B0604020202020204" pitchFamily="34" charset="0"/>
            </a:endParaRPr>
          </a:p>
          <a:p>
            <a:pPr marL="0" lvl="1" algn="just">
              <a:lnSpc>
                <a:spcPct val="130000"/>
              </a:lnSpc>
            </a:pPr>
            <a:endParaRPr lang="es-E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78536826"/>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Agenda del grup focal</a:t>
            </a:r>
            <a:endParaRPr lang="ca-ES" sz="2000" dirty="0">
              <a:solidFill>
                <a:schemeClr val="accent3"/>
              </a:solidFill>
            </a:endParaRPr>
          </a:p>
        </p:txBody>
      </p:sp>
      <p:sp>
        <p:nvSpPr>
          <p:cNvPr id="26" name="Rectángulo 25"/>
          <p:cNvSpPr/>
          <p:nvPr/>
        </p:nvSpPr>
        <p:spPr>
          <a:xfrm>
            <a:off x="549918" y="1782610"/>
            <a:ext cx="8478876" cy="3641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mj-lt"/>
            </a:endParaRPr>
          </a:p>
        </p:txBody>
      </p:sp>
      <p:cxnSp>
        <p:nvCxnSpPr>
          <p:cNvPr id="27" name="Conector recto 28"/>
          <p:cNvCxnSpPr/>
          <p:nvPr/>
        </p:nvCxnSpPr>
        <p:spPr>
          <a:xfrm flipV="1">
            <a:off x="526958" y="1342311"/>
            <a:ext cx="6950820" cy="22640"/>
          </a:xfrm>
          <a:prstGeom prst="line">
            <a:avLst/>
          </a:prstGeom>
          <a:noFill/>
          <a:ln w="9525" cap="flat" cmpd="sng" algn="ctr">
            <a:solidFill>
              <a:schemeClr val="tx2">
                <a:lumMod val="50000"/>
              </a:schemeClr>
            </a:solidFill>
            <a:prstDash val="solid"/>
          </a:ln>
          <a:effectLst/>
        </p:spPr>
      </p:cxnSp>
      <p:sp>
        <p:nvSpPr>
          <p:cNvPr id="28" name="CuadroTexto 124"/>
          <p:cNvSpPr txBox="1"/>
          <p:nvPr/>
        </p:nvSpPr>
        <p:spPr>
          <a:xfrm>
            <a:off x="526958" y="1039927"/>
            <a:ext cx="3900733" cy="288032"/>
          </a:xfrm>
          <a:prstGeom prst="rect">
            <a:avLst/>
          </a:prstGeom>
          <a:noFill/>
        </p:spPr>
        <p:txBody>
          <a:bodyPr wrap="square" lIns="36000" tIns="36000" rIns="36000" bIns="3600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25500">
              <a:defRPr/>
            </a:pPr>
            <a:r>
              <a:rPr lang="ca-ES" sz="1400" b="1" kern="0" dirty="0" smtClean="0">
                <a:latin typeface="+mj-lt"/>
                <a:cs typeface="Arial" panose="020B0604020202020204" pitchFamily="34" charset="0"/>
                <a:sym typeface="Calibri"/>
              </a:rPr>
              <a:t>Agenda</a:t>
            </a:r>
            <a:endParaRPr lang="ca-ES" sz="1400" b="1" kern="0" dirty="0">
              <a:latin typeface="+mj-lt"/>
              <a:cs typeface="Arial" panose="020B0604020202020204" pitchFamily="34" charset="0"/>
              <a:sym typeface="Calibri"/>
            </a:endParaRPr>
          </a:p>
        </p:txBody>
      </p:sp>
      <p:sp>
        <p:nvSpPr>
          <p:cNvPr id="29" name="66 CuadroTexto"/>
          <p:cNvSpPr txBox="1"/>
          <p:nvPr>
            <p:custDataLst>
              <p:tags r:id="rId2"/>
            </p:custDataLst>
          </p:nvPr>
        </p:nvSpPr>
        <p:spPr>
          <a:xfrm>
            <a:off x="526958" y="3409776"/>
            <a:ext cx="5904000" cy="307777"/>
          </a:xfrm>
          <a:prstGeom prst="rect">
            <a:avLst/>
          </a:prstGeom>
          <a:noFill/>
        </p:spPr>
        <p:txBody>
          <a:bodyPr>
            <a:spAutoFit/>
          </a:bodyPr>
          <a:lstStyle/>
          <a:p>
            <a:pPr defTabSz="914400" fontAlgn="base">
              <a:spcBef>
                <a:spcPct val="0"/>
              </a:spcBef>
              <a:spcAft>
                <a:spcPct val="0"/>
              </a:spcAft>
              <a:defRPr/>
            </a:pPr>
            <a:r>
              <a:rPr lang="ca-ES" sz="1400" b="1" dirty="0" smtClean="0">
                <a:solidFill>
                  <a:srgbClr val="FFFFFF">
                    <a:lumMod val="50000"/>
                  </a:srgbClr>
                </a:solidFill>
                <a:latin typeface="+mj-lt"/>
                <a:cs typeface="Arial" panose="020B0604020202020204" pitchFamily="34" charset="0"/>
              </a:rPr>
              <a:t>Pausa</a:t>
            </a:r>
            <a:endParaRPr lang="ca-ES" sz="1400" b="1" dirty="0">
              <a:solidFill>
                <a:srgbClr val="FFFFFF">
                  <a:lumMod val="50000"/>
                </a:srgbClr>
              </a:solidFill>
              <a:latin typeface="+mj-lt"/>
              <a:cs typeface="Arial" panose="020B0604020202020204" pitchFamily="34" charset="0"/>
            </a:endParaRPr>
          </a:p>
        </p:txBody>
      </p:sp>
      <p:sp>
        <p:nvSpPr>
          <p:cNvPr id="30" name="67 CuadroTexto"/>
          <p:cNvSpPr txBox="1"/>
          <p:nvPr>
            <p:custDataLst>
              <p:tags r:id="rId3"/>
            </p:custDataLst>
          </p:nvPr>
        </p:nvSpPr>
        <p:spPr>
          <a:xfrm>
            <a:off x="7491850" y="3409776"/>
            <a:ext cx="2339625" cy="307777"/>
          </a:xfrm>
          <a:prstGeom prst="rect">
            <a:avLst/>
          </a:prstGeom>
          <a:noFill/>
        </p:spPr>
        <p:txBody>
          <a:bodyPr>
            <a:spAutoFit/>
          </a:bodyPr>
          <a:lstStyle/>
          <a:p>
            <a:pPr defTabSz="914400" fontAlgn="base">
              <a:spcBef>
                <a:spcPct val="0"/>
              </a:spcBef>
              <a:spcAft>
                <a:spcPct val="0"/>
              </a:spcAft>
              <a:defRPr/>
            </a:pPr>
            <a:r>
              <a:rPr lang="ca-ES" sz="1400" b="1" dirty="0" smtClean="0">
                <a:solidFill>
                  <a:schemeClr val="tx1">
                    <a:lumMod val="50000"/>
                    <a:lumOff val="50000"/>
                  </a:schemeClr>
                </a:solidFill>
                <a:latin typeface="+mj-lt"/>
                <a:cs typeface="Arial" panose="020B0604020202020204" pitchFamily="34" charset="0"/>
              </a:rPr>
              <a:t>16:20 </a:t>
            </a:r>
            <a:r>
              <a:rPr lang="ca-ES" sz="1400" b="1" dirty="0">
                <a:solidFill>
                  <a:schemeClr val="tx1">
                    <a:lumMod val="50000"/>
                    <a:lumOff val="50000"/>
                  </a:schemeClr>
                </a:solidFill>
                <a:latin typeface="+mj-lt"/>
                <a:cs typeface="Arial" panose="020B0604020202020204" pitchFamily="34" charset="0"/>
              </a:rPr>
              <a:t>– </a:t>
            </a:r>
            <a:r>
              <a:rPr lang="ca-ES" sz="1400" b="1" dirty="0" smtClean="0">
                <a:solidFill>
                  <a:schemeClr val="tx1">
                    <a:lumMod val="50000"/>
                    <a:lumOff val="50000"/>
                  </a:schemeClr>
                </a:solidFill>
                <a:latin typeface="+mj-lt"/>
                <a:cs typeface="Arial" panose="020B0604020202020204" pitchFamily="34" charset="0"/>
              </a:rPr>
              <a:t>16:35</a:t>
            </a:r>
            <a:endParaRPr lang="ca-ES" sz="1400" b="1" dirty="0">
              <a:solidFill>
                <a:schemeClr val="tx1">
                  <a:lumMod val="50000"/>
                  <a:lumOff val="50000"/>
                </a:schemeClr>
              </a:solidFill>
              <a:latin typeface="+mj-lt"/>
              <a:cs typeface="Arial" panose="020B0604020202020204" pitchFamily="34" charset="0"/>
            </a:endParaRPr>
          </a:p>
        </p:txBody>
      </p:sp>
      <p:cxnSp>
        <p:nvCxnSpPr>
          <p:cNvPr id="31" name="71 Conector recto"/>
          <p:cNvCxnSpPr>
            <a:cxnSpLocks noChangeShapeType="1"/>
          </p:cNvCxnSpPr>
          <p:nvPr>
            <p:custDataLst>
              <p:tags r:id="rId4"/>
            </p:custDataLst>
          </p:nvPr>
        </p:nvCxnSpPr>
        <p:spPr bwMode="auto">
          <a:xfrm>
            <a:off x="575648" y="2291278"/>
            <a:ext cx="8458433" cy="0"/>
          </a:xfrm>
          <a:prstGeom prst="line">
            <a:avLst/>
          </a:prstGeom>
          <a:noFill/>
          <a:ln w="9525" cap="flat" cmpd="sng" algn="ctr">
            <a:solidFill>
              <a:schemeClr val="tx2">
                <a:lumMod val="50000"/>
              </a:schemeClr>
            </a:solidFill>
            <a:prstDash val="solid"/>
          </a:ln>
          <a:effectLst/>
        </p:spPr>
      </p:cxnSp>
      <p:sp>
        <p:nvSpPr>
          <p:cNvPr id="32" name="55 CuadroTexto"/>
          <p:cNvSpPr txBox="1"/>
          <p:nvPr>
            <p:custDataLst>
              <p:tags r:id="rId5"/>
            </p:custDataLst>
          </p:nvPr>
        </p:nvSpPr>
        <p:spPr>
          <a:xfrm>
            <a:off x="526958" y="1945935"/>
            <a:ext cx="7198847" cy="307777"/>
          </a:xfrm>
          <a:prstGeom prst="rect">
            <a:avLst/>
          </a:prstGeom>
          <a:noFill/>
        </p:spPr>
        <p:txBody>
          <a:bodyPr>
            <a:spAutoFit/>
          </a:bodyPr>
          <a:lstStyle/>
          <a:p>
            <a:pPr defTabSz="914400" fontAlgn="base">
              <a:spcBef>
                <a:spcPct val="0"/>
              </a:spcBef>
              <a:spcAft>
                <a:spcPct val="0"/>
              </a:spcAft>
              <a:defRPr/>
            </a:pPr>
            <a:r>
              <a:rPr lang="ca-ES" sz="1400" b="1" dirty="0" smtClean="0">
                <a:solidFill>
                  <a:srgbClr val="FFFFFF">
                    <a:lumMod val="50000"/>
                  </a:srgbClr>
                </a:solidFill>
                <a:latin typeface="+mj-lt"/>
                <a:cs typeface="Arial" panose="020B0604020202020204" pitchFamily="34" charset="0"/>
              </a:rPr>
              <a:t>Benvinguda </a:t>
            </a:r>
            <a:r>
              <a:rPr lang="ca-ES" sz="1400" b="1" dirty="0">
                <a:solidFill>
                  <a:srgbClr val="FFFFFF">
                    <a:lumMod val="50000"/>
                  </a:srgbClr>
                </a:solidFill>
                <a:latin typeface="+mj-lt"/>
                <a:cs typeface="Arial" panose="020B0604020202020204" pitchFamily="34" charset="0"/>
              </a:rPr>
              <a:t>i presentació del projecte </a:t>
            </a:r>
          </a:p>
        </p:txBody>
      </p:sp>
      <p:sp>
        <p:nvSpPr>
          <p:cNvPr id="33" name="56 CuadroTexto"/>
          <p:cNvSpPr txBox="1"/>
          <p:nvPr>
            <p:custDataLst>
              <p:tags r:id="rId6"/>
            </p:custDataLst>
          </p:nvPr>
        </p:nvSpPr>
        <p:spPr>
          <a:xfrm>
            <a:off x="7491850" y="1945935"/>
            <a:ext cx="2339625" cy="307777"/>
          </a:xfrm>
          <a:prstGeom prst="rect">
            <a:avLst/>
          </a:prstGeom>
          <a:noFill/>
        </p:spPr>
        <p:txBody>
          <a:bodyPr>
            <a:spAutoFit/>
          </a:bodyPr>
          <a:lstStyle/>
          <a:p>
            <a:pPr defTabSz="914400" rtl="0" fontAlgn="base">
              <a:spcBef>
                <a:spcPct val="0"/>
              </a:spcBef>
              <a:spcAft>
                <a:spcPct val="0"/>
              </a:spcAft>
              <a:defRPr/>
            </a:pPr>
            <a:r>
              <a:rPr lang="ca-ES" sz="1400" b="1" dirty="0" smtClean="0">
                <a:solidFill>
                  <a:schemeClr val="tx1">
                    <a:lumMod val="50000"/>
                    <a:lumOff val="50000"/>
                  </a:schemeClr>
                </a:solidFill>
                <a:latin typeface="+mj-lt"/>
                <a:cs typeface="Arial" panose="020B0604020202020204" pitchFamily="34" charset="0"/>
              </a:rPr>
              <a:t>15</a:t>
            </a:r>
            <a:r>
              <a:rPr lang="ca-ES" sz="1400" b="1" kern="1200" dirty="0" smtClean="0">
                <a:solidFill>
                  <a:schemeClr val="tx1">
                    <a:lumMod val="50000"/>
                    <a:lumOff val="50000"/>
                  </a:schemeClr>
                </a:solidFill>
                <a:latin typeface="+mj-lt"/>
                <a:cs typeface="Arial" panose="020B0604020202020204" pitchFamily="34" charset="0"/>
              </a:rPr>
              <a:t>:00 </a:t>
            </a:r>
            <a:r>
              <a:rPr lang="ca-ES" sz="1400" b="1" kern="1200" dirty="0">
                <a:solidFill>
                  <a:schemeClr val="tx1">
                    <a:lumMod val="50000"/>
                    <a:lumOff val="50000"/>
                  </a:schemeClr>
                </a:solidFill>
                <a:latin typeface="+mj-lt"/>
                <a:cs typeface="Arial" panose="020B0604020202020204" pitchFamily="34" charset="0"/>
              </a:rPr>
              <a:t>– </a:t>
            </a:r>
            <a:r>
              <a:rPr lang="ca-ES" sz="1400" b="1" dirty="0" smtClean="0">
                <a:solidFill>
                  <a:schemeClr val="tx1">
                    <a:lumMod val="50000"/>
                    <a:lumOff val="50000"/>
                  </a:schemeClr>
                </a:solidFill>
                <a:latin typeface="+mj-lt"/>
                <a:cs typeface="Arial" panose="020B0604020202020204" pitchFamily="34" charset="0"/>
              </a:rPr>
              <a:t>15</a:t>
            </a:r>
            <a:r>
              <a:rPr lang="ca-ES" sz="1400" b="1" kern="1200" dirty="0" smtClean="0">
                <a:solidFill>
                  <a:schemeClr val="tx1">
                    <a:lumMod val="50000"/>
                    <a:lumOff val="50000"/>
                  </a:schemeClr>
                </a:solidFill>
                <a:latin typeface="+mj-lt"/>
                <a:cs typeface="Arial" panose="020B0604020202020204" pitchFamily="34" charset="0"/>
              </a:rPr>
              <a:t>:20</a:t>
            </a:r>
            <a:endParaRPr lang="ca-ES" sz="1400" b="1" kern="1200" dirty="0">
              <a:solidFill>
                <a:schemeClr val="tx1">
                  <a:lumMod val="50000"/>
                  <a:lumOff val="50000"/>
                </a:schemeClr>
              </a:solidFill>
              <a:latin typeface="+mj-lt"/>
              <a:cs typeface="Arial" panose="020B0604020202020204" pitchFamily="34" charset="0"/>
            </a:endParaRPr>
          </a:p>
        </p:txBody>
      </p:sp>
      <p:cxnSp>
        <p:nvCxnSpPr>
          <p:cNvPr id="34" name="71 Conector recto"/>
          <p:cNvCxnSpPr>
            <a:cxnSpLocks noChangeShapeType="1"/>
          </p:cNvCxnSpPr>
          <p:nvPr>
            <p:custDataLst>
              <p:tags r:id="rId7"/>
            </p:custDataLst>
          </p:nvPr>
        </p:nvCxnSpPr>
        <p:spPr bwMode="auto">
          <a:xfrm>
            <a:off x="570360" y="2817528"/>
            <a:ext cx="8458433" cy="0"/>
          </a:xfrm>
          <a:prstGeom prst="line">
            <a:avLst/>
          </a:prstGeom>
          <a:noFill/>
          <a:ln w="9525" cap="flat" cmpd="sng" algn="ctr">
            <a:solidFill>
              <a:schemeClr val="tx2">
                <a:lumMod val="50000"/>
              </a:schemeClr>
            </a:solidFill>
            <a:prstDash val="solid"/>
          </a:ln>
          <a:effectLst/>
        </p:spPr>
      </p:cxnSp>
      <p:sp>
        <p:nvSpPr>
          <p:cNvPr id="35" name="55 CuadroTexto"/>
          <p:cNvSpPr txBox="1"/>
          <p:nvPr>
            <p:custDataLst>
              <p:tags r:id="rId8"/>
            </p:custDataLst>
          </p:nvPr>
        </p:nvSpPr>
        <p:spPr>
          <a:xfrm>
            <a:off x="526958" y="2495719"/>
            <a:ext cx="7198847" cy="307777"/>
          </a:xfrm>
          <a:prstGeom prst="rect">
            <a:avLst/>
          </a:prstGeom>
          <a:noFill/>
        </p:spPr>
        <p:txBody>
          <a:bodyPr>
            <a:spAutoFit/>
          </a:bodyPr>
          <a:lstStyle/>
          <a:p>
            <a:pPr defTabSz="914400" fontAlgn="base">
              <a:spcBef>
                <a:spcPct val="0"/>
              </a:spcBef>
              <a:spcAft>
                <a:spcPct val="0"/>
              </a:spcAft>
              <a:defRPr/>
            </a:pPr>
            <a:r>
              <a:rPr lang="ca-ES" sz="1400" b="1" dirty="0" smtClean="0">
                <a:solidFill>
                  <a:srgbClr val="FFFFFF">
                    <a:lumMod val="50000"/>
                  </a:srgbClr>
                </a:solidFill>
                <a:latin typeface="+mj-lt"/>
                <a:cs typeface="Arial" panose="020B0604020202020204" pitchFamily="34" charset="0"/>
              </a:rPr>
              <a:t>Discussió </a:t>
            </a:r>
            <a:r>
              <a:rPr lang="ca-ES" sz="1400" b="1" dirty="0">
                <a:solidFill>
                  <a:srgbClr val="FFFFFF">
                    <a:lumMod val="50000"/>
                  </a:srgbClr>
                </a:solidFill>
                <a:latin typeface="+mj-lt"/>
                <a:cs typeface="Arial" panose="020B0604020202020204" pitchFamily="34" charset="0"/>
              </a:rPr>
              <a:t>1: Experiència amb l’atenció no presencial </a:t>
            </a:r>
            <a:endParaRPr lang="ca-ES" sz="1400" b="1" i="1" dirty="0">
              <a:solidFill>
                <a:srgbClr val="FFFFFF">
                  <a:lumMod val="50000"/>
                </a:srgbClr>
              </a:solidFill>
              <a:latin typeface="+mj-lt"/>
              <a:cs typeface="Arial" panose="020B0604020202020204" pitchFamily="34" charset="0"/>
            </a:endParaRPr>
          </a:p>
        </p:txBody>
      </p:sp>
      <p:sp>
        <p:nvSpPr>
          <p:cNvPr id="36" name="56 CuadroTexto"/>
          <p:cNvSpPr txBox="1"/>
          <p:nvPr>
            <p:custDataLst>
              <p:tags r:id="rId9"/>
            </p:custDataLst>
          </p:nvPr>
        </p:nvSpPr>
        <p:spPr>
          <a:xfrm>
            <a:off x="7491850" y="2495719"/>
            <a:ext cx="2339625" cy="307777"/>
          </a:xfrm>
          <a:prstGeom prst="rect">
            <a:avLst/>
          </a:prstGeom>
          <a:noFill/>
        </p:spPr>
        <p:txBody>
          <a:bodyPr>
            <a:spAutoFit/>
          </a:bodyPr>
          <a:lstStyle/>
          <a:p>
            <a:pPr defTabSz="914400" rtl="0" fontAlgn="base">
              <a:spcBef>
                <a:spcPct val="0"/>
              </a:spcBef>
              <a:spcAft>
                <a:spcPct val="0"/>
              </a:spcAft>
              <a:defRPr/>
            </a:pPr>
            <a:r>
              <a:rPr lang="ca-ES" sz="1400" b="1" dirty="0" smtClean="0">
                <a:solidFill>
                  <a:schemeClr val="tx1">
                    <a:lumMod val="50000"/>
                    <a:lumOff val="50000"/>
                  </a:schemeClr>
                </a:solidFill>
                <a:latin typeface="+mj-lt"/>
                <a:cs typeface="Arial" panose="020B0604020202020204" pitchFamily="34" charset="0"/>
              </a:rPr>
              <a:t>15</a:t>
            </a:r>
            <a:r>
              <a:rPr lang="ca-ES" sz="1400" b="1" kern="1200" dirty="0" smtClean="0">
                <a:solidFill>
                  <a:schemeClr val="tx1">
                    <a:lumMod val="50000"/>
                    <a:lumOff val="50000"/>
                  </a:schemeClr>
                </a:solidFill>
                <a:latin typeface="+mj-lt"/>
                <a:cs typeface="Arial" panose="020B0604020202020204" pitchFamily="34" charset="0"/>
              </a:rPr>
              <a:t>:20 </a:t>
            </a:r>
            <a:r>
              <a:rPr lang="ca-ES" sz="1400" b="1" kern="1200" dirty="0">
                <a:solidFill>
                  <a:schemeClr val="tx1">
                    <a:lumMod val="50000"/>
                    <a:lumOff val="50000"/>
                  </a:schemeClr>
                </a:solidFill>
                <a:latin typeface="+mj-lt"/>
                <a:cs typeface="Arial" panose="020B0604020202020204" pitchFamily="34" charset="0"/>
              </a:rPr>
              <a:t>– </a:t>
            </a:r>
            <a:r>
              <a:rPr lang="ca-ES" sz="1400" b="1" dirty="0" smtClean="0">
                <a:solidFill>
                  <a:schemeClr val="tx1">
                    <a:lumMod val="50000"/>
                    <a:lumOff val="50000"/>
                  </a:schemeClr>
                </a:solidFill>
                <a:latin typeface="+mj-lt"/>
                <a:cs typeface="Arial" panose="020B0604020202020204" pitchFamily="34" charset="0"/>
              </a:rPr>
              <a:t>16</a:t>
            </a:r>
            <a:r>
              <a:rPr lang="ca-ES" sz="1400" b="1" kern="1200" dirty="0" smtClean="0">
                <a:solidFill>
                  <a:schemeClr val="tx1">
                    <a:lumMod val="50000"/>
                    <a:lumOff val="50000"/>
                  </a:schemeClr>
                </a:solidFill>
                <a:latin typeface="+mj-lt"/>
                <a:cs typeface="Arial" panose="020B0604020202020204" pitchFamily="34" charset="0"/>
              </a:rPr>
              <a:t>:10</a:t>
            </a:r>
            <a:endParaRPr lang="ca-ES" sz="1400" b="1" kern="1200" dirty="0">
              <a:solidFill>
                <a:schemeClr val="tx1">
                  <a:lumMod val="50000"/>
                  <a:lumOff val="50000"/>
                </a:schemeClr>
              </a:solidFill>
              <a:latin typeface="+mj-lt"/>
              <a:cs typeface="Arial" panose="020B0604020202020204" pitchFamily="34" charset="0"/>
            </a:endParaRPr>
          </a:p>
        </p:txBody>
      </p:sp>
      <p:pic>
        <p:nvPicPr>
          <p:cNvPr id="37" name="Picture 2"/>
          <p:cNvPicPr>
            <a:picLocks noChangeAspect="1" noChangeArrowheads="1"/>
          </p:cNvPicPr>
          <p:nvPr/>
        </p:nvPicPr>
        <p:blipFill>
          <a:blip r:embed="rId23"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6145" y="503744"/>
            <a:ext cx="1012206" cy="1216837"/>
          </a:xfrm>
          <a:prstGeom prst="rect">
            <a:avLst/>
          </a:prstGeom>
          <a:solidFill>
            <a:schemeClr val="bg1"/>
          </a:solidFill>
          <a:ln>
            <a:noFill/>
          </a:ln>
          <a:effectLst/>
        </p:spPr>
      </p:pic>
      <p:cxnSp>
        <p:nvCxnSpPr>
          <p:cNvPr id="38" name="71 Conector recto"/>
          <p:cNvCxnSpPr>
            <a:cxnSpLocks noChangeShapeType="1"/>
          </p:cNvCxnSpPr>
          <p:nvPr>
            <p:custDataLst>
              <p:tags r:id="rId10"/>
            </p:custDataLst>
          </p:nvPr>
        </p:nvCxnSpPr>
        <p:spPr bwMode="auto">
          <a:xfrm>
            <a:off x="562424" y="3339101"/>
            <a:ext cx="8458433" cy="0"/>
          </a:xfrm>
          <a:prstGeom prst="line">
            <a:avLst/>
          </a:prstGeom>
          <a:noFill/>
          <a:ln w="9525" cap="flat" cmpd="sng" algn="ctr">
            <a:solidFill>
              <a:schemeClr val="tx2">
                <a:lumMod val="50000"/>
              </a:schemeClr>
            </a:solidFill>
            <a:prstDash val="solid"/>
          </a:ln>
          <a:effectLst/>
        </p:spPr>
      </p:cxnSp>
      <p:sp>
        <p:nvSpPr>
          <p:cNvPr id="39" name="55 CuadroTexto"/>
          <p:cNvSpPr txBox="1"/>
          <p:nvPr>
            <p:custDataLst>
              <p:tags r:id="rId11"/>
            </p:custDataLst>
          </p:nvPr>
        </p:nvSpPr>
        <p:spPr>
          <a:xfrm>
            <a:off x="526958" y="2961876"/>
            <a:ext cx="7198847" cy="307777"/>
          </a:xfrm>
          <a:prstGeom prst="rect">
            <a:avLst/>
          </a:prstGeom>
          <a:noFill/>
        </p:spPr>
        <p:txBody>
          <a:bodyPr>
            <a:spAutoFit/>
          </a:bodyPr>
          <a:lstStyle/>
          <a:p>
            <a:pPr defTabSz="914400" fontAlgn="base">
              <a:spcBef>
                <a:spcPct val="0"/>
              </a:spcBef>
              <a:spcAft>
                <a:spcPct val="0"/>
              </a:spcAft>
              <a:defRPr/>
            </a:pPr>
            <a:r>
              <a:rPr lang="ca-ES" sz="1400" b="1" dirty="0" smtClean="0">
                <a:solidFill>
                  <a:srgbClr val="FFFFFF">
                    <a:lumMod val="50000"/>
                  </a:srgbClr>
                </a:solidFill>
                <a:latin typeface="+mj-lt"/>
                <a:cs typeface="Arial" panose="020B0604020202020204" pitchFamily="34" charset="0"/>
              </a:rPr>
              <a:t>Discussió </a:t>
            </a:r>
            <a:r>
              <a:rPr lang="ca-ES" sz="1400" b="1" dirty="0">
                <a:solidFill>
                  <a:srgbClr val="FFFFFF">
                    <a:lumMod val="50000"/>
                  </a:srgbClr>
                </a:solidFill>
                <a:latin typeface="+mj-lt"/>
                <a:cs typeface="Arial" panose="020B0604020202020204" pitchFamily="34" charset="0"/>
              </a:rPr>
              <a:t>2: Visió i expectatives respecte a l’atenció no presencial al SISCAT</a:t>
            </a:r>
            <a:endParaRPr lang="ca-ES" sz="1400" b="1" i="1" dirty="0">
              <a:solidFill>
                <a:srgbClr val="FFFFFF">
                  <a:lumMod val="50000"/>
                </a:srgbClr>
              </a:solidFill>
              <a:latin typeface="+mj-lt"/>
              <a:cs typeface="Arial" panose="020B0604020202020204" pitchFamily="34" charset="0"/>
            </a:endParaRPr>
          </a:p>
        </p:txBody>
      </p:sp>
      <p:sp>
        <p:nvSpPr>
          <p:cNvPr id="40" name="56 CuadroTexto"/>
          <p:cNvSpPr txBox="1"/>
          <p:nvPr>
            <p:custDataLst>
              <p:tags r:id="rId12"/>
            </p:custDataLst>
          </p:nvPr>
        </p:nvSpPr>
        <p:spPr>
          <a:xfrm>
            <a:off x="7491850" y="2961876"/>
            <a:ext cx="2339625" cy="307777"/>
          </a:xfrm>
          <a:prstGeom prst="rect">
            <a:avLst/>
          </a:prstGeom>
          <a:noFill/>
        </p:spPr>
        <p:txBody>
          <a:bodyPr>
            <a:spAutoFit/>
          </a:bodyPr>
          <a:lstStyle/>
          <a:p>
            <a:pPr defTabSz="914400" rtl="0" fontAlgn="base">
              <a:spcBef>
                <a:spcPct val="0"/>
              </a:spcBef>
              <a:spcAft>
                <a:spcPct val="0"/>
              </a:spcAft>
              <a:defRPr/>
            </a:pPr>
            <a:r>
              <a:rPr lang="ca-ES" sz="1400" b="1" dirty="0" smtClean="0">
                <a:solidFill>
                  <a:schemeClr val="tx1">
                    <a:lumMod val="50000"/>
                    <a:lumOff val="50000"/>
                  </a:schemeClr>
                </a:solidFill>
                <a:latin typeface="+mj-lt"/>
                <a:cs typeface="Arial" panose="020B0604020202020204" pitchFamily="34" charset="0"/>
              </a:rPr>
              <a:t>16</a:t>
            </a:r>
            <a:r>
              <a:rPr lang="ca-ES" sz="1400" b="1" kern="1200" dirty="0" smtClean="0">
                <a:solidFill>
                  <a:schemeClr val="tx1">
                    <a:lumMod val="50000"/>
                    <a:lumOff val="50000"/>
                  </a:schemeClr>
                </a:solidFill>
                <a:latin typeface="+mj-lt"/>
                <a:cs typeface="Arial" panose="020B0604020202020204" pitchFamily="34" charset="0"/>
              </a:rPr>
              <a:t>:10 </a:t>
            </a:r>
            <a:r>
              <a:rPr lang="ca-ES" sz="1400" b="1" kern="1200" dirty="0">
                <a:solidFill>
                  <a:schemeClr val="tx1">
                    <a:lumMod val="50000"/>
                    <a:lumOff val="50000"/>
                  </a:schemeClr>
                </a:solidFill>
                <a:latin typeface="+mj-lt"/>
                <a:cs typeface="Arial" panose="020B0604020202020204" pitchFamily="34" charset="0"/>
              </a:rPr>
              <a:t>– </a:t>
            </a:r>
            <a:r>
              <a:rPr lang="ca-ES" sz="1400" b="1" dirty="0" smtClean="0">
                <a:solidFill>
                  <a:schemeClr val="tx1">
                    <a:lumMod val="50000"/>
                    <a:lumOff val="50000"/>
                  </a:schemeClr>
                </a:solidFill>
                <a:latin typeface="+mj-lt"/>
                <a:cs typeface="Arial" panose="020B0604020202020204" pitchFamily="34" charset="0"/>
              </a:rPr>
              <a:t>16</a:t>
            </a:r>
            <a:r>
              <a:rPr lang="ca-ES" sz="1400" b="1" kern="1200" dirty="0" smtClean="0">
                <a:solidFill>
                  <a:schemeClr val="tx1">
                    <a:lumMod val="50000"/>
                    <a:lumOff val="50000"/>
                  </a:schemeClr>
                </a:solidFill>
                <a:latin typeface="+mj-lt"/>
                <a:cs typeface="Arial" panose="020B0604020202020204" pitchFamily="34" charset="0"/>
              </a:rPr>
              <a:t>:20</a:t>
            </a:r>
            <a:endParaRPr lang="ca-ES" sz="1400" b="1" kern="1200" dirty="0">
              <a:solidFill>
                <a:schemeClr val="tx1">
                  <a:lumMod val="50000"/>
                  <a:lumOff val="50000"/>
                </a:schemeClr>
              </a:solidFill>
              <a:latin typeface="+mj-lt"/>
              <a:cs typeface="Arial" panose="020B0604020202020204" pitchFamily="34" charset="0"/>
            </a:endParaRPr>
          </a:p>
        </p:txBody>
      </p:sp>
      <p:sp>
        <p:nvSpPr>
          <p:cNvPr id="41" name="66 CuadroTexto"/>
          <p:cNvSpPr txBox="1"/>
          <p:nvPr>
            <p:custDataLst>
              <p:tags r:id="rId13"/>
            </p:custDataLst>
          </p:nvPr>
        </p:nvSpPr>
        <p:spPr>
          <a:xfrm>
            <a:off x="523424" y="3782006"/>
            <a:ext cx="5904000" cy="523220"/>
          </a:xfrm>
          <a:prstGeom prst="rect">
            <a:avLst/>
          </a:prstGeom>
          <a:noFill/>
        </p:spPr>
        <p:txBody>
          <a:bodyPr>
            <a:spAutoFit/>
          </a:bodyPr>
          <a:lstStyle/>
          <a:p>
            <a:pPr defTabSz="914400" fontAlgn="base">
              <a:spcBef>
                <a:spcPct val="0"/>
              </a:spcBef>
              <a:spcAft>
                <a:spcPct val="0"/>
              </a:spcAft>
              <a:defRPr/>
            </a:pPr>
            <a:r>
              <a:rPr lang="ca-ES" sz="1400" b="1" dirty="0" smtClean="0">
                <a:solidFill>
                  <a:srgbClr val="FFFFFF">
                    <a:lumMod val="50000"/>
                  </a:srgbClr>
                </a:solidFill>
                <a:latin typeface="+mj-lt"/>
                <a:cs typeface="Arial" panose="020B0604020202020204" pitchFamily="34" charset="0"/>
              </a:rPr>
              <a:t>Discussió </a:t>
            </a:r>
            <a:r>
              <a:rPr lang="ca-ES" sz="1400" b="1" dirty="0">
                <a:solidFill>
                  <a:srgbClr val="FFFFFF">
                    <a:lumMod val="50000"/>
                  </a:srgbClr>
                </a:solidFill>
                <a:latin typeface="+mj-lt"/>
                <a:cs typeface="Arial" panose="020B0604020202020204" pitchFamily="34" charset="0"/>
              </a:rPr>
              <a:t>2: Visió i expectatives respecte a l’atenció no presencial al </a:t>
            </a:r>
            <a:r>
              <a:rPr lang="ca-ES" sz="1400" b="1" dirty="0" smtClean="0">
                <a:solidFill>
                  <a:srgbClr val="FFFFFF">
                    <a:lumMod val="50000"/>
                  </a:srgbClr>
                </a:solidFill>
                <a:latin typeface="+mj-lt"/>
                <a:cs typeface="Arial" panose="020B0604020202020204" pitchFamily="34" charset="0"/>
              </a:rPr>
              <a:t>SISCAT (</a:t>
            </a:r>
            <a:r>
              <a:rPr lang="ca-ES" sz="1400" b="1" dirty="0" err="1" smtClean="0">
                <a:solidFill>
                  <a:srgbClr val="FFFFFF">
                    <a:lumMod val="50000"/>
                  </a:srgbClr>
                </a:solidFill>
                <a:latin typeface="+mj-lt"/>
                <a:cs typeface="Arial" panose="020B0604020202020204" pitchFamily="34" charset="0"/>
              </a:rPr>
              <a:t>cont</a:t>
            </a:r>
            <a:r>
              <a:rPr lang="ca-ES" sz="1400" b="1" dirty="0" smtClean="0">
                <a:solidFill>
                  <a:srgbClr val="FFFFFF">
                    <a:lumMod val="50000"/>
                  </a:srgbClr>
                </a:solidFill>
                <a:latin typeface="+mj-lt"/>
                <a:cs typeface="Arial" panose="020B0604020202020204" pitchFamily="34" charset="0"/>
              </a:rPr>
              <a:t>.)</a:t>
            </a:r>
            <a:endParaRPr lang="ca-ES" sz="1400" b="1" i="1" dirty="0">
              <a:solidFill>
                <a:srgbClr val="FFFFFF">
                  <a:lumMod val="50000"/>
                </a:srgbClr>
              </a:solidFill>
              <a:latin typeface="+mj-lt"/>
              <a:cs typeface="Arial" panose="020B0604020202020204" pitchFamily="34" charset="0"/>
            </a:endParaRPr>
          </a:p>
        </p:txBody>
      </p:sp>
      <p:sp>
        <p:nvSpPr>
          <p:cNvPr id="42" name="67 CuadroTexto"/>
          <p:cNvSpPr txBox="1"/>
          <p:nvPr>
            <p:custDataLst>
              <p:tags r:id="rId14"/>
            </p:custDataLst>
          </p:nvPr>
        </p:nvSpPr>
        <p:spPr>
          <a:xfrm>
            <a:off x="7491850" y="3782006"/>
            <a:ext cx="2339625" cy="307777"/>
          </a:xfrm>
          <a:prstGeom prst="rect">
            <a:avLst/>
          </a:prstGeom>
          <a:noFill/>
        </p:spPr>
        <p:txBody>
          <a:bodyPr>
            <a:spAutoFit/>
          </a:bodyPr>
          <a:lstStyle/>
          <a:p>
            <a:pPr defTabSz="914400" fontAlgn="base">
              <a:spcBef>
                <a:spcPct val="0"/>
              </a:spcBef>
              <a:spcAft>
                <a:spcPct val="0"/>
              </a:spcAft>
              <a:defRPr/>
            </a:pPr>
            <a:r>
              <a:rPr lang="ca-ES" sz="1400" b="1" dirty="0" smtClean="0">
                <a:solidFill>
                  <a:schemeClr val="tx1">
                    <a:lumMod val="50000"/>
                    <a:lumOff val="50000"/>
                  </a:schemeClr>
                </a:solidFill>
                <a:latin typeface="+mj-lt"/>
                <a:cs typeface="Arial" panose="020B0604020202020204" pitchFamily="34" charset="0"/>
              </a:rPr>
              <a:t>16:35 </a:t>
            </a:r>
            <a:r>
              <a:rPr lang="ca-ES" sz="1400" b="1" dirty="0">
                <a:solidFill>
                  <a:schemeClr val="tx1">
                    <a:lumMod val="50000"/>
                    <a:lumOff val="50000"/>
                  </a:schemeClr>
                </a:solidFill>
                <a:latin typeface="+mj-lt"/>
                <a:cs typeface="Arial" panose="020B0604020202020204" pitchFamily="34" charset="0"/>
              </a:rPr>
              <a:t>– </a:t>
            </a:r>
            <a:r>
              <a:rPr lang="ca-ES" sz="1400" b="1" dirty="0" smtClean="0">
                <a:solidFill>
                  <a:schemeClr val="tx1">
                    <a:lumMod val="50000"/>
                    <a:lumOff val="50000"/>
                  </a:schemeClr>
                </a:solidFill>
                <a:latin typeface="+mj-lt"/>
                <a:cs typeface="Arial" panose="020B0604020202020204" pitchFamily="34" charset="0"/>
              </a:rPr>
              <a:t>17:20</a:t>
            </a:r>
            <a:endParaRPr lang="ca-ES" sz="1400" b="1" dirty="0">
              <a:solidFill>
                <a:schemeClr val="tx1">
                  <a:lumMod val="50000"/>
                  <a:lumOff val="50000"/>
                </a:schemeClr>
              </a:solidFill>
              <a:latin typeface="+mj-lt"/>
              <a:cs typeface="Arial" panose="020B0604020202020204" pitchFamily="34" charset="0"/>
            </a:endParaRPr>
          </a:p>
        </p:txBody>
      </p:sp>
      <p:cxnSp>
        <p:nvCxnSpPr>
          <p:cNvPr id="43" name="71 Conector recto"/>
          <p:cNvCxnSpPr>
            <a:cxnSpLocks noChangeShapeType="1"/>
          </p:cNvCxnSpPr>
          <p:nvPr>
            <p:custDataLst>
              <p:tags r:id="rId15"/>
            </p:custDataLst>
          </p:nvPr>
        </p:nvCxnSpPr>
        <p:spPr bwMode="auto">
          <a:xfrm>
            <a:off x="558890" y="3711331"/>
            <a:ext cx="8458433" cy="0"/>
          </a:xfrm>
          <a:prstGeom prst="line">
            <a:avLst/>
          </a:prstGeom>
          <a:noFill/>
          <a:ln w="9525" cap="flat" cmpd="sng" algn="ctr">
            <a:solidFill>
              <a:schemeClr val="tx2">
                <a:lumMod val="50000"/>
              </a:schemeClr>
            </a:solidFill>
            <a:prstDash val="solid"/>
          </a:ln>
          <a:effectLst/>
        </p:spPr>
      </p:cxnSp>
      <p:sp>
        <p:nvSpPr>
          <p:cNvPr id="44" name="66 CuadroTexto"/>
          <p:cNvSpPr txBox="1"/>
          <p:nvPr>
            <p:custDataLst>
              <p:tags r:id="rId16"/>
            </p:custDataLst>
          </p:nvPr>
        </p:nvSpPr>
        <p:spPr>
          <a:xfrm>
            <a:off x="523424" y="5034426"/>
            <a:ext cx="5904000" cy="307777"/>
          </a:xfrm>
          <a:prstGeom prst="rect">
            <a:avLst/>
          </a:prstGeom>
          <a:noFill/>
        </p:spPr>
        <p:txBody>
          <a:bodyPr>
            <a:spAutoFit/>
          </a:bodyPr>
          <a:lstStyle/>
          <a:p>
            <a:pPr defTabSz="914400" fontAlgn="base">
              <a:spcBef>
                <a:spcPct val="0"/>
              </a:spcBef>
              <a:spcAft>
                <a:spcPct val="0"/>
              </a:spcAft>
              <a:defRPr/>
            </a:pPr>
            <a:r>
              <a:rPr lang="ca-ES" sz="1400" b="1" dirty="0" smtClean="0">
                <a:solidFill>
                  <a:srgbClr val="FFFFFF">
                    <a:lumMod val="50000"/>
                  </a:srgbClr>
                </a:solidFill>
                <a:latin typeface="+mj-lt"/>
                <a:cs typeface="Arial" panose="020B0604020202020204" pitchFamily="34" charset="0"/>
              </a:rPr>
              <a:t>Tancament de la sessió</a:t>
            </a:r>
            <a:endParaRPr lang="ca-ES" sz="1400" b="1" dirty="0">
              <a:solidFill>
                <a:srgbClr val="FFFFFF">
                  <a:lumMod val="50000"/>
                </a:srgbClr>
              </a:solidFill>
              <a:latin typeface="+mj-lt"/>
              <a:cs typeface="Arial" panose="020B0604020202020204" pitchFamily="34" charset="0"/>
            </a:endParaRPr>
          </a:p>
        </p:txBody>
      </p:sp>
      <p:sp>
        <p:nvSpPr>
          <p:cNvPr id="45" name="67 CuadroTexto"/>
          <p:cNvSpPr txBox="1"/>
          <p:nvPr>
            <p:custDataLst>
              <p:tags r:id="rId17"/>
            </p:custDataLst>
          </p:nvPr>
        </p:nvSpPr>
        <p:spPr>
          <a:xfrm>
            <a:off x="7491850" y="4430078"/>
            <a:ext cx="2339625" cy="307777"/>
          </a:xfrm>
          <a:prstGeom prst="rect">
            <a:avLst/>
          </a:prstGeom>
          <a:noFill/>
        </p:spPr>
        <p:txBody>
          <a:bodyPr>
            <a:spAutoFit/>
          </a:bodyPr>
          <a:lstStyle/>
          <a:p>
            <a:pPr defTabSz="914400" fontAlgn="base">
              <a:spcBef>
                <a:spcPct val="0"/>
              </a:spcBef>
              <a:spcAft>
                <a:spcPct val="0"/>
              </a:spcAft>
              <a:defRPr/>
            </a:pPr>
            <a:r>
              <a:rPr lang="ca-ES" sz="1400" b="1" dirty="0" smtClean="0">
                <a:solidFill>
                  <a:schemeClr val="tx1">
                    <a:lumMod val="50000"/>
                    <a:lumOff val="50000"/>
                  </a:schemeClr>
                </a:solidFill>
                <a:latin typeface="+mj-lt"/>
                <a:cs typeface="Arial" panose="020B0604020202020204" pitchFamily="34" charset="0"/>
              </a:rPr>
              <a:t>17:20 </a:t>
            </a:r>
            <a:r>
              <a:rPr lang="ca-ES" sz="1400" b="1" dirty="0">
                <a:solidFill>
                  <a:schemeClr val="tx1">
                    <a:lumMod val="50000"/>
                    <a:lumOff val="50000"/>
                  </a:schemeClr>
                </a:solidFill>
                <a:latin typeface="+mj-lt"/>
                <a:cs typeface="Arial" panose="020B0604020202020204" pitchFamily="34" charset="0"/>
              </a:rPr>
              <a:t>– </a:t>
            </a:r>
            <a:r>
              <a:rPr lang="ca-ES" sz="1400" b="1" dirty="0" smtClean="0">
                <a:solidFill>
                  <a:schemeClr val="tx1">
                    <a:lumMod val="50000"/>
                    <a:lumOff val="50000"/>
                  </a:schemeClr>
                </a:solidFill>
                <a:latin typeface="+mj-lt"/>
                <a:cs typeface="Arial" panose="020B0604020202020204" pitchFamily="34" charset="0"/>
              </a:rPr>
              <a:t>17:50</a:t>
            </a:r>
            <a:endParaRPr lang="ca-ES" sz="1400" b="1" dirty="0">
              <a:solidFill>
                <a:schemeClr val="tx1">
                  <a:lumMod val="50000"/>
                  <a:lumOff val="50000"/>
                </a:schemeClr>
              </a:solidFill>
              <a:latin typeface="+mj-lt"/>
              <a:cs typeface="Arial" panose="020B0604020202020204" pitchFamily="34" charset="0"/>
            </a:endParaRPr>
          </a:p>
        </p:txBody>
      </p:sp>
      <p:cxnSp>
        <p:nvCxnSpPr>
          <p:cNvPr id="46" name="71 Conector recto"/>
          <p:cNvCxnSpPr>
            <a:cxnSpLocks noChangeShapeType="1"/>
          </p:cNvCxnSpPr>
          <p:nvPr>
            <p:custDataLst>
              <p:tags r:id="rId18"/>
            </p:custDataLst>
          </p:nvPr>
        </p:nvCxnSpPr>
        <p:spPr bwMode="auto">
          <a:xfrm>
            <a:off x="558890" y="4343963"/>
            <a:ext cx="8458433" cy="0"/>
          </a:xfrm>
          <a:prstGeom prst="line">
            <a:avLst/>
          </a:prstGeom>
          <a:noFill/>
          <a:ln w="9525" cap="flat" cmpd="sng" algn="ctr">
            <a:solidFill>
              <a:schemeClr val="tx2">
                <a:lumMod val="50000"/>
              </a:schemeClr>
            </a:solidFill>
            <a:prstDash val="solid"/>
          </a:ln>
          <a:effectLst/>
        </p:spPr>
      </p:cxnSp>
      <p:sp>
        <p:nvSpPr>
          <p:cNvPr id="47" name="66 CuadroTexto"/>
          <p:cNvSpPr txBox="1"/>
          <p:nvPr>
            <p:custDataLst>
              <p:tags r:id="rId19"/>
            </p:custDataLst>
          </p:nvPr>
        </p:nvSpPr>
        <p:spPr>
          <a:xfrm>
            <a:off x="523424" y="4430078"/>
            <a:ext cx="5904000" cy="523220"/>
          </a:xfrm>
          <a:prstGeom prst="rect">
            <a:avLst/>
          </a:prstGeom>
          <a:noFill/>
        </p:spPr>
        <p:txBody>
          <a:bodyPr>
            <a:spAutoFit/>
          </a:bodyPr>
          <a:lstStyle/>
          <a:p>
            <a:pPr defTabSz="914400" fontAlgn="base">
              <a:spcBef>
                <a:spcPct val="0"/>
              </a:spcBef>
              <a:spcAft>
                <a:spcPct val="0"/>
              </a:spcAft>
              <a:defRPr/>
            </a:pPr>
            <a:r>
              <a:rPr lang="ca-ES" sz="1400" b="1" dirty="0" smtClean="0">
                <a:solidFill>
                  <a:srgbClr val="FFFFFF">
                    <a:lumMod val="50000"/>
                  </a:srgbClr>
                </a:solidFill>
                <a:latin typeface="+mj-lt"/>
                <a:cs typeface="Arial" panose="020B0604020202020204" pitchFamily="34" charset="0"/>
              </a:rPr>
              <a:t>Discussió </a:t>
            </a:r>
            <a:r>
              <a:rPr lang="ca-ES" sz="1400" b="1" dirty="0">
                <a:solidFill>
                  <a:srgbClr val="FFFFFF">
                    <a:lumMod val="50000"/>
                  </a:srgbClr>
                </a:solidFill>
                <a:latin typeface="+mj-lt"/>
                <a:cs typeface="Arial" panose="020B0604020202020204" pitchFamily="34" charset="0"/>
              </a:rPr>
              <a:t>4</a:t>
            </a:r>
            <a:r>
              <a:rPr lang="ca-ES" sz="1400" b="1" dirty="0" smtClean="0">
                <a:solidFill>
                  <a:srgbClr val="FFFFFF">
                    <a:lumMod val="50000"/>
                  </a:srgbClr>
                </a:solidFill>
                <a:latin typeface="+mj-lt"/>
                <a:cs typeface="Arial" panose="020B0604020202020204" pitchFamily="34" charset="0"/>
              </a:rPr>
              <a:t>: </a:t>
            </a:r>
            <a:r>
              <a:rPr lang="ca-ES" sz="1400" b="1" dirty="0">
                <a:solidFill>
                  <a:srgbClr val="FFFFFF">
                    <a:lumMod val="50000"/>
                  </a:srgbClr>
                </a:solidFill>
                <a:latin typeface="+mj-lt"/>
                <a:cs typeface="Arial" panose="020B0604020202020204" pitchFamily="34" charset="0"/>
              </a:rPr>
              <a:t>identificació de frens i palanques per l’atenció no presencial al </a:t>
            </a:r>
            <a:r>
              <a:rPr lang="ca-ES" sz="1400" b="1" dirty="0" err="1">
                <a:solidFill>
                  <a:srgbClr val="FFFFFF">
                    <a:lumMod val="50000"/>
                  </a:srgbClr>
                </a:solidFill>
                <a:latin typeface="+mj-lt"/>
                <a:cs typeface="Arial" panose="020B0604020202020204" pitchFamily="34" charset="0"/>
              </a:rPr>
              <a:t>SISCAT</a:t>
            </a:r>
            <a:r>
              <a:rPr lang="ca-ES" sz="1400" b="1" dirty="0">
                <a:solidFill>
                  <a:srgbClr val="FFFFFF">
                    <a:lumMod val="50000"/>
                  </a:srgbClr>
                </a:solidFill>
                <a:latin typeface="+mj-lt"/>
                <a:cs typeface="Arial" panose="020B0604020202020204" pitchFamily="34" charset="0"/>
              </a:rPr>
              <a:t> i identificació d’iniciatives </a:t>
            </a:r>
          </a:p>
        </p:txBody>
      </p:sp>
      <p:sp>
        <p:nvSpPr>
          <p:cNvPr id="48" name="67 CuadroTexto"/>
          <p:cNvSpPr txBox="1"/>
          <p:nvPr>
            <p:custDataLst>
              <p:tags r:id="rId20"/>
            </p:custDataLst>
          </p:nvPr>
        </p:nvSpPr>
        <p:spPr>
          <a:xfrm>
            <a:off x="7491850" y="5034426"/>
            <a:ext cx="2339625" cy="307777"/>
          </a:xfrm>
          <a:prstGeom prst="rect">
            <a:avLst/>
          </a:prstGeom>
          <a:noFill/>
        </p:spPr>
        <p:txBody>
          <a:bodyPr>
            <a:spAutoFit/>
          </a:bodyPr>
          <a:lstStyle/>
          <a:p>
            <a:pPr defTabSz="914400" fontAlgn="base">
              <a:spcBef>
                <a:spcPct val="0"/>
              </a:spcBef>
              <a:spcAft>
                <a:spcPct val="0"/>
              </a:spcAft>
              <a:defRPr/>
            </a:pPr>
            <a:r>
              <a:rPr lang="ca-ES" sz="1400" b="1" dirty="0" smtClean="0">
                <a:solidFill>
                  <a:schemeClr val="tx1">
                    <a:lumMod val="50000"/>
                    <a:lumOff val="50000"/>
                  </a:schemeClr>
                </a:solidFill>
                <a:latin typeface="+mj-lt"/>
                <a:cs typeface="Arial" panose="020B0604020202020204" pitchFamily="34" charset="0"/>
              </a:rPr>
              <a:t>17:50 </a:t>
            </a:r>
            <a:r>
              <a:rPr lang="ca-ES" sz="1400" b="1" dirty="0">
                <a:solidFill>
                  <a:schemeClr val="tx1">
                    <a:lumMod val="50000"/>
                    <a:lumOff val="50000"/>
                  </a:schemeClr>
                </a:solidFill>
                <a:latin typeface="+mj-lt"/>
                <a:cs typeface="Arial" panose="020B0604020202020204" pitchFamily="34" charset="0"/>
              </a:rPr>
              <a:t>– </a:t>
            </a:r>
            <a:r>
              <a:rPr lang="ca-ES" sz="1400" b="1" dirty="0" smtClean="0">
                <a:solidFill>
                  <a:schemeClr val="tx1">
                    <a:lumMod val="50000"/>
                    <a:lumOff val="50000"/>
                  </a:schemeClr>
                </a:solidFill>
                <a:latin typeface="+mj-lt"/>
                <a:cs typeface="Arial" panose="020B0604020202020204" pitchFamily="34" charset="0"/>
              </a:rPr>
              <a:t>18:00</a:t>
            </a:r>
            <a:endParaRPr lang="ca-ES" sz="1400" b="1" dirty="0">
              <a:solidFill>
                <a:schemeClr val="tx1">
                  <a:lumMod val="50000"/>
                  <a:lumOff val="50000"/>
                </a:schemeClr>
              </a:solidFill>
              <a:latin typeface="+mj-lt"/>
              <a:cs typeface="Arial" panose="020B0604020202020204" pitchFamily="34" charset="0"/>
            </a:endParaRPr>
          </a:p>
        </p:txBody>
      </p:sp>
      <p:cxnSp>
        <p:nvCxnSpPr>
          <p:cNvPr id="50" name="71 Conector recto"/>
          <p:cNvCxnSpPr>
            <a:cxnSpLocks noChangeShapeType="1"/>
          </p:cNvCxnSpPr>
          <p:nvPr>
            <p:custDataLst>
              <p:tags r:id="rId21"/>
            </p:custDataLst>
          </p:nvPr>
        </p:nvCxnSpPr>
        <p:spPr bwMode="auto">
          <a:xfrm>
            <a:off x="558890" y="4963751"/>
            <a:ext cx="8458433" cy="0"/>
          </a:xfrm>
          <a:prstGeom prst="line">
            <a:avLst/>
          </a:prstGeom>
          <a:noFill/>
          <a:ln w="9525" cap="flat" cmpd="sng" algn="ctr">
            <a:solidFill>
              <a:schemeClr val="tx2">
                <a:lumMod val="50000"/>
              </a:schemeClr>
            </a:solidFill>
            <a:prstDash val="solid"/>
          </a:ln>
          <a:effectLst/>
        </p:spPr>
      </p:cxnSp>
    </p:spTree>
    <p:custDataLst>
      <p:tags r:id="rId1"/>
    </p:custDataLst>
    <p:extLst>
      <p:ext uri="{BB962C8B-B14F-4D97-AF65-F5344CB8AC3E}">
        <p14:creationId xmlns:p14="http://schemas.microsoft.com/office/powerpoint/2010/main" val="2236457258"/>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0033" y="1366830"/>
            <a:ext cx="9005455" cy="461665"/>
          </a:xfrm>
          <a:prstGeom prst="rect">
            <a:avLst/>
          </a:prstGeom>
          <a:noFill/>
        </p:spPr>
        <p:txBody>
          <a:bodyPr wrap="square" rtlCol="0">
            <a:spAutoFit/>
          </a:bodyPr>
          <a:lstStyle/>
          <a:p>
            <a:pPr>
              <a:spcBef>
                <a:spcPct val="0"/>
              </a:spcBef>
            </a:pPr>
            <a:r>
              <a:rPr lang="ca-ES" altLang="es-ES" sz="2400" b="1" dirty="0" smtClean="0">
                <a:solidFill>
                  <a:schemeClr val="bg1">
                    <a:lumMod val="50000"/>
                  </a:schemeClr>
                </a:solidFill>
              </a:rPr>
              <a:t>Dinàmica 1: 15h20 a 16h10</a:t>
            </a:r>
            <a:endParaRPr lang="ca-ES" altLang="es-ES" sz="2400" dirty="0">
              <a:solidFill>
                <a:schemeClr val="bg1">
                  <a:lumMod val="50000"/>
                </a:schemeClr>
              </a:solidFill>
            </a:endParaRPr>
          </a:p>
        </p:txBody>
      </p:sp>
      <p:sp>
        <p:nvSpPr>
          <p:cNvPr id="4" name="CuadroTexto 3"/>
          <p:cNvSpPr txBox="1"/>
          <p:nvPr/>
        </p:nvSpPr>
        <p:spPr>
          <a:xfrm>
            <a:off x="632521" y="2158918"/>
            <a:ext cx="7272808" cy="3477875"/>
          </a:xfrm>
          <a:prstGeom prst="rect">
            <a:avLst/>
          </a:prstGeom>
          <a:noFill/>
        </p:spPr>
        <p:txBody>
          <a:bodyPr wrap="square" rtlCol="0">
            <a:spAutoFit/>
          </a:bodyPr>
          <a:lstStyle/>
          <a:p>
            <a:pPr>
              <a:spcBef>
                <a:spcPct val="0"/>
              </a:spcBef>
            </a:pPr>
            <a:r>
              <a:rPr lang="ca-ES" altLang="es-ES" sz="2000" b="1" dirty="0" smtClean="0">
                <a:solidFill>
                  <a:schemeClr val="bg1">
                    <a:lumMod val="50000"/>
                  </a:schemeClr>
                </a:solidFill>
              </a:rPr>
              <a:t>Pregunta: Pensa en tots els contactes que has mantingut amb el sistema sanitari públic en el darrer any. </a:t>
            </a:r>
          </a:p>
          <a:p>
            <a:pPr>
              <a:spcBef>
                <a:spcPct val="0"/>
              </a:spcBef>
            </a:pPr>
            <a:endParaRPr lang="ca-ES" altLang="es-ES" sz="2000" b="1" dirty="0">
              <a:solidFill>
                <a:schemeClr val="bg1">
                  <a:lumMod val="50000"/>
                </a:schemeClr>
              </a:solidFill>
            </a:endParaRPr>
          </a:p>
          <a:p>
            <a:pPr>
              <a:spcBef>
                <a:spcPct val="0"/>
              </a:spcBef>
            </a:pPr>
            <a:endParaRPr lang="ca-ES" altLang="es-ES" sz="2000" b="1" dirty="0" smtClean="0">
              <a:solidFill>
                <a:schemeClr val="bg1">
                  <a:lumMod val="50000"/>
                </a:schemeClr>
              </a:solidFill>
            </a:endParaRPr>
          </a:p>
          <a:p>
            <a:pPr>
              <a:spcBef>
                <a:spcPct val="0"/>
              </a:spcBef>
            </a:pPr>
            <a:endParaRPr lang="ca-ES" altLang="es-ES" sz="2000" b="1" dirty="0">
              <a:solidFill>
                <a:schemeClr val="bg1">
                  <a:lumMod val="50000"/>
                </a:schemeClr>
              </a:solidFill>
            </a:endParaRPr>
          </a:p>
          <a:p>
            <a:pPr>
              <a:spcBef>
                <a:spcPct val="0"/>
              </a:spcBef>
            </a:pPr>
            <a:endParaRPr lang="ca-ES" altLang="es-ES" sz="2000" b="1" dirty="0" smtClean="0">
              <a:solidFill>
                <a:schemeClr val="bg1">
                  <a:lumMod val="50000"/>
                </a:schemeClr>
              </a:solidFill>
            </a:endParaRPr>
          </a:p>
          <a:p>
            <a:pPr>
              <a:spcBef>
                <a:spcPct val="0"/>
              </a:spcBef>
            </a:pPr>
            <a:endParaRPr lang="ca-ES" altLang="es-ES" sz="2000" b="1" dirty="0">
              <a:solidFill>
                <a:schemeClr val="bg1">
                  <a:lumMod val="50000"/>
                </a:schemeClr>
              </a:solidFill>
            </a:endParaRPr>
          </a:p>
          <a:p>
            <a:pPr>
              <a:spcBef>
                <a:spcPct val="0"/>
              </a:spcBef>
            </a:pPr>
            <a:endParaRPr lang="ca-ES" altLang="es-ES" sz="2000" b="1" dirty="0" smtClean="0">
              <a:solidFill>
                <a:schemeClr val="bg1">
                  <a:lumMod val="50000"/>
                </a:schemeClr>
              </a:solidFill>
            </a:endParaRPr>
          </a:p>
          <a:p>
            <a:pPr>
              <a:spcBef>
                <a:spcPct val="0"/>
              </a:spcBef>
            </a:pPr>
            <a:endParaRPr lang="ca-ES" altLang="es-ES" sz="2000" b="1" dirty="0">
              <a:solidFill>
                <a:schemeClr val="bg1">
                  <a:lumMod val="50000"/>
                </a:schemeClr>
              </a:solidFill>
            </a:endParaRPr>
          </a:p>
          <a:p>
            <a:pPr>
              <a:spcBef>
                <a:spcPct val="0"/>
              </a:spcBef>
            </a:pPr>
            <a:endParaRPr lang="ca-ES" altLang="es-ES" sz="2000" b="1" dirty="0" smtClean="0">
              <a:solidFill>
                <a:schemeClr val="bg1">
                  <a:lumMod val="50000"/>
                </a:schemeClr>
              </a:solidFill>
            </a:endParaRPr>
          </a:p>
          <a:p>
            <a:pPr>
              <a:spcBef>
                <a:spcPct val="0"/>
              </a:spcBef>
            </a:pPr>
            <a:endParaRPr lang="ca-ES" altLang="es-ES" sz="2000" dirty="0">
              <a:solidFill>
                <a:schemeClr val="bg1">
                  <a:lumMod val="50000"/>
                </a:schemeClr>
              </a:solidFill>
            </a:endParaRPr>
          </a:p>
        </p:txBody>
      </p:sp>
      <p:sp>
        <p:nvSpPr>
          <p:cNvPr id="5" name="Rectángulo 4"/>
          <p:cNvSpPr/>
          <p:nvPr/>
        </p:nvSpPr>
        <p:spPr>
          <a:xfrm>
            <a:off x="2088828" y="3239038"/>
            <a:ext cx="2448272" cy="11521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dirty="0">
                <a:cs typeface="Arial" panose="020B0604020202020204" pitchFamily="34" charset="0"/>
              </a:rPr>
              <a:t>Quins es podrien haver realitzat de forma no presencial</a:t>
            </a:r>
            <a:r>
              <a:rPr lang="ca-ES" sz="1400" b="1" dirty="0" smtClean="0">
                <a:cs typeface="Arial" panose="020B0604020202020204" pitchFamily="34" charset="0"/>
              </a:rPr>
              <a:t>? Per què?</a:t>
            </a:r>
            <a:endParaRPr lang="ca-ES" sz="1400" b="1" dirty="0">
              <a:cs typeface="Arial" panose="020B0604020202020204" pitchFamily="34" charset="0"/>
            </a:endParaRPr>
          </a:p>
        </p:txBody>
      </p:sp>
      <p:pic>
        <p:nvPicPr>
          <p:cNvPr id="7" name="Picture 2"/>
          <p:cNvPicPr>
            <a:picLocks noChangeAspect="1" noChangeArrowheads="1"/>
          </p:cNvPicPr>
          <p:nvPr/>
        </p:nvPicPr>
        <p:blipFill>
          <a:blip r:embed="rId2"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8949" y="1385288"/>
            <a:ext cx="1012206" cy="1216837"/>
          </a:xfrm>
          <a:prstGeom prst="rect">
            <a:avLst/>
          </a:prstGeom>
          <a:solidFill>
            <a:schemeClr val="bg1"/>
          </a:solidFill>
          <a:ln>
            <a:noFill/>
          </a:ln>
          <a:effectLst/>
        </p:spPr>
      </p:pic>
      <p:sp>
        <p:nvSpPr>
          <p:cNvPr id="8" name="Rectángulo 7"/>
          <p:cNvSpPr/>
          <p:nvPr/>
        </p:nvSpPr>
        <p:spPr>
          <a:xfrm>
            <a:off x="5254476" y="3239038"/>
            <a:ext cx="2448272" cy="1152128"/>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dirty="0">
                <a:solidFill>
                  <a:schemeClr val="bg1"/>
                </a:solidFill>
                <a:cs typeface="Arial" panose="020B0604020202020204" pitchFamily="34" charset="0"/>
              </a:rPr>
              <a:t>Quins has realitzat de forma no presencial</a:t>
            </a:r>
            <a:r>
              <a:rPr lang="ca-ES" sz="1400" b="1" dirty="0" smtClean="0">
                <a:solidFill>
                  <a:schemeClr val="bg1"/>
                </a:solidFill>
                <a:cs typeface="Arial" panose="020B0604020202020204" pitchFamily="34" charset="0"/>
              </a:rPr>
              <a:t>? Per què?</a:t>
            </a:r>
            <a:endParaRPr lang="ca-ES" sz="1400" b="1" dirty="0">
              <a:solidFill>
                <a:schemeClr val="bg1"/>
              </a:solidFill>
              <a:cs typeface="Arial" panose="020B0604020202020204" pitchFamily="34" charset="0"/>
            </a:endParaRPr>
          </a:p>
        </p:txBody>
      </p:sp>
      <p:sp>
        <p:nvSpPr>
          <p:cNvPr id="10" name="CuadroTexto 9"/>
          <p:cNvSpPr txBox="1"/>
          <p:nvPr/>
        </p:nvSpPr>
        <p:spPr>
          <a:xfrm>
            <a:off x="7631055" y="1566030"/>
            <a:ext cx="492443" cy="369332"/>
          </a:xfrm>
          <a:prstGeom prst="rect">
            <a:avLst/>
          </a:prstGeom>
          <a:noFill/>
        </p:spPr>
        <p:txBody>
          <a:bodyPr wrap="none" rtlCol="0">
            <a:spAutoFit/>
          </a:bodyPr>
          <a:lstStyle/>
          <a:p>
            <a:r>
              <a:rPr lang="ca-ES" dirty="0"/>
              <a:t>5</a:t>
            </a:r>
            <a:r>
              <a:rPr lang="ca-ES" dirty="0" smtClean="0"/>
              <a:t>0’</a:t>
            </a:r>
            <a:endParaRPr lang="ca-ES" dirty="0"/>
          </a:p>
        </p:txBody>
      </p:sp>
      <p:sp>
        <p:nvSpPr>
          <p:cNvPr id="13"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chemeClr val="accent3"/>
                </a:solidFill>
              </a:rPr>
              <a:t>06. Annexes. </a:t>
            </a:r>
            <a:r>
              <a:rPr lang="ca-ES" sz="2000" dirty="0" smtClean="0">
                <a:solidFill>
                  <a:schemeClr val="accent3"/>
                </a:solidFill>
              </a:rPr>
              <a:t>Dinàmiques del grup focal (1/5)</a:t>
            </a:r>
            <a:endParaRPr lang="ca-ES" sz="2000" dirty="0">
              <a:solidFill>
                <a:schemeClr val="accent3"/>
              </a:solidFill>
            </a:endParaRPr>
          </a:p>
        </p:txBody>
      </p:sp>
    </p:spTree>
    <p:extLst>
      <p:ext uri="{BB962C8B-B14F-4D97-AF65-F5344CB8AC3E}">
        <p14:creationId xmlns:p14="http://schemas.microsoft.com/office/powerpoint/2010/main" val="33013346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0033" y="1607458"/>
            <a:ext cx="9005455" cy="461665"/>
          </a:xfrm>
          <a:prstGeom prst="rect">
            <a:avLst/>
          </a:prstGeom>
          <a:noFill/>
        </p:spPr>
        <p:txBody>
          <a:bodyPr wrap="square" rtlCol="0">
            <a:spAutoFit/>
          </a:bodyPr>
          <a:lstStyle/>
          <a:p>
            <a:pPr>
              <a:spcBef>
                <a:spcPct val="0"/>
              </a:spcBef>
            </a:pPr>
            <a:r>
              <a:rPr lang="ca-ES" altLang="es-ES" sz="2400" b="1" dirty="0" smtClean="0">
                <a:solidFill>
                  <a:schemeClr val="bg1">
                    <a:lumMod val="50000"/>
                  </a:schemeClr>
                </a:solidFill>
              </a:rPr>
              <a:t>Dinàmica 2</a:t>
            </a:r>
            <a:endParaRPr lang="ca-ES" altLang="es-ES" sz="2400" dirty="0">
              <a:solidFill>
                <a:schemeClr val="bg1">
                  <a:lumMod val="50000"/>
                </a:schemeClr>
              </a:solidFill>
            </a:endParaRPr>
          </a:p>
        </p:txBody>
      </p:sp>
      <p:sp>
        <p:nvSpPr>
          <p:cNvPr id="4" name="CuadroTexto 3"/>
          <p:cNvSpPr txBox="1"/>
          <p:nvPr/>
        </p:nvSpPr>
        <p:spPr>
          <a:xfrm>
            <a:off x="632521" y="2399546"/>
            <a:ext cx="8496944" cy="2862322"/>
          </a:xfrm>
          <a:prstGeom prst="rect">
            <a:avLst/>
          </a:prstGeom>
          <a:noFill/>
        </p:spPr>
        <p:txBody>
          <a:bodyPr wrap="square" rtlCol="0">
            <a:spAutoFit/>
          </a:bodyPr>
          <a:lstStyle/>
          <a:p>
            <a:pPr>
              <a:spcBef>
                <a:spcPct val="0"/>
              </a:spcBef>
            </a:pPr>
            <a:r>
              <a:rPr lang="ca-ES" altLang="es-ES" sz="2000" b="1" dirty="0" smtClean="0">
                <a:solidFill>
                  <a:schemeClr val="bg1">
                    <a:lumMod val="50000"/>
                  </a:schemeClr>
                </a:solidFill>
              </a:rPr>
              <a:t>Pregunta: </a:t>
            </a:r>
            <a:r>
              <a:rPr lang="ca-ES" sz="2000" b="1" dirty="0" smtClean="0">
                <a:solidFill>
                  <a:srgbClr val="FFFFFF">
                    <a:lumMod val="50000"/>
                  </a:srgbClr>
                </a:solidFill>
                <a:cs typeface="Arial" panose="020B0604020202020204" pitchFamily="34" charset="0"/>
              </a:rPr>
              <a:t>En la teva opinió, </a:t>
            </a:r>
            <a:r>
              <a:rPr lang="ca-ES" sz="2000" b="1" dirty="0">
                <a:solidFill>
                  <a:srgbClr val="FFFFFF">
                    <a:lumMod val="50000"/>
                  </a:srgbClr>
                </a:solidFill>
                <a:cs typeface="Arial" panose="020B0604020202020204" pitchFamily="34" charset="0"/>
              </a:rPr>
              <a:t>quins </a:t>
            </a:r>
            <a:r>
              <a:rPr lang="ca-ES" sz="2000" b="1" dirty="0" smtClean="0">
                <a:solidFill>
                  <a:srgbClr val="FFFFFF">
                    <a:lumMod val="50000"/>
                  </a:srgbClr>
                </a:solidFill>
                <a:cs typeface="Arial" panose="020B0604020202020204" pitchFamily="34" charset="0"/>
              </a:rPr>
              <a:t>són </a:t>
            </a:r>
            <a:r>
              <a:rPr lang="ca-ES" sz="2000" b="1" dirty="0">
                <a:solidFill>
                  <a:srgbClr val="FFFFFF">
                    <a:lumMod val="50000"/>
                  </a:srgbClr>
                </a:solidFill>
                <a:cs typeface="Arial" panose="020B0604020202020204" pitchFamily="34" charset="0"/>
              </a:rPr>
              <a:t>els principals motius per/ beneficis de rebre ATENCIÓ NO PRESENCIAL? </a:t>
            </a:r>
            <a:r>
              <a:rPr lang="ca-ES" sz="2000" dirty="0">
                <a:solidFill>
                  <a:srgbClr val="FFFFFF">
                    <a:lumMod val="50000"/>
                  </a:srgbClr>
                </a:solidFill>
                <a:cs typeface="Arial" panose="020B0604020202020204" pitchFamily="34" charset="0"/>
              </a:rPr>
              <a:t>Valori la importància per vostè de cadascun dels motius de 1 a </a:t>
            </a:r>
            <a:r>
              <a:rPr lang="ca-ES" sz="2000" dirty="0" smtClean="0">
                <a:solidFill>
                  <a:srgbClr val="FFFFFF">
                    <a:lumMod val="50000"/>
                  </a:srgbClr>
                </a:solidFill>
                <a:cs typeface="Arial" panose="020B0604020202020204" pitchFamily="34" charset="0"/>
              </a:rPr>
              <a:t>5</a:t>
            </a:r>
            <a:endParaRPr lang="ca-ES" sz="2000" dirty="0">
              <a:solidFill>
                <a:srgbClr val="FFFFFF">
                  <a:lumMod val="50000"/>
                </a:srgbClr>
              </a:solidFill>
              <a:cs typeface="Arial" panose="020B0604020202020204" pitchFamily="34" charset="0"/>
            </a:endParaRPr>
          </a:p>
          <a:p>
            <a:pPr>
              <a:spcBef>
                <a:spcPct val="0"/>
              </a:spcBef>
            </a:pPr>
            <a:endParaRPr lang="ca-ES" altLang="es-ES" sz="2000" b="1" dirty="0" smtClean="0">
              <a:solidFill>
                <a:schemeClr val="bg1">
                  <a:lumMod val="50000"/>
                </a:schemeClr>
              </a:solidFill>
            </a:endParaRPr>
          </a:p>
          <a:p>
            <a:pPr marL="342900" indent="-342900">
              <a:spcBef>
                <a:spcPct val="0"/>
              </a:spcBef>
              <a:buFont typeface="Arial" panose="020B0604020202020204" pitchFamily="34" charset="0"/>
              <a:buChar char="•"/>
            </a:pPr>
            <a:endParaRPr lang="ca-ES" altLang="es-ES" sz="2000" b="1" dirty="0" smtClean="0">
              <a:solidFill>
                <a:schemeClr val="bg1">
                  <a:lumMod val="50000"/>
                </a:schemeClr>
              </a:solidFill>
            </a:endParaRPr>
          </a:p>
          <a:p>
            <a:pPr>
              <a:spcBef>
                <a:spcPct val="0"/>
              </a:spcBef>
            </a:pPr>
            <a:r>
              <a:rPr lang="ca-ES" altLang="es-ES" sz="2000" b="1" dirty="0" smtClean="0">
                <a:solidFill>
                  <a:schemeClr val="bg1">
                    <a:lumMod val="50000"/>
                  </a:schemeClr>
                </a:solidFill>
              </a:rPr>
              <a:t>2.1. Beneficis (10’): 16h10 – 16h20</a:t>
            </a:r>
          </a:p>
          <a:p>
            <a:pPr marL="913851" lvl="1" indent="-342900">
              <a:spcBef>
                <a:spcPct val="0"/>
              </a:spcBef>
              <a:buFont typeface="Arial" panose="020B0604020202020204" pitchFamily="34" charset="0"/>
              <a:buChar char="•"/>
            </a:pPr>
            <a:r>
              <a:rPr lang="ca-ES" altLang="es-ES" sz="2000" dirty="0" smtClean="0">
                <a:solidFill>
                  <a:schemeClr val="bg1">
                    <a:lumMod val="50000"/>
                  </a:schemeClr>
                </a:solidFill>
              </a:rPr>
              <a:t>Es reparteix a cada participant una taula amb els beneficis perquè identifiquin i classifiquin els cinc més importants</a:t>
            </a:r>
          </a:p>
          <a:p>
            <a:pPr marL="913851" lvl="1" indent="-342900">
              <a:spcBef>
                <a:spcPct val="0"/>
              </a:spcBef>
              <a:buFont typeface="Arial" panose="020B0604020202020204" pitchFamily="34" charset="0"/>
              <a:buChar char="•"/>
            </a:pPr>
            <a:r>
              <a:rPr lang="ca-ES" altLang="es-ES" sz="2000" dirty="0" smtClean="0">
                <a:solidFill>
                  <a:schemeClr val="bg1">
                    <a:lumMod val="50000"/>
                  </a:schemeClr>
                </a:solidFill>
              </a:rPr>
              <a:t>Es recullen les enquestes complimentades</a:t>
            </a:r>
            <a:endParaRPr lang="ca-ES" altLang="es-ES" sz="2000" b="1" dirty="0">
              <a:solidFill>
                <a:schemeClr val="bg1">
                  <a:lumMod val="50000"/>
                </a:schemeClr>
              </a:solidFill>
            </a:endParaRPr>
          </a:p>
        </p:txBody>
      </p:sp>
      <p:pic>
        <p:nvPicPr>
          <p:cNvPr id="5" name="Picture 2"/>
          <p:cNvPicPr>
            <a:picLocks noChangeAspect="1" noChangeArrowheads="1"/>
          </p:cNvPicPr>
          <p:nvPr/>
        </p:nvPicPr>
        <p:blipFill>
          <a:blip r:embed="rId2"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5685" y="1567101"/>
            <a:ext cx="1012206" cy="1216837"/>
          </a:xfrm>
          <a:prstGeom prst="rect">
            <a:avLst/>
          </a:prstGeom>
          <a:solidFill>
            <a:schemeClr val="bg1"/>
          </a:solidFill>
          <a:ln>
            <a:noFill/>
          </a:ln>
          <a:effectLst/>
        </p:spPr>
      </p:pic>
      <p:sp>
        <p:nvSpPr>
          <p:cNvPr id="6" name="CuadroTexto 5"/>
          <p:cNvSpPr txBox="1"/>
          <p:nvPr/>
        </p:nvSpPr>
        <p:spPr>
          <a:xfrm>
            <a:off x="7905329" y="1908854"/>
            <a:ext cx="492443" cy="369332"/>
          </a:xfrm>
          <a:prstGeom prst="rect">
            <a:avLst/>
          </a:prstGeom>
          <a:noFill/>
        </p:spPr>
        <p:txBody>
          <a:bodyPr wrap="none" rtlCol="0">
            <a:spAutoFit/>
          </a:bodyPr>
          <a:lstStyle/>
          <a:p>
            <a:r>
              <a:rPr lang="ca-ES" dirty="0" smtClean="0"/>
              <a:t>10’</a:t>
            </a:r>
            <a:endParaRPr lang="ca-ES" dirty="0"/>
          </a:p>
        </p:txBody>
      </p:sp>
      <p:sp>
        <p:nvSpPr>
          <p:cNvPr id="9" name="82 CuadroTexto"/>
          <p:cNvSpPr txBox="1"/>
          <p:nvPr/>
        </p:nvSpPr>
        <p:spPr>
          <a:xfrm>
            <a:off x="253683" y="103634"/>
            <a:ext cx="7470950" cy="400110"/>
          </a:xfrm>
          <a:prstGeom prst="rect">
            <a:avLst/>
          </a:prstGeom>
          <a:noFill/>
        </p:spPr>
        <p:txBody>
          <a:bodyPr wrap="square" rtlCol="0">
            <a:spAutoFit/>
          </a:bodyPr>
          <a:lstStyle/>
          <a:p>
            <a:r>
              <a:rPr lang="ca-ES" sz="2000" b="1" dirty="0">
                <a:solidFill>
                  <a:schemeClr val="accent3"/>
                </a:solidFill>
              </a:rPr>
              <a:t>06. Annexes. </a:t>
            </a:r>
            <a:r>
              <a:rPr lang="ca-ES" sz="2000" dirty="0">
                <a:solidFill>
                  <a:schemeClr val="accent3"/>
                </a:solidFill>
              </a:rPr>
              <a:t>Dinàmiques del grup </a:t>
            </a:r>
            <a:r>
              <a:rPr lang="ca-ES" sz="2000" dirty="0" smtClean="0">
                <a:solidFill>
                  <a:schemeClr val="accent3"/>
                </a:solidFill>
              </a:rPr>
              <a:t>focal (2/5)</a:t>
            </a:r>
            <a:endParaRPr lang="ca-ES" sz="2000" dirty="0">
              <a:solidFill>
                <a:schemeClr val="accent3"/>
              </a:solidFill>
            </a:endParaRPr>
          </a:p>
        </p:txBody>
      </p:sp>
    </p:spTree>
    <p:extLst>
      <p:ext uri="{BB962C8B-B14F-4D97-AF65-F5344CB8AC3E}">
        <p14:creationId xmlns:p14="http://schemas.microsoft.com/office/powerpoint/2010/main" val="22238757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0033" y="725142"/>
            <a:ext cx="9005455" cy="461665"/>
          </a:xfrm>
          <a:prstGeom prst="rect">
            <a:avLst/>
          </a:prstGeom>
          <a:noFill/>
        </p:spPr>
        <p:txBody>
          <a:bodyPr wrap="square" rtlCol="0">
            <a:spAutoFit/>
          </a:bodyPr>
          <a:lstStyle/>
          <a:p>
            <a:pPr>
              <a:spcBef>
                <a:spcPct val="0"/>
              </a:spcBef>
            </a:pPr>
            <a:r>
              <a:rPr lang="ca-ES" altLang="es-ES" sz="2400" b="1" dirty="0" smtClean="0">
                <a:solidFill>
                  <a:schemeClr val="bg1">
                    <a:lumMod val="50000"/>
                  </a:schemeClr>
                </a:solidFill>
              </a:rPr>
              <a:t>Dinàmica 2</a:t>
            </a:r>
            <a:endParaRPr lang="ca-ES" altLang="es-ES" sz="2400" dirty="0">
              <a:solidFill>
                <a:schemeClr val="bg1">
                  <a:lumMod val="50000"/>
                </a:schemeClr>
              </a:solidFill>
            </a:endParaRPr>
          </a:p>
        </p:txBody>
      </p:sp>
      <p:sp>
        <p:nvSpPr>
          <p:cNvPr id="4" name="CuadroTexto 3"/>
          <p:cNvSpPr txBox="1"/>
          <p:nvPr/>
        </p:nvSpPr>
        <p:spPr>
          <a:xfrm>
            <a:off x="632520" y="1484784"/>
            <a:ext cx="9005455" cy="3170099"/>
          </a:xfrm>
          <a:prstGeom prst="rect">
            <a:avLst/>
          </a:prstGeom>
          <a:noFill/>
        </p:spPr>
        <p:txBody>
          <a:bodyPr wrap="square" rtlCol="0">
            <a:spAutoFit/>
          </a:bodyPr>
          <a:lstStyle/>
          <a:p>
            <a:pPr>
              <a:spcBef>
                <a:spcPct val="0"/>
              </a:spcBef>
            </a:pPr>
            <a:r>
              <a:rPr lang="ca-ES" altLang="es-ES" sz="2000" b="1" dirty="0" smtClean="0">
                <a:solidFill>
                  <a:schemeClr val="bg1">
                    <a:lumMod val="50000"/>
                  </a:schemeClr>
                </a:solidFill>
              </a:rPr>
              <a:t>2.1. (continuació) (16h40 – 16h50) </a:t>
            </a:r>
          </a:p>
          <a:p>
            <a:pPr marL="913851" lvl="1" indent="-342900">
              <a:spcBef>
                <a:spcPct val="0"/>
              </a:spcBef>
              <a:buFont typeface="Arial" panose="020B0604020202020204" pitchFamily="34" charset="0"/>
              <a:buChar char="•"/>
            </a:pPr>
            <a:r>
              <a:rPr lang="ca-ES" altLang="es-ES" sz="2000" dirty="0" smtClean="0">
                <a:solidFill>
                  <a:schemeClr val="bg1">
                    <a:lumMod val="50000"/>
                  </a:schemeClr>
                </a:solidFill>
              </a:rPr>
              <a:t>A la volta es presenten els resultats i es posen en comú amb tots els participants</a:t>
            </a:r>
          </a:p>
          <a:p>
            <a:pPr marL="913851" lvl="1" indent="-342900">
              <a:spcBef>
                <a:spcPct val="0"/>
              </a:spcBef>
              <a:buFont typeface="Arial" panose="020B0604020202020204" pitchFamily="34" charset="0"/>
              <a:buChar char="•"/>
            </a:pPr>
            <a:endParaRPr lang="ca-ES" altLang="es-ES" sz="2000" b="1" dirty="0" smtClean="0">
              <a:solidFill>
                <a:schemeClr val="bg1">
                  <a:lumMod val="50000"/>
                </a:schemeClr>
              </a:solidFill>
            </a:endParaRPr>
          </a:p>
          <a:p>
            <a:pPr>
              <a:spcBef>
                <a:spcPct val="0"/>
              </a:spcBef>
            </a:pPr>
            <a:r>
              <a:rPr lang="ca-ES" altLang="es-ES" sz="2000" b="1" dirty="0" smtClean="0">
                <a:solidFill>
                  <a:schemeClr val="bg1">
                    <a:lumMod val="50000"/>
                  </a:schemeClr>
                </a:solidFill>
              </a:rPr>
              <a:t>2.2 (16h50 – 17h00) Expectatives (canals i funcionalitats/ necessitats)</a:t>
            </a:r>
          </a:p>
          <a:p>
            <a:pPr marL="913851" lvl="1" indent="-342900">
              <a:spcBef>
                <a:spcPct val="0"/>
              </a:spcBef>
              <a:buFont typeface="Arial" panose="020B0604020202020204" pitchFamily="34" charset="0"/>
              <a:buChar char="•"/>
            </a:pPr>
            <a:r>
              <a:rPr lang="ca-ES" altLang="es-ES" sz="2000" b="1" dirty="0" smtClean="0">
                <a:solidFill>
                  <a:schemeClr val="bg1">
                    <a:lumMod val="50000"/>
                  </a:schemeClr>
                </a:solidFill>
              </a:rPr>
              <a:t>Pregunta:  </a:t>
            </a:r>
            <a:r>
              <a:rPr lang="ca-ES" altLang="es-ES" sz="2000" dirty="0" smtClean="0">
                <a:solidFill>
                  <a:schemeClr val="bg1">
                    <a:lumMod val="50000"/>
                  </a:schemeClr>
                </a:solidFill>
              </a:rPr>
              <a:t>En la teva opinió, quins/es serien :</a:t>
            </a:r>
          </a:p>
          <a:p>
            <a:pPr marL="1028151" lvl="1" indent="-457200">
              <a:spcBef>
                <a:spcPct val="0"/>
              </a:spcBef>
              <a:buAutoNum type="arabicParenR"/>
            </a:pPr>
            <a:r>
              <a:rPr lang="ca-ES" altLang="es-ES" sz="2000" dirty="0" smtClean="0">
                <a:solidFill>
                  <a:schemeClr val="bg1">
                    <a:lumMod val="50000"/>
                  </a:schemeClr>
                </a:solidFill>
              </a:rPr>
              <a:t>els canals més idonis per a realitzar els serveis amb atenció no presencial comentats anteriorment?</a:t>
            </a:r>
          </a:p>
          <a:p>
            <a:pPr marL="1028151" lvl="1" indent="-457200">
              <a:spcBef>
                <a:spcPct val="0"/>
              </a:spcBef>
              <a:buAutoNum type="arabicParenR"/>
            </a:pPr>
            <a:r>
              <a:rPr lang="ca-ES" altLang="es-ES" sz="2000" dirty="0" smtClean="0">
                <a:solidFill>
                  <a:schemeClr val="bg1">
                    <a:lumMod val="50000"/>
                  </a:schemeClr>
                </a:solidFill>
              </a:rPr>
              <a:t>les </a:t>
            </a:r>
            <a:r>
              <a:rPr lang="ca-ES" altLang="es-ES" sz="2000" dirty="0">
                <a:solidFill>
                  <a:schemeClr val="bg1">
                    <a:lumMod val="50000"/>
                  </a:schemeClr>
                </a:solidFill>
              </a:rPr>
              <a:t>funcionalitats que haurien de tenir els serveis anteriors realitzats amb atenció no presencial?</a:t>
            </a:r>
          </a:p>
        </p:txBody>
      </p:sp>
      <p:pic>
        <p:nvPicPr>
          <p:cNvPr id="5" name="Picture 2"/>
          <p:cNvPicPr>
            <a:picLocks noChangeAspect="1" noChangeArrowheads="1"/>
          </p:cNvPicPr>
          <p:nvPr/>
        </p:nvPicPr>
        <p:blipFill>
          <a:blip r:embed="rId2"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8949" y="567138"/>
            <a:ext cx="1012206" cy="1216837"/>
          </a:xfrm>
          <a:prstGeom prst="rect">
            <a:avLst/>
          </a:prstGeom>
          <a:solidFill>
            <a:schemeClr val="bg1"/>
          </a:solidFill>
          <a:ln>
            <a:noFill/>
          </a:ln>
          <a:effectLst/>
        </p:spPr>
      </p:pic>
      <p:sp>
        <p:nvSpPr>
          <p:cNvPr id="6" name="CuadroTexto 5"/>
          <p:cNvSpPr txBox="1"/>
          <p:nvPr/>
        </p:nvSpPr>
        <p:spPr>
          <a:xfrm>
            <a:off x="7631055" y="747880"/>
            <a:ext cx="492443" cy="369332"/>
          </a:xfrm>
          <a:prstGeom prst="rect">
            <a:avLst/>
          </a:prstGeom>
          <a:noFill/>
        </p:spPr>
        <p:txBody>
          <a:bodyPr wrap="none" rtlCol="0">
            <a:spAutoFit/>
          </a:bodyPr>
          <a:lstStyle/>
          <a:p>
            <a:r>
              <a:rPr lang="ca-ES" dirty="0"/>
              <a:t>2</a:t>
            </a:r>
            <a:r>
              <a:rPr lang="ca-ES" dirty="0" smtClean="0"/>
              <a:t>0’</a:t>
            </a:r>
            <a:endParaRPr lang="ca-ES" dirty="0"/>
          </a:p>
        </p:txBody>
      </p:sp>
      <p:sp>
        <p:nvSpPr>
          <p:cNvPr id="9" name="Rectángulo 8"/>
          <p:cNvSpPr/>
          <p:nvPr/>
        </p:nvSpPr>
        <p:spPr>
          <a:xfrm>
            <a:off x="2523369" y="5022455"/>
            <a:ext cx="2448272" cy="11521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dirty="0" smtClean="0">
                <a:cs typeface="Arial" panose="020B0604020202020204" pitchFamily="34" charset="0"/>
              </a:rPr>
              <a:t>En la teva opinió, quins serien els canals més idonis per a realitzar els serveis amb atenció no presencial?</a:t>
            </a:r>
            <a:endParaRPr lang="ca-ES" sz="1400" b="1" dirty="0">
              <a:cs typeface="Arial" panose="020B0604020202020204" pitchFamily="34" charset="0"/>
            </a:endParaRPr>
          </a:p>
        </p:txBody>
      </p:sp>
      <p:sp>
        <p:nvSpPr>
          <p:cNvPr id="10" name="Rectángulo 9"/>
          <p:cNvSpPr/>
          <p:nvPr/>
        </p:nvSpPr>
        <p:spPr>
          <a:xfrm>
            <a:off x="5412197" y="5022455"/>
            <a:ext cx="2448272"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dirty="0" smtClean="0">
                <a:solidFill>
                  <a:schemeClr val="bg1"/>
                </a:solidFill>
                <a:cs typeface="Arial" panose="020B0604020202020204" pitchFamily="34" charset="0"/>
              </a:rPr>
              <a:t>En la teva opinió, quines funcionalitats haurien de tenir els serveis realitzats amb atenció no presencial?</a:t>
            </a:r>
            <a:endParaRPr lang="ca-ES" sz="1400" b="1" dirty="0">
              <a:solidFill>
                <a:schemeClr val="bg1"/>
              </a:solidFill>
              <a:cs typeface="Arial" panose="020B0604020202020204" pitchFamily="34" charset="0"/>
            </a:endParaRPr>
          </a:p>
        </p:txBody>
      </p:sp>
      <p:sp>
        <p:nvSpPr>
          <p:cNvPr id="11" name="82 CuadroTexto"/>
          <p:cNvSpPr txBox="1"/>
          <p:nvPr/>
        </p:nvSpPr>
        <p:spPr>
          <a:xfrm>
            <a:off x="253683" y="103634"/>
            <a:ext cx="7470950" cy="707886"/>
          </a:xfrm>
          <a:prstGeom prst="rect">
            <a:avLst/>
          </a:prstGeom>
          <a:noFill/>
        </p:spPr>
        <p:txBody>
          <a:bodyPr wrap="square" rtlCol="0">
            <a:spAutoFit/>
          </a:bodyPr>
          <a:lstStyle/>
          <a:p>
            <a:r>
              <a:rPr lang="ca-ES" sz="2000" b="1" dirty="0">
                <a:solidFill>
                  <a:schemeClr val="accent3"/>
                </a:solidFill>
              </a:rPr>
              <a:t>06. Annexes. </a:t>
            </a:r>
            <a:r>
              <a:rPr lang="ca-ES" sz="2000" dirty="0">
                <a:solidFill>
                  <a:schemeClr val="accent3"/>
                </a:solidFill>
              </a:rPr>
              <a:t>Dinàmiques del grup </a:t>
            </a:r>
            <a:r>
              <a:rPr lang="ca-ES" sz="2000" dirty="0" smtClean="0">
                <a:solidFill>
                  <a:schemeClr val="accent3"/>
                </a:solidFill>
              </a:rPr>
              <a:t>focal (3/5)</a:t>
            </a:r>
            <a:endParaRPr lang="ca-ES" sz="2000" dirty="0">
              <a:solidFill>
                <a:schemeClr val="accent3"/>
              </a:solidFill>
            </a:endParaRPr>
          </a:p>
          <a:p>
            <a:endParaRPr lang="ca-ES" sz="2000" dirty="0">
              <a:solidFill>
                <a:schemeClr val="accent3"/>
              </a:solidFill>
            </a:endParaRPr>
          </a:p>
        </p:txBody>
      </p:sp>
    </p:spTree>
    <p:extLst>
      <p:ext uri="{BB962C8B-B14F-4D97-AF65-F5344CB8AC3E}">
        <p14:creationId xmlns:p14="http://schemas.microsoft.com/office/powerpoint/2010/main" val="18023004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527248" y="3661308"/>
            <a:ext cx="2448272" cy="1152128"/>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dirty="0">
                <a:solidFill>
                  <a:schemeClr val="bg1"/>
                </a:solidFill>
                <a:latin typeface="Arial" panose="020B0604020202020204" pitchFamily="34" charset="0"/>
                <a:cs typeface="Arial" panose="020B0604020202020204" pitchFamily="34" charset="0"/>
              </a:rPr>
              <a:t>Quins aspectes s’haurien de cuidar per a que et sentis còmode i segur amb l’atenció no presencial?</a:t>
            </a:r>
          </a:p>
        </p:txBody>
      </p:sp>
      <p:sp>
        <p:nvSpPr>
          <p:cNvPr id="3" name="CuadroTexto 2"/>
          <p:cNvSpPr txBox="1"/>
          <p:nvPr/>
        </p:nvSpPr>
        <p:spPr>
          <a:xfrm>
            <a:off x="340033" y="821394"/>
            <a:ext cx="9005455" cy="461665"/>
          </a:xfrm>
          <a:prstGeom prst="rect">
            <a:avLst/>
          </a:prstGeom>
          <a:noFill/>
        </p:spPr>
        <p:txBody>
          <a:bodyPr wrap="square" rtlCol="0">
            <a:spAutoFit/>
          </a:bodyPr>
          <a:lstStyle/>
          <a:p>
            <a:pPr>
              <a:spcBef>
                <a:spcPct val="0"/>
              </a:spcBef>
            </a:pPr>
            <a:r>
              <a:rPr lang="ca-ES" altLang="es-ES" sz="2400" b="1" dirty="0" smtClean="0">
                <a:solidFill>
                  <a:schemeClr val="bg1">
                    <a:lumMod val="50000"/>
                  </a:schemeClr>
                </a:solidFill>
                <a:latin typeface="Arial" panose="020B0604020202020204" pitchFamily="34" charset="0"/>
              </a:rPr>
              <a:t>Dinàmica 2</a:t>
            </a:r>
            <a:endParaRPr lang="ca-ES" altLang="es-ES" sz="2400" dirty="0">
              <a:solidFill>
                <a:schemeClr val="bg1">
                  <a:lumMod val="50000"/>
                </a:schemeClr>
              </a:solidFill>
              <a:latin typeface="Arial" panose="020B0604020202020204" pitchFamily="34" charset="0"/>
            </a:endParaRPr>
          </a:p>
        </p:txBody>
      </p:sp>
      <p:sp>
        <p:nvSpPr>
          <p:cNvPr id="4" name="CuadroTexto 3"/>
          <p:cNvSpPr txBox="1"/>
          <p:nvPr/>
        </p:nvSpPr>
        <p:spPr>
          <a:xfrm>
            <a:off x="632520" y="1810559"/>
            <a:ext cx="9005455" cy="1323439"/>
          </a:xfrm>
          <a:prstGeom prst="rect">
            <a:avLst/>
          </a:prstGeom>
          <a:noFill/>
        </p:spPr>
        <p:txBody>
          <a:bodyPr wrap="square" rtlCol="0">
            <a:spAutoFit/>
          </a:bodyPr>
          <a:lstStyle/>
          <a:p>
            <a:pPr marL="0" lvl="1">
              <a:spcBef>
                <a:spcPct val="0"/>
              </a:spcBef>
            </a:pPr>
            <a:r>
              <a:rPr lang="ca-ES" altLang="es-ES" sz="2000" b="1" dirty="0">
                <a:solidFill>
                  <a:schemeClr val="bg1">
                    <a:lumMod val="50000"/>
                  </a:schemeClr>
                </a:solidFill>
                <a:latin typeface="Arial" panose="020B0604020202020204" pitchFamily="34" charset="0"/>
              </a:rPr>
              <a:t>Pregunta</a:t>
            </a:r>
            <a:r>
              <a:rPr lang="ca-ES" altLang="es-ES" sz="2000" b="1" dirty="0" smtClean="0">
                <a:solidFill>
                  <a:schemeClr val="bg1">
                    <a:lumMod val="50000"/>
                  </a:schemeClr>
                </a:solidFill>
                <a:latin typeface="Arial" panose="020B0604020202020204" pitchFamily="34" charset="0"/>
              </a:rPr>
              <a:t>: Quins </a:t>
            </a:r>
            <a:r>
              <a:rPr lang="ca-ES" altLang="es-ES" sz="2000" b="1" dirty="0">
                <a:solidFill>
                  <a:schemeClr val="bg1">
                    <a:lumMod val="50000"/>
                  </a:schemeClr>
                </a:solidFill>
                <a:latin typeface="Arial" panose="020B0604020202020204" pitchFamily="34" charset="0"/>
              </a:rPr>
              <a:t>aspectes s’haurien de cuidar per a que et sentis còmode i segur amb l’atenció no presencial</a:t>
            </a:r>
            <a:r>
              <a:rPr lang="ca-ES" altLang="es-ES" sz="2000" b="1" dirty="0" smtClean="0">
                <a:solidFill>
                  <a:schemeClr val="bg1">
                    <a:lumMod val="50000"/>
                  </a:schemeClr>
                </a:solidFill>
                <a:latin typeface="Arial" panose="020B0604020202020204" pitchFamily="34" charset="0"/>
              </a:rPr>
              <a:t>?</a:t>
            </a:r>
          </a:p>
          <a:p>
            <a:pPr marL="342900" indent="-342900">
              <a:spcBef>
                <a:spcPct val="0"/>
              </a:spcBef>
              <a:buFont typeface="Arial" panose="020B0604020202020204" pitchFamily="34" charset="0"/>
              <a:buChar char="•"/>
            </a:pPr>
            <a:endParaRPr lang="ca-ES" altLang="es-ES" sz="2000" b="1" dirty="0" smtClean="0">
              <a:solidFill>
                <a:schemeClr val="bg1">
                  <a:lumMod val="50000"/>
                </a:schemeClr>
              </a:solidFill>
              <a:latin typeface="Arial" panose="020B0604020202020204" pitchFamily="34" charset="0"/>
            </a:endParaRPr>
          </a:p>
          <a:p>
            <a:pPr>
              <a:spcBef>
                <a:spcPct val="0"/>
              </a:spcBef>
            </a:pPr>
            <a:r>
              <a:rPr lang="ca-ES" altLang="es-ES" sz="2000" b="1" dirty="0" smtClean="0">
                <a:solidFill>
                  <a:schemeClr val="bg1">
                    <a:lumMod val="50000"/>
                  </a:schemeClr>
                </a:solidFill>
                <a:latin typeface="Arial" panose="020B0604020202020204" pitchFamily="34" charset="0"/>
              </a:rPr>
              <a:t>2.3. (17h00 – 17h20) Necessitats </a:t>
            </a:r>
          </a:p>
        </p:txBody>
      </p:sp>
      <p:pic>
        <p:nvPicPr>
          <p:cNvPr id="5" name="Picture 2"/>
          <p:cNvPicPr>
            <a:picLocks noChangeAspect="1" noChangeArrowheads="1"/>
          </p:cNvPicPr>
          <p:nvPr/>
        </p:nvPicPr>
        <p:blipFill>
          <a:blip r:embed="rId2"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8949" y="567138"/>
            <a:ext cx="1012206" cy="1216837"/>
          </a:xfrm>
          <a:prstGeom prst="rect">
            <a:avLst/>
          </a:prstGeom>
          <a:solidFill>
            <a:schemeClr val="bg1"/>
          </a:solidFill>
          <a:ln>
            <a:noFill/>
          </a:ln>
          <a:effectLst/>
        </p:spPr>
      </p:pic>
      <p:sp>
        <p:nvSpPr>
          <p:cNvPr id="6" name="CuadroTexto 5"/>
          <p:cNvSpPr txBox="1"/>
          <p:nvPr/>
        </p:nvSpPr>
        <p:spPr>
          <a:xfrm>
            <a:off x="7631055" y="747880"/>
            <a:ext cx="548548" cy="438262"/>
          </a:xfrm>
          <a:prstGeom prst="rect">
            <a:avLst/>
          </a:prstGeom>
          <a:noFill/>
        </p:spPr>
        <p:txBody>
          <a:bodyPr wrap="none" rtlCol="0">
            <a:spAutoFit/>
          </a:bodyPr>
          <a:lstStyle/>
          <a:p>
            <a:r>
              <a:rPr lang="ca-ES" dirty="0" smtClean="0"/>
              <a:t>40’</a:t>
            </a:r>
            <a:endParaRPr lang="ca-ES" dirty="0"/>
          </a:p>
        </p:txBody>
      </p:sp>
      <p:sp>
        <p:nvSpPr>
          <p:cNvPr id="10" name="82 CuadroTexto"/>
          <p:cNvSpPr txBox="1"/>
          <p:nvPr/>
        </p:nvSpPr>
        <p:spPr>
          <a:xfrm>
            <a:off x="253683" y="103634"/>
            <a:ext cx="7470950" cy="400110"/>
          </a:xfrm>
          <a:prstGeom prst="rect">
            <a:avLst/>
          </a:prstGeom>
          <a:noFill/>
        </p:spPr>
        <p:txBody>
          <a:bodyPr wrap="square" rtlCol="0">
            <a:spAutoFit/>
          </a:bodyPr>
          <a:lstStyle/>
          <a:p>
            <a:r>
              <a:rPr lang="ca-ES" sz="2000" b="1" dirty="0">
                <a:solidFill>
                  <a:schemeClr val="accent3"/>
                </a:solidFill>
              </a:rPr>
              <a:t>06. Annexes. </a:t>
            </a:r>
            <a:r>
              <a:rPr lang="ca-ES" sz="2000" dirty="0">
                <a:solidFill>
                  <a:schemeClr val="accent3"/>
                </a:solidFill>
              </a:rPr>
              <a:t>Dinàmiques del grup </a:t>
            </a:r>
            <a:r>
              <a:rPr lang="ca-ES" sz="2000" dirty="0" smtClean="0">
                <a:solidFill>
                  <a:schemeClr val="accent3"/>
                </a:solidFill>
              </a:rPr>
              <a:t>focal (4/5)</a:t>
            </a:r>
            <a:endParaRPr lang="ca-ES" sz="2000" dirty="0">
              <a:solidFill>
                <a:schemeClr val="accent3"/>
              </a:solidFill>
            </a:endParaRPr>
          </a:p>
        </p:txBody>
      </p:sp>
    </p:spTree>
    <p:extLst>
      <p:ext uri="{BB962C8B-B14F-4D97-AF65-F5344CB8AC3E}">
        <p14:creationId xmlns:p14="http://schemas.microsoft.com/office/powerpoint/2010/main" val="2592892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0033" y="1270569"/>
            <a:ext cx="9005455" cy="461665"/>
          </a:xfrm>
          <a:prstGeom prst="rect">
            <a:avLst/>
          </a:prstGeom>
          <a:noFill/>
        </p:spPr>
        <p:txBody>
          <a:bodyPr wrap="square" rtlCol="0">
            <a:spAutoFit/>
          </a:bodyPr>
          <a:lstStyle/>
          <a:p>
            <a:pPr>
              <a:spcBef>
                <a:spcPct val="0"/>
              </a:spcBef>
            </a:pPr>
            <a:r>
              <a:rPr lang="ca-ES" altLang="es-ES" sz="2400" b="1" dirty="0" smtClean="0">
                <a:solidFill>
                  <a:schemeClr val="bg1">
                    <a:lumMod val="50000"/>
                  </a:schemeClr>
                </a:solidFill>
                <a:latin typeface="Arial" panose="020B0604020202020204" pitchFamily="34" charset="0"/>
              </a:rPr>
              <a:t>Dinàmica 3</a:t>
            </a:r>
            <a:endParaRPr lang="ca-ES" altLang="es-ES" sz="2400" dirty="0">
              <a:solidFill>
                <a:schemeClr val="bg1">
                  <a:lumMod val="50000"/>
                </a:schemeClr>
              </a:solidFill>
              <a:latin typeface="Arial" panose="020B0604020202020204" pitchFamily="34" charset="0"/>
            </a:endParaRPr>
          </a:p>
        </p:txBody>
      </p:sp>
      <p:sp>
        <p:nvSpPr>
          <p:cNvPr id="4" name="CuadroTexto 3"/>
          <p:cNvSpPr txBox="1"/>
          <p:nvPr/>
        </p:nvSpPr>
        <p:spPr>
          <a:xfrm>
            <a:off x="632520" y="2163816"/>
            <a:ext cx="9005455" cy="1323439"/>
          </a:xfrm>
          <a:prstGeom prst="rect">
            <a:avLst/>
          </a:prstGeom>
          <a:noFill/>
        </p:spPr>
        <p:txBody>
          <a:bodyPr wrap="square" rtlCol="0">
            <a:spAutoFit/>
          </a:bodyPr>
          <a:lstStyle/>
          <a:p>
            <a:pPr>
              <a:spcBef>
                <a:spcPct val="0"/>
              </a:spcBef>
            </a:pPr>
            <a:r>
              <a:rPr lang="ca-ES" altLang="es-ES" sz="2000" b="1" dirty="0" smtClean="0">
                <a:solidFill>
                  <a:schemeClr val="bg1">
                    <a:lumMod val="50000"/>
                  </a:schemeClr>
                </a:solidFill>
                <a:latin typeface="Arial" panose="020B0604020202020204" pitchFamily="34" charset="0"/>
              </a:rPr>
              <a:t>(17h20 – 17h50)</a:t>
            </a:r>
          </a:p>
          <a:p>
            <a:pPr>
              <a:spcBef>
                <a:spcPct val="0"/>
              </a:spcBef>
            </a:pPr>
            <a:r>
              <a:rPr lang="ca-ES" altLang="es-ES" sz="2000" b="1" dirty="0" smtClean="0">
                <a:solidFill>
                  <a:schemeClr val="bg1">
                    <a:lumMod val="50000"/>
                  </a:schemeClr>
                </a:solidFill>
                <a:latin typeface="Arial" panose="020B0604020202020204" pitchFamily="34" charset="0"/>
              </a:rPr>
              <a:t>Pregunta: En la teva opinió, quins aspectes penses que podrien ajudar als centres sanitaris</a:t>
            </a:r>
            <a:r>
              <a:rPr lang="ca-ES" altLang="es-ES" sz="2000" b="1" dirty="0">
                <a:solidFill>
                  <a:schemeClr val="bg1">
                    <a:lumMod val="50000"/>
                  </a:schemeClr>
                </a:solidFill>
                <a:latin typeface="Arial" panose="020B0604020202020204" pitchFamily="34" charset="0"/>
              </a:rPr>
              <a:t>/ professionals </a:t>
            </a:r>
            <a:r>
              <a:rPr lang="ca-ES" altLang="es-ES" sz="2000" b="1" dirty="0" smtClean="0">
                <a:solidFill>
                  <a:schemeClr val="bg1">
                    <a:lumMod val="50000"/>
                  </a:schemeClr>
                </a:solidFill>
                <a:latin typeface="Arial" panose="020B0604020202020204" pitchFamily="34" charset="0"/>
              </a:rPr>
              <a:t>a oferir serveis </a:t>
            </a:r>
            <a:r>
              <a:rPr lang="ca-ES" altLang="es-ES" sz="2000" b="1" dirty="0">
                <a:solidFill>
                  <a:schemeClr val="bg1">
                    <a:lumMod val="50000"/>
                  </a:schemeClr>
                </a:solidFill>
                <a:latin typeface="Arial" panose="020B0604020202020204" pitchFamily="34" charset="0"/>
              </a:rPr>
              <a:t>no </a:t>
            </a:r>
            <a:r>
              <a:rPr lang="ca-ES" altLang="es-ES" sz="2000" b="1" dirty="0" smtClean="0">
                <a:solidFill>
                  <a:schemeClr val="bg1">
                    <a:lumMod val="50000"/>
                  </a:schemeClr>
                </a:solidFill>
                <a:latin typeface="Arial" panose="020B0604020202020204" pitchFamily="34" charset="0"/>
              </a:rPr>
              <a:t>presencials (palanques) i quins els hi poden representar un obstacle (barreres)?</a:t>
            </a:r>
            <a:endParaRPr lang="ca-ES" altLang="es-ES" sz="2000" dirty="0">
              <a:solidFill>
                <a:schemeClr val="bg1">
                  <a:lumMod val="50000"/>
                </a:schemeClr>
              </a:solidFill>
              <a:latin typeface="Arial" panose="020B0604020202020204" pitchFamily="34" charset="0"/>
            </a:endParaRPr>
          </a:p>
        </p:txBody>
      </p:sp>
      <p:sp>
        <p:nvSpPr>
          <p:cNvPr id="5" name="Rectángulo 4"/>
          <p:cNvSpPr/>
          <p:nvPr/>
        </p:nvSpPr>
        <p:spPr>
          <a:xfrm>
            <a:off x="2394488" y="3820000"/>
            <a:ext cx="2448272" cy="11521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b="1" dirty="0" smtClean="0">
                <a:solidFill>
                  <a:schemeClr val="bg1"/>
                </a:solidFill>
                <a:latin typeface="Arial" panose="020B0604020202020204" pitchFamily="34" charset="0"/>
                <a:cs typeface="Arial" panose="020B0604020202020204" pitchFamily="34" charset="0"/>
              </a:rPr>
              <a:t>Palanques</a:t>
            </a:r>
            <a:endParaRPr lang="ca-ES" sz="16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529064" y="3820000"/>
            <a:ext cx="2448272" cy="1152128"/>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b="1" dirty="0" smtClean="0">
                <a:solidFill>
                  <a:schemeClr val="bg1"/>
                </a:solidFill>
                <a:latin typeface="Arial" panose="020B0604020202020204" pitchFamily="34" charset="0"/>
                <a:cs typeface="Arial" panose="020B0604020202020204" pitchFamily="34" charset="0"/>
              </a:rPr>
              <a:t>Barreres</a:t>
            </a:r>
            <a:endParaRPr lang="ca-ES" sz="16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8949" y="1000271"/>
            <a:ext cx="1012206" cy="1216837"/>
          </a:xfrm>
          <a:prstGeom prst="rect">
            <a:avLst/>
          </a:prstGeom>
          <a:solidFill>
            <a:schemeClr val="bg1"/>
          </a:solidFill>
          <a:ln>
            <a:noFill/>
          </a:ln>
          <a:effectLst/>
        </p:spPr>
      </p:pic>
      <p:sp>
        <p:nvSpPr>
          <p:cNvPr id="8" name="CuadroTexto 7"/>
          <p:cNvSpPr txBox="1"/>
          <p:nvPr/>
        </p:nvSpPr>
        <p:spPr>
          <a:xfrm>
            <a:off x="7703062" y="1127422"/>
            <a:ext cx="548548" cy="438262"/>
          </a:xfrm>
          <a:prstGeom prst="rect">
            <a:avLst/>
          </a:prstGeom>
          <a:noFill/>
        </p:spPr>
        <p:txBody>
          <a:bodyPr wrap="none" rtlCol="0">
            <a:spAutoFit/>
          </a:bodyPr>
          <a:lstStyle/>
          <a:p>
            <a:r>
              <a:rPr lang="ca-ES" dirty="0"/>
              <a:t>3</a:t>
            </a:r>
            <a:r>
              <a:rPr lang="ca-ES" dirty="0" smtClean="0"/>
              <a:t>0’</a:t>
            </a:r>
            <a:endParaRPr lang="ca-ES" dirty="0"/>
          </a:p>
        </p:txBody>
      </p:sp>
      <p:sp>
        <p:nvSpPr>
          <p:cNvPr id="10" name="82 CuadroTexto"/>
          <p:cNvSpPr txBox="1"/>
          <p:nvPr/>
        </p:nvSpPr>
        <p:spPr>
          <a:xfrm>
            <a:off x="253683" y="103634"/>
            <a:ext cx="7470950" cy="400110"/>
          </a:xfrm>
          <a:prstGeom prst="rect">
            <a:avLst/>
          </a:prstGeom>
          <a:noFill/>
        </p:spPr>
        <p:txBody>
          <a:bodyPr wrap="square" rtlCol="0">
            <a:spAutoFit/>
          </a:bodyPr>
          <a:lstStyle/>
          <a:p>
            <a:r>
              <a:rPr lang="ca-ES" sz="2000" b="1" dirty="0">
                <a:solidFill>
                  <a:schemeClr val="accent3"/>
                </a:solidFill>
              </a:rPr>
              <a:t>06. Annexes. </a:t>
            </a:r>
            <a:r>
              <a:rPr lang="ca-ES" sz="2000" dirty="0">
                <a:solidFill>
                  <a:schemeClr val="accent3"/>
                </a:solidFill>
              </a:rPr>
              <a:t>Dinàmiques del grup </a:t>
            </a:r>
            <a:r>
              <a:rPr lang="ca-ES" sz="2000" dirty="0" smtClean="0">
                <a:solidFill>
                  <a:schemeClr val="accent3"/>
                </a:solidFill>
              </a:rPr>
              <a:t>focal (5/5)</a:t>
            </a:r>
            <a:endParaRPr lang="ca-ES" sz="2000" dirty="0">
              <a:solidFill>
                <a:schemeClr val="accent3"/>
              </a:solidFill>
            </a:endParaRPr>
          </a:p>
        </p:txBody>
      </p:sp>
    </p:spTree>
    <p:extLst>
      <p:ext uri="{BB962C8B-B14F-4D97-AF65-F5344CB8AC3E}">
        <p14:creationId xmlns:p14="http://schemas.microsoft.com/office/powerpoint/2010/main" val="2205862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881" name="Diapositiva de think-cell" r:id="rId4" imgW="421" imgH="423" progId="TCLayout.ActiveDocument.1">
                  <p:embed/>
                </p:oleObj>
              </mc:Choice>
              <mc:Fallback>
                <p:oleObj name="Diapositiva de think-cell" r:id="rId4" imgW="421" imgH="42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F4D2E"/>
                </a:solidFill>
              </a:rPr>
              <a:t>01. Resum executiu</a:t>
            </a:r>
          </a:p>
        </p:txBody>
      </p:sp>
      <p:sp>
        <p:nvSpPr>
          <p:cNvPr id="32" name="Rectangle 16"/>
          <p:cNvSpPr>
            <a:spLocks noChangeArrowheads="1"/>
          </p:cNvSpPr>
          <p:nvPr/>
        </p:nvSpPr>
        <p:spPr bwMode="auto">
          <a:xfrm>
            <a:off x="456421" y="1399917"/>
            <a:ext cx="9035921" cy="4754139"/>
          </a:xfrm>
          <a:prstGeom prst="roundRect">
            <a:avLst/>
          </a:prstGeom>
          <a:solidFill>
            <a:schemeClr val="accent2">
              <a:lumMod val="20000"/>
              <a:lumOff val="80000"/>
            </a:schemeClr>
          </a:solidFill>
          <a:ln w="19050" algn="ctr">
            <a:noFill/>
            <a:miter lim="800000"/>
            <a:headEnd/>
            <a:tailEnd/>
          </a:ln>
          <a:extLst/>
        </p:spPr>
        <p:txBody>
          <a:bodyPr wrap="square" lIns="0" tIns="0" rIns="0" bIns="0" rtlCol="0" anchor="ctr"/>
          <a:lstStyle/>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Pel que fa als </a:t>
            </a:r>
            <a:r>
              <a:rPr lang="ca-ES" sz="1400" b="1" dirty="0" smtClean="0">
                <a:solidFill>
                  <a:srgbClr val="000000"/>
                </a:solidFill>
                <a:latin typeface="Arial" panose="020B0604020202020204" pitchFamily="34" charset="0"/>
                <a:cs typeface="Arial" panose="020B0604020202020204" pitchFamily="34" charset="0"/>
              </a:rPr>
              <a:t>canals</a:t>
            </a:r>
            <a:r>
              <a:rPr lang="ca-ES" sz="1400" dirty="0" smtClean="0">
                <a:solidFill>
                  <a:srgbClr val="000000"/>
                </a:solidFill>
                <a:latin typeface="Arial" panose="020B0604020202020204" pitchFamily="34" charset="0"/>
                <a:cs typeface="Arial" panose="020B0604020202020204" pitchFamily="34" charset="0"/>
              </a:rPr>
              <a:t>, les persones participants consideren que la </a:t>
            </a:r>
            <a:r>
              <a:rPr lang="ca-ES" sz="1400" b="1" dirty="0" smtClean="0">
                <a:solidFill>
                  <a:srgbClr val="000000"/>
                </a:solidFill>
                <a:latin typeface="Arial" panose="020B0604020202020204" pitchFamily="34" charset="0"/>
                <a:cs typeface="Arial" panose="020B0604020202020204" pitchFamily="34" charset="0"/>
              </a:rPr>
              <a:t>videoconferència, la trucada telefònica o el correu electrònic </a:t>
            </a:r>
            <a:r>
              <a:rPr lang="ca-ES" sz="1400" dirty="0" smtClean="0">
                <a:solidFill>
                  <a:srgbClr val="000000"/>
                </a:solidFill>
                <a:latin typeface="Arial" panose="020B0604020202020204" pitchFamily="34" charset="0"/>
                <a:cs typeface="Arial" panose="020B0604020202020204" pitchFamily="34" charset="0"/>
              </a:rPr>
              <a:t>són mitjans adequats per a realitzar els serveis d’atenció no presencial i creuen que aquests s’haurien </a:t>
            </a:r>
            <a:r>
              <a:rPr lang="ca-ES" sz="1400" b="1" dirty="0" smtClean="0">
                <a:solidFill>
                  <a:srgbClr val="000000"/>
                </a:solidFill>
                <a:latin typeface="Arial" panose="020B0604020202020204" pitchFamily="34" charset="0"/>
                <a:cs typeface="Arial" panose="020B0604020202020204" pitchFamily="34" charset="0"/>
              </a:rPr>
              <a:t>d’adaptar a les preferències de cada individu</a:t>
            </a:r>
            <a:r>
              <a:rPr lang="ca-ES" sz="1400" dirty="0" smtClean="0">
                <a:solidFill>
                  <a:srgbClr val="000000"/>
                </a:solidFill>
                <a:latin typeface="Arial" panose="020B0604020202020204" pitchFamily="34" charset="0"/>
                <a:cs typeface="Arial" panose="020B0604020202020204" pitchFamily="34" charset="0"/>
              </a:rPr>
              <a:t>. Consideren que és molt important que els canals siguin </a:t>
            </a:r>
            <a:r>
              <a:rPr lang="ca-ES" sz="1400" b="1" dirty="0" smtClean="0">
                <a:solidFill>
                  <a:srgbClr val="000000"/>
                </a:solidFill>
                <a:latin typeface="Arial" panose="020B0604020202020204" pitchFamily="34" charset="0"/>
                <a:cs typeface="Arial" panose="020B0604020202020204" pitchFamily="34" charset="0"/>
              </a:rPr>
              <a:t>amigables i fàcils d’utilitzar</a:t>
            </a:r>
            <a:r>
              <a:rPr lang="ca-ES" sz="1400" dirty="0" smtClean="0">
                <a:solidFill>
                  <a:srgbClr val="000000"/>
                </a:solidFill>
                <a:latin typeface="Arial" panose="020B0604020202020204" pitchFamily="34" charset="0"/>
                <a:cs typeface="Arial" panose="020B0604020202020204" pitchFamily="34" charset="0"/>
              </a:rPr>
              <a:t>. </a:t>
            </a:r>
            <a:endParaRPr lang="es-ES" sz="1400" dirty="0" smtClean="0">
              <a:solidFill>
                <a:srgbClr val="000000"/>
              </a:solidFill>
              <a:latin typeface="Arial" panose="020B0604020202020204" pitchFamily="34" charset="0"/>
              <a:cs typeface="Arial" panose="020B0604020202020204" pitchFamily="34" charset="0"/>
            </a:endParaRPr>
          </a:p>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Respecte l’ús de </a:t>
            </a:r>
            <a:r>
              <a:rPr lang="ca-ES" sz="1400" b="1" dirty="0" smtClean="0">
                <a:solidFill>
                  <a:srgbClr val="000000"/>
                </a:solidFill>
                <a:latin typeface="Arial" panose="020B0604020202020204" pitchFamily="34" charset="0"/>
                <a:cs typeface="Arial" panose="020B0604020202020204" pitchFamily="34" charset="0"/>
              </a:rPr>
              <a:t>noves tecnologies </a:t>
            </a:r>
            <a:r>
              <a:rPr lang="ca-ES" sz="1400" dirty="0" smtClean="0">
                <a:solidFill>
                  <a:srgbClr val="000000"/>
                </a:solidFill>
                <a:latin typeface="Arial" panose="020B0604020202020204" pitchFamily="34" charset="0"/>
                <a:cs typeface="Arial" panose="020B0604020202020204" pitchFamily="34" charset="0"/>
              </a:rPr>
              <a:t>com el </a:t>
            </a:r>
            <a:r>
              <a:rPr lang="ca-ES" sz="1400" i="1" dirty="0" err="1" smtClean="0">
                <a:solidFill>
                  <a:srgbClr val="000000"/>
                </a:solidFill>
                <a:latin typeface="Arial" panose="020B0604020202020204" pitchFamily="34" charset="0"/>
                <a:cs typeface="Arial" panose="020B0604020202020204" pitchFamily="34" charset="0"/>
              </a:rPr>
              <a:t>chatbot</a:t>
            </a:r>
            <a:r>
              <a:rPr lang="ca-ES" sz="1400" dirty="0" smtClean="0">
                <a:solidFill>
                  <a:srgbClr val="000000"/>
                </a:solidFill>
                <a:latin typeface="Arial" panose="020B0604020202020204" pitchFamily="34" charset="0"/>
                <a:cs typeface="Arial" panose="020B0604020202020204" pitchFamily="34" charset="0"/>
              </a:rPr>
              <a:t> o la intel·ligència artificial tenen una </a:t>
            </a:r>
            <a:r>
              <a:rPr lang="ca-ES" sz="1400" b="1" dirty="0" smtClean="0">
                <a:solidFill>
                  <a:srgbClr val="000000"/>
                </a:solidFill>
                <a:latin typeface="Arial" panose="020B0604020202020204" pitchFamily="34" charset="0"/>
                <a:cs typeface="Arial" panose="020B0604020202020204" pitchFamily="34" charset="0"/>
              </a:rPr>
              <a:t>opinió molt positiva.</a:t>
            </a:r>
            <a:endParaRPr lang="es-ES" sz="1400" b="1" dirty="0" smtClean="0">
              <a:solidFill>
                <a:srgbClr val="000000"/>
              </a:solidFill>
              <a:latin typeface="Arial" panose="020B0604020202020204" pitchFamily="34" charset="0"/>
              <a:cs typeface="Arial" panose="020B0604020202020204" pitchFamily="34" charset="0"/>
            </a:endParaRPr>
          </a:p>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Pensen que les </a:t>
            </a:r>
            <a:r>
              <a:rPr lang="ca-ES" sz="1400" b="1" dirty="0" smtClean="0">
                <a:solidFill>
                  <a:srgbClr val="000000"/>
                </a:solidFill>
                <a:latin typeface="Arial" panose="020B0604020202020204" pitchFamily="34" charset="0"/>
                <a:cs typeface="Arial" panose="020B0604020202020204" pitchFamily="34" charset="0"/>
              </a:rPr>
              <a:t>noves tecnologies </a:t>
            </a:r>
            <a:r>
              <a:rPr lang="ca-ES" sz="1400" dirty="0" smtClean="0">
                <a:solidFill>
                  <a:srgbClr val="000000"/>
                </a:solidFill>
                <a:latin typeface="Arial" panose="020B0604020202020204" pitchFamily="34" charset="0"/>
                <a:cs typeface="Arial" panose="020B0604020202020204" pitchFamily="34" charset="0"/>
              </a:rPr>
              <a:t>podrien ser molt útils per </a:t>
            </a:r>
            <a:r>
              <a:rPr lang="ca-ES" sz="1400" b="1" dirty="0" smtClean="0">
                <a:solidFill>
                  <a:srgbClr val="000000"/>
                </a:solidFill>
                <a:latin typeface="Arial" panose="020B0604020202020204" pitchFamily="34" charset="0"/>
                <a:cs typeface="Arial" panose="020B0604020202020204" pitchFamily="34" charset="0"/>
              </a:rPr>
              <a:t>millorar la </a:t>
            </a:r>
            <a:r>
              <a:rPr lang="ca-ES" sz="1400" b="1" dirty="0" err="1" smtClean="0">
                <a:solidFill>
                  <a:srgbClr val="000000"/>
                </a:solidFill>
                <a:latin typeface="Arial" panose="020B0604020202020204" pitchFamily="34" charset="0"/>
                <a:cs typeface="Arial" panose="020B0604020202020204" pitchFamily="34" charset="0"/>
              </a:rPr>
              <a:t>proactivitat</a:t>
            </a:r>
            <a:r>
              <a:rPr lang="ca-ES" sz="1400" b="1" dirty="0" smtClean="0">
                <a:solidFill>
                  <a:srgbClr val="000000"/>
                </a:solidFill>
                <a:latin typeface="Arial" panose="020B0604020202020204" pitchFamily="34" charset="0"/>
                <a:cs typeface="Arial" panose="020B0604020202020204" pitchFamily="34" charset="0"/>
              </a:rPr>
              <a:t> del sistema en la detecció de malalties.</a:t>
            </a:r>
            <a:endParaRPr lang="es-ES" sz="1400" b="1" dirty="0" smtClean="0">
              <a:solidFill>
                <a:srgbClr val="000000"/>
              </a:solidFill>
              <a:latin typeface="Arial" panose="020B0604020202020204" pitchFamily="34" charset="0"/>
              <a:cs typeface="Arial" panose="020B0604020202020204" pitchFamily="34" charset="0"/>
            </a:endParaRPr>
          </a:p>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Les persones participants valoren que des del sistema es </a:t>
            </a:r>
            <a:r>
              <a:rPr lang="ca-ES" sz="1400" b="1" dirty="0" smtClean="0">
                <a:solidFill>
                  <a:srgbClr val="000000"/>
                </a:solidFill>
                <a:latin typeface="Arial" panose="020B0604020202020204" pitchFamily="34" charset="0"/>
                <a:cs typeface="Arial" panose="020B0604020202020204" pitchFamily="34" charset="0"/>
              </a:rPr>
              <a:t>faciliti informació útil i fiable </a:t>
            </a:r>
            <a:r>
              <a:rPr lang="ca-ES" sz="1400" dirty="0" smtClean="0">
                <a:solidFill>
                  <a:srgbClr val="000000"/>
                </a:solidFill>
                <a:latin typeface="Arial" panose="020B0604020202020204" pitchFamily="34" charset="0"/>
                <a:cs typeface="Arial" panose="020B0604020202020204" pitchFamily="34" charset="0"/>
              </a:rPr>
              <a:t>pel que fa a les malalties i tractaments, i també </a:t>
            </a:r>
            <a:r>
              <a:rPr lang="ca-ES" sz="1400" b="1" dirty="0" smtClean="0">
                <a:solidFill>
                  <a:srgbClr val="000000"/>
                </a:solidFill>
                <a:latin typeface="Arial" panose="020B0604020202020204" pitchFamily="34" charset="0"/>
                <a:cs typeface="Arial" panose="020B0604020202020204" pitchFamily="34" charset="0"/>
              </a:rPr>
              <a:t>que s’ofereixin eines per promoure la salut, prevenir malalties o el seu agreujament </a:t>
            </a:r>
            <a:r>
              <a:rPr lang="ca-ES" sz="1400" dirty="0" smtClean="0">
                <a:solidFill>
                  <a:srgbClr val="000000"/>
                </a:solidFill>
                <a:latin typeface="Arial" panose="020B0604020202020204" pitchFamily="34" charset="0"/>
                <a:cs typeface="Arial" panose="020B0604020202020204" pitchFamily="34" charset="0"/>
              </a:rPr>
              <a:t>(per exemple, eines d’estimulació cognitiva).</a:t>
            </a:r>
            <a:endParaRPr lang="es-ES" sz="1400" dirty="0" smtClean="0">
              <a:solidFill>
                <a:srgbClr val="000000"/>
              </a:solidFill>
              <a:latin typeface="Arial" panose="020B0604020202020204" pitchFamily="34" charset="0"/>
              <a:cs typeface="Arial" panose="020B0604020202020204" pitchFamily="34" charset="0"/>
            </a:endParaRPr>
          </a:p>
          <a:p>
            <a:pPr marL="465138" lvl="1" indent="-285750" algn="just">
              <a:lnSpc>
                <a:spcPct val="130000"/>
              </a:lnSpc>
              <a:buFont typeface="Arial" panose="020B0604020202020204" pitchFamily="34" charset="0"/>
              <a:buChar char="•"/>
            </a:pPr>
            <a:r>
              <a:rPr lang="ca-ES" sz="1400" dirty="0" smtClean="0">
                <a:solidFill>
                  <a:srgbClr val="000000"/>
                </a:solidFill>
                <a:latin typeface="Arial" panose="020B0604020202020204" pitchFamily="34" charset="0"/>
                <a:cs typeface="Arial" panose="020B0604020202020204" pitchFamily="34" charset="0"/>
              </a:rPr>
              <a:t>Pel que fa als </a:t>
            </a:r>
            <a:r>
              <a:rPr lang="ca-ES" sz="1400" b="1" dirty="0" smtClean="0">
                <a:solidFill>
                  <a:srgbClr val="000000"/>
                </a:solidFill>
                <a:latin typeface="Arial" panose="020B0604020202020204" pitchFamily="34" charset="0"/>
                <a:cs typeface="Arial" panose="020B0604020202020204" pitchFamily="34" charset="0"/>
              </a:rPr>
              <a:t>obstacles</a:t>
            </a:r>
            <a:r>
              <a:rPr lang="ca-ES" sz="1400" dirty="0" smtClean="0">
                <a:solidFill>
                  <a:srgbClr val="000000"/>
                </a:solidFill>
                <a:latin typeface="Arial" panose="020B0604020202020204" pitchFamily="34" charset="0"/>
                <a:cs typeface="Arial" panose="020B0604020202020204" pitchFamily="34" charset="0"/>
              </a:rPr>
              <a:t>, consideren que s’haurà de produir un </a:t>
            </a:r>
            <a:r>
              <a:rPr lang="ca-ES" sz="1400" b="1" dirty="0" smtClean="0">
                <a:solidFill>
                  <a:srgbClr val="000000"/>
                </a:solidFill>
                <a:latin typeface="Arial" panose="020B0604020202020204" pitchFamily="34" charset="0"/>
                <a:cs typeface="Arial" panose="020B0604020202020204" pitchFamily="34" charset="0"/>
              </a:rPr>
              <a:t>canvi cultural en el sistema i disminuir resistències d’alguns professionals així com dels/de les pacients</a:t>
            </a:r>
            <a:r>
              <a:rPr lang="ca-ES" sz="1400" dirty="0" smtClean="0">
                <a:solidFill>
                  <a:srgbClr val="000000"/>
                </a:solidFill>
                <a:latin typeface="Arial" panose="020B0604020202020204" pitchFamily="34" charset="0"/>
                <a:cs typeface="Arial" panose="020B0604020202020204" pitchFamily="34" charset="0"/>
              </a:rPr>
              <a:t> per a la utilització d’aquestes tecnologies. </a:t>
            </a:r>
            <a:endParaRPr lang="es-ES" sz="1400" dirty="0" smtClean="0">
              <a:solidFill>
                <a:srgbClr val="000000"/>
              </a:solidFill>
              <a:latin typeface="Arial" panose="020B0604020202020204" pitchFamily="34" charset="0"/>
              <a:cs typeface="Arial" panose="020B0604020202020204" pitchFamily="34" charset="0"/>
            </a:endParaRPr>
          </a:p>
          <a:p>
            <a:pPr marL="179388" lvl="1">
              <a:lnSpc>
                <a:spcPct val="130000"/>
              </a:lnSpc>
            </a:pPr>
            <a:endParaRPr lang="es-ES" sz="1400"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8500"/>
          <a:stretch/>
        </p:blipFill>
        <p:spPr>
          <a:xfrm>
            <a:off x="8565972" y="503744"/>
            <a:ext cx="1340028" cy="1092117"/>
          </a:xfrm>
          <a:prstGeom prst="rect">
            <a:avLst/>
          </a:prstGeom>
        </p:spPr>
      </p:pic>
    </p:spTree>
    <p:extLst>
      <p:ext uri="{BB962C8B-B14F-4D97-AF65-F5344CB8AC3E}">
        <p14:creationId xmlns:p14="http://schemas.microsoft.com/office/powerpoint/2010/main" val="153442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062" y="2686254"/>
            <a:ext cx="5192255" cy="1484693"/>
          </a:xfrm>
          <a:prstGeom prst="rect">
            <a:avLst/>
          </a:prstGeom>
        </p:spPr>
      </p:pic>
    </p:spTree>
    <p:extLst>
      <p:ext uri="{BB962C8B-B14F-4D97-AF65-F5344CB8AC3E}">
        <p14:creationId xmlns:p14="http://schemas.microsoft.com/office/powerpoint/2010/main" val="47197325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15924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16" name="Rectángulo 15"/>
          <p:cNvSpPr/>
          <p:nvPr/>
        </p:nvSpPr>
        <p:spPr>
          <a:xfrm>
            <a:off x="0" y="2"/>
            <a:ext cx="4495800"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latin typeface="+mj-lt"/>
            </a:endParaRPr>
          </a:p>
        </p:txBody>
      </p:sp>
      <p:grpSp>
        <p:nvGrpSpPr>
          <p:cNvPr id="6" name="Grupo 5"/>
          <p:cNvGrpSpPr/>
          <p:nvPr/>
        </p:nvGrpSpPr>
        <p:grpSpPr>
          <a:xfrm>
            <a:off x="-1906229" y="2105561"/>
            <a:ext cx="11374693" cy="2646878"/>
            <a:chOff x="-1906229" y="2363227"/>
            <a:chExt cx="11374693" cy="2646878"/>
          </a:xfrm>
        </p:grpSpPr>
        <p:sp>
          <p:nvSpPr>
            <p:cNvPr id="14" name="CuadroTexto 13"/>
            <p:cNvSpPr txBox="1"/>
            <p:nvPr/>
          </p:nvSpPr>
          <p:spPr>
            <a:xfrm>
              <a:off x="-1906229" y="2363227"/>
              <a:ext cx="8308257" cy="2646878"/>
            </a:xfrm>
            <a:prstGeom prst="rect">
              <a:avLst/>
            </a:prstGeom>
            <a:noFill/>
          </p:spPr>
          <p:txBody>
            <a:bodyPr wrap="square" rtlCol="0">
              <a:spAutoFit/>
            </a:bodyPr>
            <a:lstStyle/>
            <a:p>
              <a:pPr algn="ctr"/>
              <a:r>
                <a:rPr lang="ca-ES" sz="16600" b="1" dirty="0" smtClean="0">
                  <a:solidFill>
                    <a:schemeClr val="bg1"/>
                  </a:solidFill>
                  <a:latin typeface="Arial" panose="020B0604020202020204" pitchFamily="34" charset="0"/>
                  <a:cs typeface="Arial" panose="020B0604020202020204" pitchFamily="34" charset="0"/>
                </a:rPr>
                <a:t>02</a:t>
              </a:r>
              <a:endParaRPr lang="ca-ES" sz="16600" b="1"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4857135" y="3414327"/>
              <a:ext cx="4611329" cy="769441"/>
            </a:xfrm>
            <a:prstGeom prst="rect">
              <a:avLst/>
            </a:prstGeom>
            <a:noFill/>
          </p:spPr>
          <p:txBody>
            <a:bodyPr wrap="square" rtlCol="0">
              <a:spAutoFit/>
            </a:bodyPr>
            <a:lstStyle/>
            <a:p>
              <a:r>
                <a:rPr lang="fr-FR" sz="4400" dirty="0" err="1" smtClean="0">
                  <a:solidFill>
                    <a:srgbClr val="FD4D2E"/>
                  </a:solidFill>
                </a:rPr>
                <a:t>Context</a:t>
              </a:r>
              <a:endParaRPr lang="ca-ES" sz="4400" dirty="0">
                <a:solidFill>
                  <a:srgbClr val="FD4D2E"/>
                </a:solidFill>
              </a:endParaRPr>
            </a:p>
          </p:txBody>
        </p:sp>
      </p:grpSp>
    </p:spTree>
    <p:extLst>
      <p:ext uri="{BB962C8B-B14F-4D97-AF65-F5344CB8AC3E}">
        <p14:creationId xmlns:p14="http://schemas.microsoft.com/office/powerpoint/2010/main" val="1258174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Objeto"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5393"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 name="82 CuadroTexto"/>
          <p:cNvSpPr txBox="1"/>
          <p:nvPr/>
        </p:nvSpPr>
        <p:spPr>
          <a:xfrm>
            <a:off x="253683" y="103634"/>
            <a:ext cx="7470950" cy="400110"/>
          </a:xfrm>
          <a:prstGeom prst="rect">
            <a:avLst/>
          </a:prstGeom>
          <a:noFill/>
        </p:spPr>
        <p:txBody>
          <a:bodyPr wrap="square" rtlCol="0">
            <a:spAutoFit/>
          </a:bodyPr>
          <a:lstStyle/>
          <a:p>
            <a:r>
              <a:rPr lang="ca-ES" sz="2000" b="1" dirty="0" smtClean="0">
                <a:solidFill>
                  <a:srgbClr val="FF4D2E"/>
                </a:solidFill>
              </a:rPr>
              <a:t>02. Context. </a:t>
            </a:r>
            <a:r>
              <a:rPr lang="ca-ES" sz="2000" dirty="0" smtClean="0">
                <a:solidFill>
                  <a:srgbClr val="FF4D2E"/>
                </a:solidFill>
              </a:rPr>
              <a:t>LATITUD i objectius del projecte</a:t>
            </a:r>
          </a:p>
        </p:txBody>
      </p:sp>
      <p:grpSp>
        <p:nvGrpSpPr>
          <p:cNvPr id="66" name="Grupo 65"/>
          <p:cNvGrpSpPr/>
          <p:nvPr/>
        </p:nvGrpSpPr>
        <p:grpSpPr>
          <a:xfrm>
            <a:off x="255692" y="1015754"/>
            <a:ext cx="364324" cy="364322"/>
            <a:chOff x="374645" y="1098960"/>
            <a:chExt cx="447660" cy="447658"/>
          </a:xfrm>
        </p:grpSpPr>
        <p:sp>
          <p:nvSpPr>
            <p:cNvPr id="67" name="Elipse 66"/>
            <p:cNvSpPr/>
            <p:nvPr/>
          </p:nvSpPr>
          <p:spPr>
            <a:xfrm>
              <a:off x="374645" y="1098960"/>
              <a:ext cx="447660" cy="447658"/>
            </a:xfrm>
            <a:prstGeom prst="ellipse">
              <a:avLst/>
            </a:prstGeom>
            <a:noFill/>
            <a:ln w="19050">
              <a:solidFill>
                <a:srgbClr val="E58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022" dirty="0">
                <a:latin typeface="Century Gothic" panose="020B0502020202020204" pitchFamily="34" charset="0"/>
              </a:endParaRPr>
            </a:p>
          </p:txBody>
        </p:sp>
        <p:pic>
          <p:nvPicPr>
            <p:cNvPr id="68" name="Imagen 67"/>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5480" y="1209792"/>
              <a:ext cx="225994" cy="225994"/>
            </a:xfrm>
            <a:prstGeom prst="rect">
              <a:avLst/>
            </a:prstGeom>
          </p:spPr>
        </p:pic>
      </p:grpSp>
      <p:cxnSp>
        <p:nvCxnSpPr>
          <p:cNvPr id="69" name="Conector recto 68"/>
          <p:cNvCxnSpPr/>
          <p:nvPr/>
        </p:nvCxnSpPr>
        <p:spPr>
          <a:xfrm>
            <a:off x="742766" y="819915"/>
            <a:ext cx="0" cy="75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CuadroTexto 69"/>
          <p:cNvSpPr txBox="1"/>
          <p:nvPr/>
        </p:nvSpPr>
        <p:spPr>
          <a:xfrm>
            <a:off x="765769" y="820517"/>
            <a:ext cx="8741486" cy="738664"/>
          </a:xfrm>
          <a:prstGeom prst="rect">
            <a:avLst/>
          </a:prstGeom>
          <a:noFill/>
        </p:spPr>
        <p:txBody>
          <a:bodyPr wrap="square" rtlCol="0">
            <a:spAutoFit/>
          </a:bodyPr>
          <a:lstStyle/>
          <a:p>
            <a:r>
              <a:rPr lang="ca-ES" sz="1400" dirty="0" smtClean="0">
                <a:latin typeface="Arial" panose="020B0604020202020204" pitchFamily="34" charset="0"/>
                <a:cs typeface="Arial" panose="020B0604020202020204" pitchFamily="34" charset="0"/>
              </a:rPr>
              <a:t>La </a:t>
            </a:r>
            <a:r>
              <a:rPr lang="ca-ES" sz="1400" b="1" dirty="0" smtClean="0">
                <a:solidFill>
                  <a:schemeClr val="accent6"/>
                </a:solidFill>
                <a:latin typeface="Arial" panose="020B0604020202020204" pitchFamily="34" charset="0"/>
                <a:cs typeface="Arial" panose="020B0604020202020204" pitchFamily="34" charset="0"/>
              </a:rPr>
              <a:t>Fundació TIC Salut Social</a:t>
            </a:r>
            <a:r>
              <a:rPr lang="ca-ES" sz="1400" dirty="0" smtClean="0">
                <a:latin typeface="Arial" panose="020B0604020202020204" pitchFamily="34" charset="0"/>
                <a:cs typeface="Arial" panose="020B0604020202020204" pitchFamily="34" charset="0"/>
              </a:rPr>
              <a:t> pren l’encàrrec d’elaborar una estratègia d’atenció no presencial pel SISCAT. Aquest encàrrec es tradueix en el projecte </a:t>
            </a:r>
            <a:r>
              <a:rPr lang="ca-ES" sz="1400" b="1" dirty="0" smtClean="0">
                <a:solidFill>
                  <a:schemeClr val="accent3"/>
                </a:solidFill>
                <a:latin typeface="Arial" panose="020B0604020202020204" pitchFamily="34" charset="0"/>
                <a:cs typeface="Arial" panose="020B0604020202020204" pitchFamily="34" charset="0"/>
              </a:rPr>
              <a:t>LATITUD</a:t>
            </a:r>
            <a:r>
              <a:rPr lang="ca-ES" sz="1400" dirty="0" smtClean="0">
                <a:solidFill>
                  <a:schemeClr val="accent3"/>
                </a:solidFill>
                <a:latin typeface="Arial" panose="020B0604020202020204" pitchFamily="34" charset="0"/>
                <a:cs typeface="Arial" panose="020B0604020202020204" pitchFamily="34" charset="0"/>
              </a:rPr>
              <a:t> </a:t>
            </a:r>
            <a:r>
              <a:rPr lang="ca-ES" sz="1400" dirty="0" smtClean="0">
                <a:latin typeface="Arial" panose="020B0604020202020204" pitchFamily="34" charset="0"/>
                <a:cs typeface="Arial" panose="020B0604020202020204" pitchFamily="34" charset="0"/>
              </a:rPr>
              <a:t>que persegueix l’objectiu de </a:t>
            </a:r>
            <a:r>
              <a:rPr lang="ca-ES" sz="1400" dirty="0" smtClean="0">
                <a:solidFill>
                  <a:schemeClr val="tx2"/>
                </a:solidFill>
                <a:latin typeface="Arial" panose="020B0604020202020204" pitchFamily="34" charset="0"/>
                <a:cs typeface="Arial" panose="020B0604020202020204" pitchFamily="34" charset="0"/>
              </a:rPr>
              <a:t>proporcionar un full de ruta per la implantació del </a:t>
            </a:r>
            <a:r>
              <a:rPr lang="ca-ES" sz="1400" b="1" dirty="0" smtClean="0">
                <a:solidFill>
                  <a:schemeClr val="tx2"/>
                </a:solidFill>
                <a:latin typeface="Arial" panose="020B0604020202020204" pitchFamily="34" charset="0"/>
                <a:cs typeface="Arial" panose="020B0604020202020204" pitchFamily="34" charset="0"/>
              </a:rPr>
              <a:t>Model de Serveis d’Atenció No Presencial </a:t>
            </a:r>
            <a:r>
              <a:rPr lang="ca-ES" sz="1400" dirty="0" smtClean="0">
                <a:solidFill>
                  <a:schemeClr val="tx2"/>
                </a:solidFill>
                <a:latin typeface="Arial" panose="020B0604020202020204" pitchFamily="34" charset="0"/>
                <a:cs typeface="Arial" panose="020B0604020202020204" pitchFamily="34" charset="0"/>
              </a:rPr>
              <a:t>al </a:t>
            </a:r>
            <a:r>
              <a:rPr lang="ca-ES" sz="1400" dirty="0" err="1" smtClean="0">
                <a:solidFill>
                  <a:schemeClr val="tx2"/>
                </a:solidFill>
                <a:latin typeface="Arial" panose="020B0604020202020204" pitchFamily="34" charset="0"/>
                <a:cs typeface="Arial" panose="020B0604020202020204" pitchFamily="34" charset="0"/>
              </a:rPr>
              <a:t>SISCAT</a:t>
            </a:r>
            <a:endParaRPr lang="ca-ES" sz="1400" dirty="0">
              <a:solidFill>
                <a:schemeClr val="tx2"/>
              </a:solidFill>
              <a:latin typeface="Arial" panose="020B0604020202020204" pitchFamily="34" charset="0"/>
              <a:cs typeface="Arial" panose="020B0604020202020204" pitchFamily="34" charset="0"/>
            </a:endParaRPr>
          </a:p>
        </p:txBody>
      </p:sp>
      <p:grpSp>
        <p:nvGrpSpPr>
          <p:cNvPr id="71" name="Grupo 70"/>
          <p:cNvGrpSpPr/>
          <p:nvPr/>
        </p:nvGrpSpPr>
        <p:grpSpPr>
          <a:xfrm>
            <a:off x="436806" y="3485390"/>
            <a:ext cx="8805636" cy="2833900"/>
            <a:chOff x="550182" y="3685807"/>
            <a:chExt cx="8805636" cy="2833900"/>
          </a:xfrm>
        </p:grpSpPr>
        <p:grpSp>
          <p:nvGrpSpPr>
            <p:cNvPr id="72" name="Grupo 71"/>
            <p:cNvGrpSpPr/>
            <p:nvPr/>
          </p:nvGrpSpPr>
          <p:grpSpPr>
            <a:xfrm>
              <a:off x="550182" y="3685807"/>
              <a:ext cx="8805636" cy="2833900"/>
              <a:chOff x="550182" y="3304807"/>
              <a:chExt cx="8805636" cy="2833900"/>
            </a:xfrm>
          </p:grpSpPr>
          <p:sp>
            <p:nvSpPr>
              <p:cNvPr id="75" name="CuadroTexto 74"/>
              <p:cNvSpPr txBox="1"/>
              <p:nvPr/>
            </p:nvSpPr>
            <p:spPr>
              <a:xfrm>
                <a:off x="4204001" y="3304807"/>
                <a:ext cx="1481303" cy="276999"/>
              </a:xfrm>
              <a:prstGeom prst="rect">
                <a:avLst/>
              </a:prstGeom>
              <a:noFill/>
            </p:spPr>
            <p:txBody>
              <a:bodyPr wrap="none" rtlCol="0">
                <a:spAutoFit/>
              </a:bodyPr>
              <a:lstStyle/>
              <a:p>
                <a:r>
                  <a:rPr lang="ca-ES" sz="1200" b="1" dirty="0" smtClean="0">
                    <a:solidFill>
                      <a:schemeClr val="accent6"/>
                    </a:solidFill>
                    <a:latin typeface="Arial" panose="020B0604020202020204" pitchFamily="34" charset="0"/>
                    <a:cs typeface="Arial" panose="020B0604020202020204" pitchFamily="34" charset="0"/>
                  </a:rPr>
                  <a:t>Projecte LATITUD</a:t>
                </a:r>
                <a:endParaRPr lang="ca-ES" sz="1200" b="1" dirty="0">
                  <a:solidFill>
                    <a:schemeClr val="accent6"/>
                  </a:solidFill>
                  <a:latin typeface="Arial" panose="020B0604020202020204" pitchFamily="34" charset="0"/>
                  <a:cs typeface="Arial" panose="020B0604020202020204" pitchFamily="34" charset="0"/>
                </a:endParaRPr>
              </a:p>
            </p:txBody>
          </p:sp>
          <p:sp>
            <p:nvSpPr>
              <p:cNvPr id="76" name="CuadroTexto 75"/>
              <p:cNvSpPr txBox="1"/>
              <p:nvPr/>
            </p:nvSpPr>
            <p:spPr>
              <a:xfrm>
                <a:off x="550182" y="4353603"/>
                <a:ext cx="2738917" cy="1615827"/>
              </a:xfrm>
              <a:prstGeom prst="rect">
                <a:avLst/>
              </a:prstGeom>
              <a:noFill/>
            </p:spPr>
            <p:txBody>
              <a:bodyPr wrap="square" rtlCol="0">
                <a:spAutoFit/>
              </a:bodyPr>
              <a:lstStyle/>
              <a:p>
                <a:pPr marL="247632" indent="-247632">
                  <a:spcAft>
                    <a:spcPts val="600"/>
                  </a:spcAft>
                  <a:buFont typeface="Wingdings" panose="05000000000000000000" pitchFamily="2" charset="2"/>
                  <a:buChar char="Ø"/>
                </a:pPr>
                <a:r>
                  <a:rPr lang="ca-ES" sz="1200" dirty="0">
                    <a:solidFill>
                      <a:schemeClr val="accent3"/>
                    </a:solidFill>
                    <a:latin typeface="Arial" panose="020B0604020202020204" pitchFamily="34" charset="0"/>
                    <a:cs typeface="Arial" panose="020B0604020202020204" pitchFamily="34" charset="0"/>
                  </a:rPr>
                  <a:t>Millorar la qualitat i reduir el cost</a:t>
                </a:r>
              </a:p>
              <a:p>
                <a:pPr marL="247632" indent="-247632">
                  <a:spcAft>
                    <a:spcPts val="600"/>
                  </a:spcAft>
                  <a:buFont typeface="Wingdings" panose="05000000000000000000" pitchFamily="2" charset="2"/>
                  <a:buChar char="Ø"/>
                </a:pPr>
                <a:r>
                  <a:rPr lang="ca-ES" sz="1200" dirty="0">
                    <a:solidFill>
                      <a:schemeClr val="accent3"/>
                    </a:solidFill>
                    <a:latin typeface="Arial" panose="020B0604020202020204" pitchFamily="34" charset="0"/>
                    <a:cs typeface="Arial" panose="020B0604020202020204" pitchFamily="34" charset="0"/>
                  </a:rPr>
                  <a:t>Contribuir a la integració de serveis</a:t>
                </a:r>
              </a:p>
              <a:p>
                <a:pPr marL="247632" indent="-247632">
                  <a:spcAft>
                    <a:spcPts val="600"/>
                  </a:spcAft>
                  <a:buFont typeface="Wingdings" panose="05000000000000000000" pitchFamily="2" charset="2"/>
                  <a:buChar char="Ø"/>
                </a:pPr>
                <a:r>
                  <a:rPr lang="ca-ES" sz="1200" dirty="0">
                    <a:solidFill>
                      <a:schemeClr val="accent3"/>
                    </a:solidFill>
                    <a:latin typeface="Arial" panose="020B0604020202020204" pitchFamily="34" charset="0"/>
                    <a:cs typeface="Arial" panose="020B0604020202020204" pitchFamily="34" charset="0"/>
                  </a:rPr>
                  <a:t>Millorar l’accés a eines, formació i personalització en la provisió de serveis</a:t>
                </a:r>
              </a:p>
              <a:p>
                <a:pPr marL="247632" indent="-247632">
                  <a:spcAft>
                    <a:spcPts val="600"/>
                  </a:spcAft>
                  <a:buFont typeface="Wingdings" panose="05000000000000000000" pitchFamily="2" charset="2"/>
                  <a:buChar char="Ø"/>
                </a:pPr>
                <a:r>
                  <a:rPr lang="ca-ES" sz="1200" dirty="0">
                    <a:solidFill>
                      <a:schemeClr val="accent3"/>
                    </a:solidFill>
                    <a:latin typeface="Arial" panose="020B0604020202020204" pitchFamily="34" charset="0"/>
                    <a:cs typeface="Arial" panose="020B0604020202020204" pitchFamily="34" charset="0"/>
                  </a:rPr>
                  <a:t>Garantir la seguretat i la privacitat</a:t>
                </a:r>
              </a:p>
            </p:txBody>
          </p:sp>
          <p:grpSp>
            <p:nvGrpSpPr>
              <p:cNvPr id="77" name="Grupo 76"/>
              <p:cNvGrpSpPr/>
              <p:nvPr/>
            </p:nvGrpSpPr>
            <p:grpSpPr>
              <a:xfrm>
                <a:off x="550182" y="3627922"/>
                <a:ext cx="8805636" cy="371789"/>
                <a:chOff x="1775434" y="3627922"/>
                <a:chExt cx="6355133" cy="371789"/>
              </a:xfrm>
            </p:grpSpPr>
            <p:sp>
              <p:nvSpPr>
                <p:cNvPr id="86" name="Rectángulo 85"/>
                <p:cNvSpPr/>
                <p:nvPr/>
              </p:nvSpPr>
              <p:spPr>
                <a:xfrm>
                  <a:off x="1775435" y="3633363"/>
                  <a:ext cx="6355130" cy="366348"/>
                </a:xfrm>
                <a:prstGeom prst="rect">
                  <a:avLst/>
                </a:prstGeom>
                <a:solidFill>
                  <a:srgbClr val="FFEAE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800" dirty="0">
                    <a:latin typeface="Century Gothic" panose="020B0502020202020204" pitchFamily="34" charset="0"/>
                  </a:endParaRPr>
                </a:p>
              </p:txBody>
            </p:sp>
            <p:sp>
              <p:nvSpPr>
                <p:cNvPr id="87" name="CuadroTexto 86"/>
                <p:cNvSpPr txBox="1"/>
                <p:nvPr/>
              </p:nvSpPr>
              <p:spPr>
                <a:xfrm>
                  <a:off x="2269924" y="3675815"/>
                  <a:ext cx="5366152" cy="276999"/>
                </a:xfrm>
                <a:prstGeom prst="rect">
                  <a:avLst/>
                </a:prstGeom>
                <a:noFill/>
              </p:spPr>
              <p:txBody>
                <a:bodyPr wrap="square" rtlCol="0">
                  <a:spAutoFit/>
                </a:bodyPr>
                <a:lstStyle/>
                <a:p>
                  <a:pPr algn="ctr"/>
                  <a:r>
                    <a:rPr lang="ca-ES" sz="1200" dirty="0" smtClean="0">
                      <a:solidFill>
                        <a:schemeClr val="accent2"/>
                      </a:solidFill>
                      <a:latin typeface="Arial" panose="020B0604020202020204" pitchFamily="34" charset="0"/>
                      <a:cs typeface="Arial" panose="020B0604020202020204" pitchFamily="34" charset="0"/>
                    </a:rPr>
                    <a:t>Objectiu general: Establir </a:t>
                  </a:r>
                  <a:r>
                    <a:rPr lang="ca-ES" sz="1200" dirty="0">
                      <a:solidFill>
                        <a:schemeClr val="accent2"/>
                      </a:solidFill>
                      <a:latin typeface="Arial" panose="020B0604020202020204" pitchFamily="34" charset="0"/>
                      <a:cs typeface="Arial" panose="020B0604020202020204" pitchFamily="34" charset="0"/>
                    </a:rPr>
                    <a:t>el marc de referència per l’atenció no presencial al SISCAT</a:t>
                  </a:r>
                </a:p>
              </p:txBody>
            </p:sp>
            <p:cxnSp>
              <p:nvCxnSpPr>
                <p:cNvPr id="88" name="Conector recto 87"/>
                <p:cNvCxnSpPr/>
                <p:nvPr/>
              </p:nvCxnSpPr>
              <p:spPr>
                <a:xfrm>
                  <a:off x="1775434" y="3627922"/>
                  <a:ext cx="6355133" cy="13047"/>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78" name="Grupo 77"/>
              <p:cNvGrpSpPr/>
              <p:nvPr/>
            </p:nvGrpSpPr>
            <p:grpSpPr>
              <a:xfrm>
                <a:off x="3505738" y="4470199"/>
                <a:ext cx="2799747" cy="1422259"/>
                <a:chOff x="3439063" y="4186687"/>
                <a:chExt cx="2799747" cy="1422259"/>
              </a:xfrm>
            </p:grpSpPr>
            <p:sp>
              <p:nvSpPr>
                <p:cNvPr id="84" name="Rectángulo 83"/>
                <p:cNvSpPr/>
                <p:nvPr/>
              </p:nvSpPr>
              <p:spPr>
                <a:xfrm>
                  <a:off x="3439063" y="4186687"/>
                  <a:ext cx="2799747" cy="13826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800" dirty="0">
                    <a:latin typeface="Century Gothic" panose="020B0502020202020204" pitchFamily="34" charset="0"/>
                  </a:endParaRPr>
                </a:p>
              </p:txBody>
            </p:sp>
            <p:sp>
              <p:nvSpPr>
                <p:cNvPr id="85" name="CuadroTexto 84"/>
                <p:cNvSpPr txBox="1"/>
                <p:nvPr/>
              </p:nvSpPr>
              <p:spPr>
                <a:xfrm>
                  <a:off x="3519855" y="4254729"/>
                  <a:ext cx="2718955" cy="1354217"/>
                </a:xfrm>
                <a:prstGeom prst="rect">
                  <a:avLst/>
                </a:prstGeom>
                <a:noFill/>
              </p:spPr>
              <p:txBody>
                <a:bodyPr wrap="square" rtlCol="0">
                  <a:spAutoFit/>
                </a:bodyPr>
                <a:lstStyle/>
                <a:p>
                  <a:pPr marL="247632" indent="-247632">
                    <a:spcAft>
                      <a:spcPts val="600"/>
                    </a:spcAft>
                    <a:buFont typeface="+mj-lt"/>
                    <a:buAutoNum type="arabicPeriod"/>
                  </a:pPr>
                  <a:r>
                    <a:rPr lang="ca-ES" sz="1200" dirty="0" smtClean="0">
                      <a:solidFill>
                        <a:schemeClr val="bg1"/>
                      </a:solidFill>
                      <a:latin typeface="Arial" panose="020B0604020202020204" pitchFamily="34" charset="0"/>
                      <a:cs typeface="Arial" panose="020B0604020202020204" pitchFamily="34" charset="0"/>
                    </a:rPr>
                    <a:t>Estat de l’art en Atenció no presencial</a:t>
                  </a:r>
                </a:p>
                <a:p>
                  <a:pPr marL="247632" indent="-247632">
                    <a:spcAft>
                      <a:spcPts val="600"/>
                    </a:spcAft>
                    <a:buFont typeface="+mj-lt"/>
                    <a:buAutoNum type="arabicPeriod"/>
                  </a:pPr>
                  <a:r>
                    <a:rPr lang="ca-ES" sz="1200" b="1" dirty="0" smtClean="0">
                      <a:solidFill>
                        <a:schemeClr val="bg1"/>
                      </a:solidFill>
                      <a:latin typeface="Arial" panose="020B0604020202020204" pitchFamily="34" charset="0"/>
                      <a:cs typeface="Arial" panose="020B0604020202020204" pitchFamily="34" charset="0"/>
                    </a:rPr>
                    <a:t>Pla Estratègic pel Model de Serveis d’Atenció No Presencial al </a:t>
                  </a:r>
                  <a:r>
                    <a:rPr lang="ca-ES" sz="1200" b="1" dirty="0" err="1" smtClean="0">
                      <a:solidFill>
                        <a:schemeClr val="bg1"/>
                      </a:solidFill>
                      <a:latin typeface="Arial" panose="020B0604020202020204" pitchFamily="34" charset="0"/>
                      <a:cs typeface="Arial" panose="020B0604020202020204" pitchFamily="34" charset="0"/>
                    </a:rPr>
                    <a:t>SISCAT</a:t>
                  </a:r>
                  <a:endParaRPr lang="ca-ES" sz="1200" b="1" dirty="0" smtClean="0">
                    <a:solidFill>
                      <a:schemeClr val="bg1"/>
                    </a:solidFill>
                    <a:latin typeface="Arial" panose="020B0604020202020204" pitchFamily="34" charset="0"/>
                    <a:cs typeface="Arial" panose="020B0604020202020204" pitchFamily="34" charset="0"/>
                  </a:endParaRPr>
                </a:p>
                <a:p>
                  <a:pPr marL="247632" indent="-247632">
                    <a:spcAft>
                      <a:spcPts val="600"/>
                    </a:spcAft>
                    <a:buFont typeface="+mj-lt"/>
                    <a:buAutoNum type="arabicPeriod"/>
                  </a:pPr>
                  <a:r>
                    <a:rPr lang="ca-ES" sz="1200" dirty="0" smtClean="0">
                      <a:solidFill>
                        <a:schemeClr val="bg1"/>
                      </a:solidFill>
                      <a:latin typeface="Arial" panose="020B0604020202020204" pitchFamily="34" charset="0"/>
                      <a:cs typeface="Arial" panose="020B0604020202020204" pitchFamily="34" charset="0"/>
                    </a:rPr>
                    <a:t>Pla d’acció i Recomanacions</a:t>
                  </a:r>
                </a:p>
              </p:txBody>
            </p:sp>
          </p:grpSp>
          <p:grpSp>
            <p:nvGrpSpPr>
              <p:cNvPr id="79" name="Grupo 78"/>
              <p:cNvGrpSpPr/>
              <p:nvPr/>
            </p:nvGrpSpPr>
            <p:grpSpPr>
              <a:xfrm>
                <a:off x="5977797" y="4184326"/>
                <a:ext cx="3332143" cy="1954381"/>
                <a:chOff x="5873022" y="4184326"/>
                <a:chExt cx="3332143" cy="1954381"/>
              </a:xfrm>
            </p:grpSpPr>
            <p:sp>
              <p:nvSpPr>
                <p:cNvPr id="81" name="Rectángulo 80">
                  <a:extLst>
                    <a:ext uri="{FF2B5EF4-FFF2-40B4-BE49-F238E27FC236}">
                      <a16:creationId xmlns="" xmlns:a16="http://schemas.microsoft.com/office/drawing/2014/main" id="{C2482621-060F-0247-9A99-E2C233CD8A55}"/>
                    </a:ext>
                  </a:extLst>
                </p:cNvPr>
                <p:cNvSpPr/>
                <p:nvPr/>
              </p:nvSpPr>
              <p:spPr>
                <a:xfrm>
                  <a:off x="6473848" y="4184326"/>
                  <a:ext cx="2731317" cy="1954381"/>
                </a:xfrm>
                <a:prstGeom prst="rect">
                  <a:avLst/>
                </a:prstGeom>
              </p:spPr>
              <p:txBody>
                <a:bodyPr wrap="square">
                  <a:spAutoFit/>
                </a:bodyPr>
                <a:lstStyle/>
                <a:p>
                  <a:pPr marL="171450" indent="-171450">
                    <a:spcAft>
                      <a:spcPts val="600"/>
                    </a:spcAft>
                    <a:buClr>
                      <a:schemeClr val="accent3"/>
                    </a:buClr>
                    <a:buFont typeface="Arial" panose="020B0604020202020204" pitchFamily="34" charset="0"/>
                    <a:buChar char="●"/>
                  </a:pPr>
                  <a:r>
                    <a:rPr lang="ca-ES" sz="1200" b="1" dirty="0">
                      <a:solidFill>
                        <a:srgbClr val="2737B6"/>
                      </a:solidFill>
                      <a:latin typeface="+mj-lt"/>
                    </a:rPr>
                    <a:t>Cartera de serveis d’atenció no-presencial, </a:t>
                  </a:r>
                  <a:r>
                    <a:rPr lang="ca-ES" sz="1200" b="1" dirty="0" smtClean="0">
                      <a:solidFill>
                        <a:srgbClr val="2737B6"/>
                      </a:solidFill>
                      <a:latin typeface="+mj-lt"/>
                    </a:rPr>
                    <a:t>noves </a:t>
                  </a:r>
                  <a:r>
                    <a:rPr lang="ca-ES" sz="1200" b="1" dirty="0">
                      <a:solidFill>
                        <a:srgbClr val="2737B6"/>
                      </a:solidFill>
                      <a:latin typeface="+mj-lt"/>
                    </a:rPr>
                    <a:t>rutes assistencials</a:t>
                  </a:r>
                </a:p>
                <a:p>
                  <a:pPr marL="171450" indent="-171450">
                    <a:spcAft>
                      <a:spcPts val="600"/>
                    </a:spcAft>
                    <a:buClr>
                      <a:schemeClr val="accent3"/>
                    </a:buClr>
                    <a:buFont typeface="Arial" panose="020B0604020202020204" pitchFamily="34" charset="0"/>
                    <a:buChar char="●"/>
                  </a:pPr>
                  <a:r>
                    <a:rPr lang="ca-ES" sz="1200" dirty="0">
                      <a:solidFill>
                        <a:srgbClr val="2737B6"/>
                      </a:solidFill>
                      <a:latin typeface="+mj-lt"/>
                    </a:rPr>
                    <a:t>Marc tecnològic i d’interoperabilitat</a:t>
                  </a:r>
                </a:p>
                <a:p>
                  <a:pPr marL="171450" indent="-171450">
                    <a:spcAft>
                      <a:spcPts val="600"/>
                    </a:spcAft>
                    <a:buClr>
                      <a:schemeClr val="accent3"/>
                    </a:buClr>
                    <a:buFont typeface="Arial" panose="020B0604020202020204" pitchFamily="34" charset="0"/>
                    <a:buChar char="●"/>
                  </a:pPr>
                  <a:r>
                    <a:rPr lang="ca-ES" sz="1200" dirty="0" smtClean="0">
                      <a:solidFill>
                        <a:srgbClr val="2737B6"/>
                      </a:solidFill>
                      <a:latin typeface="+mj-lt"/>
                    </a:rPr>
                    <a:t>Marc normatiu, ètic i legal </a:t>
                  </a:r>
                </a:p>
                <a:p>
                  <a:pPr marL="171450" indent="-171450">
                    <a:spcAft>
                      <a:spcPts val="600"/>
                    </a:spcAft>
                    <a:buClr>
                      <a:schemeClr val="accent3"/>
                    </a:buClr>
                    <a:buFont typeface="Arial" panose="020B0604020202020204" pitchFamily="34" charset="0"/>
                    <a:buChar char="●"/>
                  </a:pPr>
                  <a:r>
                    <a:rPr lang="ca-ES" sz="1200" dirty="0" smtClean="0">
                      <a:solidFill>
                        <a:srgbClr val="2737B6"/>
                      </a:solidFill>
                      <a:latin typeface="+mj-lt"/>
                    </a:rPr>
                    <a:t>Model organitzatiu i competències</a:t>
                  </a:r>
                </a:p>
                <a:p>
                  <a:pPr marL="171450" indent="-171450">
                    <a:spcAft>
                      <a:spcPts val="600"/>
                    </a:spcAft>
                    <a:buClr>
                      <a:schemeClr val="accent3"/>
                    </a:buClr>
                    <a:buFont typeface="Arial" panose="020B0604020202020204" pitchFamily="34" charset="0"/>
                    <a:buChar char="●"/>
                  </a:pPr>
                  <a:r>
                    <a:rPr lang="ca-ES" sz="1200" dirty="0" smtClean="0">
                      <a:solidFill>
                        <a:srgbClr val="2737B6"/>
                      </a:solidFill>
                      <a:latin typeface="+mj-lt"/>
                    </a:rPr>
                    <a:t>Model de sostenibilitat econòmica</a:t>
                  </a:r>
                </a:p>
                <a:p>
                  <a:pPr marL="171450" indent="-171450">
                    <a:spcAft>
                      <a:spcPts val="600"/>
                    </a:spcAft>
                    <a:buClr>
                      <a:schemeClr val="accent3"/>
                    </a:buClr>
                    <a:buFont typeface="Arial" panose="020B0604020202020204" pitchFamily="34" charset="0"/>
                    <a:buChar char="●"/>
                  </a:pPr>
                  <a:r>
                    <a:rPr lang="ca-ES" sz="1200" dirty="0" smtClean="0">
                      <a:solidFill>
                        <a:srgbClr val="2737B6"/>
                      </a:solidFill>
                      <a:latin typeface="+mj-lt"/>
                    </a:rPr>
                    <a:t>Model d’avaluació i indicadors</a:t>
                  </a:r>
                  <a:endParaRPr lang="ca-ES" sz="1200" dirty="0">
                    <a:solidFill>
                      <a:srgbClr val="2737B6"/>
                    </a:solidFill>
                    <a:latin typeface="+mj-lt"/>
                  </a:endParaRPr>
                </a:p>
              </p:txBody>
            </p:sp>
            <p:cxnSp>
              <p:nvCxnSpPr>
                <p:cNvPr id="82" name="Conector recto 81"/>
                <p:cNvCxnSpPr/>
                <p:nvPr/>
              </p:nvCxnSpPr>
              <p:spPr>
                <a:xfrm>
                  <a:off x="5873022" y="5161516"/>
                  <a:ext cx="50557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flipV="1">
                  <a:off x="6378598" y="4281155"/>
                  <a:ext cx="0" cy="176072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80" name="Triángulo isósceles 79"/>
              <p:cNvSpPr/>
              <p:nvPr/>
            </p:nvSpPr>
            <p:spPr>
              <a:xfrm rot="5400000">
                <a:off x="2688439" y="5115905"/>
                <a:ext cx="1370043" cy="912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73" name="CuadroTexto 72"/>
            <p:cNvSpPr txBox="1"/>
            <p:nvPr/>
          </p:nvSpPr>
          <p:spPr>
            <a:xfrm>
              <a:off x="550182" y="4432746"/>
              <a:ext cx="1609736" cy="276999"/>
            </a:xfrm>
            <a:prstGeom prst="rect">
              <a:avLst/>
            </a:prstGeom>
            <a:noFill/>
          </p:spPr>
          <p:txBody>
            <a:bodyPr wrap="none" rtlCol="0">
              <a:spAutoFit/>
            </a:bodyPr>
            <a:lstStyle/>
            <a:p>
              <a:r>
                <a:rPr lang="ca-ES" sz="1200" dirty="0" smtClean="0"/>
                <a:t>Objectius estratègics</a:t>
              </a:r>
              <a:endParaRPr lang="ca-ES" sz="1200" dirty="0"/>
            </a:p>
          </p:txBody>
        </p:sp>
        <p:sp>
          <p:nvSpPr>
            <p:cNvPr id="74" name="CuadroTexto 73"/>
            <p:cNvSpPr txBox="1"/>
            <p:nvPr/>
          </p:nvSpPr>
          <p:spPr>
            <a:xfrm>
              <a:off x="3505738" y="4432746"/>
              <a:ext cx="1582484" cy="276999"/>
            </a:xfrm>
            <a:prstGeom prst="rect">
              <a:avLst/>
            </a:prstGeom>
            <a:noFill/>
          </p:spPr>
          <p:txBody>
            <a:bodyPr wrap="none" rtlCol="0">
              <a:spAutoFit/>
            </a:bodyPr>
            <a:lstStyle/>
            <a:p>
              <a:r>
                <a:rPr lang="ca-ES" sz="1200" dirty="0" smtClean="0"/>
                <a:t>Àrees de l’estratègia</a:t>
              </a:r>
              <a:endParaRPr lang="ca-ES" sz="1200" dirty="0"/>
            </a:p>
          </p:txBody>
        </p:sp>
      </p:grpSp>
      <p:grpSp>
        <p:nvGrpSpPr>
          <p:cNvPr id="89" name="Grupo 88"/>
          <p:cNvGrpSpPr/>
          <p:nvPr/>
        </p:nvGrpSpPr>
        <p:grpSpPr>
          <a:xfrm>
            <a:off x="3417361" y="1676217"/>
            <a:ext cx="2844527" cy="1607869"/>
            <a:chOff x="3460958" y="1876634"/>
            <a:chExt cx="2844527" cy="1607869"/>
          </a:xfrm>
        </p:grpSpPr>
        <p:sp>
          <p:nvSpPr>
            <p:cNvPr id="90" name="Triángulo isósceles 89"/>
            <p:cNvSpPr/>
            <p:nvPr/>
          </p:nvSpPr>
          <p:spPr>
            <a:xfrm rot="10800000">
              <a:off x="3849482" y="3391725"/>
              <a:ext cx="2067478" cy="927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1" name="Rectángulo 90">
              <a:extLst>
                <a:ext uri="{FF2B5EF4-FFF2-40B4-BE49-F238E27FC236}">
                  <a16:creationId xmlns="" xmlns:a16="http://schemas.microsoft.com/office/drawing/2014/main" id="{03CB0FB8-4747-5F4A-9443-3DC727C3951B}"/>
                </a:ext>
              </a:extLst>
            </p:cNvPr>
            <p:cNvSpPr/>
            <p:nvPr/>
          </p:nvSpPr>
          <p:spPr>
            <a:xfrm>
              <a:off x="4403215" y="1876634"/>
              <a:ext cx="756938" cy="276999"/>
            </a:xfrm>
            <a:prstGeom prst="rect">
              <a:avLst/>
            </a:prstGeom>
          </p:spPr>
          <p:txBody>
            <a:bodyPr wrap="none">
              <a:spAutoFit/>
            </a:bodyPr>
            <a:lstStyle/>
            <a:p>
              <a:r>
                <a:rPr lang="ca-ES" sz="1200" b="1" dirty="0" smtClean="0">
                  <a:solidFill>
                    <a:srgbClr val="2737B6"/>
                  </a:solidFill>
                </a:rPr>
                <a:t>Context</a:t>
              </a:r>
              <a:endParaRPr lang="ca-ES" sz="1200" b="1" dirty="0">
                <a:solidFill>
                  <a:srgbClr val="2737B6"/>
                </a:solidFill>
              </a:endParaRPr>
            </a:p>
          </p:txBody>
        </p:sp>
        <p:sp>
          <p:nvSpPr>
            <p:cNvPr id="92" name="Rectángulo 91">
              <a:extLst>
                <a:ext uri="{FF2B5EF4-FFF2-40B4-BE49-F238E27FC236}">
                  <a16:creationId xmlns="" xmlns:a16="http://schemas.microsoft.com/office/drawing/2014/main" id="{9C82A61B-33BC-124A-A284-D40C3A7C13CC}"/>
                </a:ext>
              </a:extLst>
            </p:cNvPr>
            <p:cNvSpPr/>
            <p:nvPr/>
          </p:nvSpPr>
          <p:spPr>
            <a:xfrm>
              <a:off x="3460958" y="2200094"/>
              <a:ext cx="2844527" cy="1015663"/>
            </a:xfrm>
            <a:prstGeom prst="rect">
              <a:avLst/>
            </a:prstGeom>
          </p:spPr>
          <p:txBody>
            <a:bodyPr wrap="square">
              <a:spAutoFit/>
            </a:bodyPr>
            <a:lstStyle/>
            <a:p>
              <a:pPr marL="252000" indent="-252000">
                <a:buClr>
                  <a:schemeClr val="accent2"/>
                </a:buClr>
                <a:buFont typeface="Wingdings" panose="05000000000000000000" pitchFamily="2" charset="2"/>
                <a:buChar char="q"/>
              </a:pPr>
              <a:r>
                <a:rPr lang="ca-ES" sz="1200" dirty="0" smtClean="0">
                  <a:solidFill>
                    <a:srgbClr val="2737B6"/>
                  </a:solidFill>
                </a:rPr>
                <a:t>Demografia i canvis poblacionals</a:t>
              </a:r>
            </a:p>
            <a:p>
              <a:pPr marL="252000" indent="-252000">
                <a:buClr>
                  <a:schemeClr val="accent2"/>
                </a:buClr>
                <a:buFont typeface="Wingdings" panose="05000000000000000000" pitchFamily="2" charset="2"/>
                <a:buChar char="q"/>
              </a:pPr>
              <a:r>
                <a:rPr lang="ca-ES" sz="1200" dirty="0" smtClean="0">
                  <a:solidFill>
                    <a:srgbClr val="2737B6"/>
                  </a:solidFill>
                </a:rPr>
                <a:t>Demografia dels professionals </a:t>
              </a:r>
            </a:p>
            <a:p>
              <a:pPr marL="252000" indent="-252000">
                <a:buClr>
                  <a:schemeClr val="accent2"/>
                </a:buClr>
                <a:buFont typeface="Wingdings" panose="05000000000000000000" pitchFamily="2" charset="2"/>
                <a:buChar char="q"/>
              </a:pPr>
              <a:r>
                <a:rPr lang="ca-ES" sz="1200" dirty="0" smtClean="0">
                  <a:solidFill>
                    <a:srgbClr val="2737B6"/>
                  </a:solidFill>
                </a:rPr>
                <a:t>Desigualtat d'accés (rurals i urbà)</a:t>
              </a:r>
            </a:p>
            <a:p>
              <a:pPr marL="252000" indent="-252000">
                <a:buClr>
                  <a:schemeClr val="accent2"/>
                </a:buClr>
                <a:buFont typeface="Wingdings" panose="05000000000000000000" pitchFamily="2" charset="2"/>
                <a:buChar char="q"/>
              </a:pPr>
              <a:r>
                <a:rPr lang="ca-ES" sz="1200" dirty="0" smtClean="0">
                  <a:solidFill>
                    <a:srgbClr val="2737B6"/>
                  </a:solidFill>
                </a:rPr>
                <a:t>Aspectes socioeconòmics</a:t>
              </a:r>
            </a:p>
            <a:p>
              <a:pPr marL="252000" indent="-252000">
                <a:buClr>
                  <a:schemeClr val="accent2"/>
                </a:buClr>
                <a:buFont typeface="Wingdings" panose="05000000000000000000" pitchFamily="2" charset="2"/>
                <a:buChar char="q"/>
              </a:pPr>
              <a:r>
                <a:rPr lang="ca-ES" sz="1200" dirty="0" smtClean="0">
                  <a:solidFill>
                    <a:srgbClr val="2737B6"/>
                  </a:solidFill>
                </a:rPr>
                <a:t>Aparició de les noves tecnologies</a:t>
              </a:r>
              <a:endParaRPr lang="ca-ES" sz="1200" dirty="0">
                <a:solidFill>
                  <a:srgbClr val="2737B6"/>
                </a:solidFill>
              </a:endParaRPr>
            </a:p>
          </p:txBody>
        </p:sp>
      </p:grpSp>
    </p:spTree>
    <p:extLst>
      <p:ext uri="{BB962C8B-B14F-4D97-AF65-F5344CB8AC3E}">
        <p14:creationId xmlns:p14="http://schemas.microsoft.com/office/powerpoint/2010/main" val="3844173022"/>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1&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3&quot;&gt;&lt;elem m_fUsage=&quot;1.89999999999999991118E+00&quot;&gt;&lt;m_msothmcolidx val=&quot;0&quot;/&gt;&lt;m_rgb r=&quot;4F&quot; g=&quot;A0&quot; b=&quot;B8&quot;/&gt;&lt;m_nBrightness val=&quot;0&quot;/&gt;&lt;/elem&gt;&lt;elem m_fUsage=&quot;1.40049000000000001265E+00&quot;&gt;&lt;m_msothmcolidx val=&quot;0&quot;/&gt;&lt;m_rgb r=&quot;DA&quot; g=&quot;25&quot; b=&quot;C8&quot;/&gt;&lt;m_nBrightness val=&quot;0&quot;/&gt;&lt;/elem&gt;&lt;elem m_fUsage=&quot;7.29000000000000092371E-01&quot;&gt;&lt;m_msothmcolidx val=&quot;0&quot;/&gt;&lt;m_rgb r=&quot;01&quot; g=&quot;FA&quot; b=&quot;DB&quot;/&gt;&lt;m_nBrightness val=&quot;0&quot;/&gt;&lt;/elem&gt;&lt;elem m_fUsage=&quot;6.56100000000000127542E-01&quot;&gt;&lt;m_msothmcolidx val=&quot;0&quot;/&gt;&lt;m_rgb r=&quot;FF&quot; g=&quot;CA&quot; b=&quot;CA&quot;/&gt;&lt;m_nBrightness val=&quot;0&quot;/&gt;&lt;/elem&gt;&lt;elem m_fUsage=&quot;6.02865022932900118668E-01&quot;&gt;&lt;m_msothmcolidx val=&quot;0&quot;/&gt;&lt;m_rgb r=&quot;9A&quot; g=&quot;AE&quot; b=&quot;04&quot;/&gt;&lt;m_nBrightness val=&quot;0&quot;/&gt;&lt;/elem&gt;&lt;elem m_fUsage=&quot;5.31441000000000163261E-01&quot;&gt;&lt;m_msothmcolidx val=&quot;0&quot;/&gt;&lt;m_rgb r=&quot;FF&quot; g=&quot;C0&quot; b=&quot;00&quot;/&gt;&lt;m_nBrightness val=&quot;0&quot;/&gt;&lt;/elem&gt;&lt;elem m_fUsage=&quot;4.78296900000000135833E-01&quot;&gt;&lt;m_msothmcolidx val=&quot;0&quot;/&gt;&lt;m_rgb r=&quot;19&quot; g=&quot;94&quot; b=&quot;A4&quot;/&gt;&lt;m_nBrightness val=&quot;0&quot;/&gt;&lt;/elem&gt;&lt;elem m_fUsage=&quot;4.30467210000000155556E-01&quot;&gt;&lt;m_msothmcolidx val=&quot;0&quot;/&gt;&lt;m_rgb r=&quot;10&quot; g=&quot;17&quot; b=&quot;5A&quot;/&gt;&lt;m_nBrightness val=&quot;0&quot;/&gt;&lt;/elem&gt;&lt;elem m_fUsage=&quot;3.87420489000000145552E-01&quot;&gt;&lt;m_msothmcolidx val=&quot;0&quot;/&gt;&lt;m_rgb r=&quot;05&quot; g=&quot;73&quot; b=&quot;C2&quot;/&gt;&lt;m_nBrightness val=&quot;0&quot;/&gt;&lt;/elem&gt;&lt;elem m_fUsage=&quot;3.13810596090000171188E-01&quot;&gt;&lt;m_msothmcolidx val=&quot;0&quot;/&gt;&lt;m_rgb r=&quot;77&quot; g=&quot;77&quot; b=&quot;77&quot;/&gt;&lt;m_nBrightness val=&quot;0&quot;/&gt;&lt;/elem&gt;&lt;elem m_fUsage=&quot;2.82429536481000165171E-01&quot;&gt;&lt;m_msothmcolidx val=&quot;0&quot;/&gt;&lt;m_rgb r=&quot;F3&quot; g=&quot;F3&quot; b=&quot;F3&quot;/&gt;&lt;m_nBrightness val=&quot;0&quot;/&gt;&lt;/elem&gt;&lt;elem m_fUsage=&quot;2.28767924549610118801E-01&quot;&gt;&lt;m_msothmcolidx val=&quot;0&quot;/&gt;&lt;m_rgb r=&quot;99&quot; g=&quot;AD&quot; b=&quot;03&quot;/&gt;&lt;m_nBrightness val=&quot;0&quot;/&gt;&lt;/elem&gt;&lt;elem m_fUsage=&quot;2.05891132094649098594E-01&quot;&gt;&lt;m_msothmcolidx val=&quot;0&quot;/&gt;&lt;m_rgb r=&quot;53&quot; g=&quot;77&quot; b=&quot;AC&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HkjXq_a60mL0xk5x.qoB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No1O.w4xE68DnXNVw6t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0oBnpl4fUaWfBxw0pZvy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4CVY7rKmhUenb30SXCblC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No1O.w4xE68DnXNVw6t6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0oBnpl4fUaWfBxw0pZvy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4CVY7rKmhUenb30SXCblC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No1O.w4xE68DnXNVw6t6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0oBnpl4fUaWfBxw0pZvy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4CVY7rKmhUenb30SXCblC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HkjXq_a60mL0xk5x.qo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No1O.w4xE68DnXNVw6t6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PHkjXq_a60mL0xk5x.qoB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No1O.w4xE68DnXNVw6t6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PHkjXq_a60mL0xk5x.qoB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No1O.w4xE68DnXNVw6t6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UIFuas6TUKadriEOnZK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3KHtougrRsaCmPcasX2L.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3KHtougrRsaCmPcasX2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3KHtougrRsaCmPcasX2L.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KHtougrRsaCmPcasX2L.g"/>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e Office">
  <a:themeElements>
    <a:clrScheme name="Personalizado 3">
      <a:dk1>
        <a:srgbClr val="7F7F7F"/>
      </a:dk1>
      <a:lt1>
        <a:srgbClr val="FFFFFF"/>
      </a:lt1>
      <a:dk2>
        <a:srgbClr val="373DB3"/>
      </a:dk2>
      <a:lt2>
        <a:srgbClr val="FFFFFF"/>
      </a:lt2>
      <a:accent1>
        <a:srgbClr val="68EAFF"/>
      </a:accent1>
      <a:accent2>
        <a:srgbClr val="FD4D2E"/>
      </a:accent2>
      <a:accent3>
        <a:srgbClr val="FD4D2E"/>
      </a:accent3>
      <a:accent4>
        <a:srgbClr val="FD4D2E"/>
      </a:accent4>
      <a:accent5>
        <a:srgbClr val="FD4D2E"/>
      </a:accent5>
      <a:accent6>
        <a:srgbClr val="FD4D2E"/>
      </a:accent6>
      <a:hlink>
        <a:srgbClr val="FD4D2E"/>
      </a:hlink>
      <a:folHlink>
        <a:srgbClr val="FD4D2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everis Eli">
      <a:dk1>
        <a:srgbClr val="000000"/>
      </a:dk1>
      <a:lt1>
        <a:srgbClr val="FFFFFF"/>
      </a:lt1>
      <a:dk2>
        <a:srgbClr val="969696"/>
      </a:dk2>
      <a:lt2>
        <a:srgbClr val="737373"/>
      </a:lt2>
      <a:accent1>
        <a:srgbClr val="9AAE04"/>
      </a:accent1>
      <a:accent2>
        <a:srgbClr val="339966"/>
      </a:accent2>
      <a:accent3>
        <a:srgbClr val="205390"/>
      </a:accent3>
      <a:accent4>
        <a:srgbClr val="0073C2"/>
      </a:accent4>
      <a:accent5>
        <a:srgbClr val="643269"/>
      </a:accent5>
      <a:accent6>
        <a:srgbClr val="960F68"/>
      </a:accent6>
      <a:hlink>
        <a:srgbClr val="D76734"/>
      </a:hlink>
      <a:folHlink>
        <a:srgbClr val="DDB32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8_Tema de Office">
  <a:themeElements>
    <a:clrScheme name="Personalizado 3">
      <a:dk1>
        <a:srgbClr val="7F7F7F"/>
      </a:dk1>
      <a:lt1>
        <a:srgbClr val="FFFFFF"/>
      </a:lt1>
      <a:dk2>
        <a:srgbClr val="373DB3"/>
      </a:dk2>
      <a:lt2>
        <a:srgbClr val="FFFFFF"/>
      </a:lt2>
      <a:accent1>
        <a:srgbClr val="68EAFF"/>
      </a:accent1>
      <a:accent2>
        <a:srgbClr val="FD4D2E"/>
      </a:accent2>
      <a:accent3>
        <a:srgbClr val="FD4D2E"/>
      </a:accent3>
      <a:accent4>
        <a:srgbClr val="FD4D2E"/>
      </a:accent4>
      <a:accent5>
        <a:srgbClr val="FD4D2E"/>
      </a:accent5>
      <a:accent6>
        <a:srgbClr val="FD4D2E"/>
      </a:accent6>
      <a:hlink>
        <a:srgbClr val="FD4D2E"/>
      </a:hlink>
      <a:folHlink>
        <a:srgbClr val="FD4D2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9_Tema de Office">
  <a:themeElements>
    <a:clrScheme name="Personalizado 3">
      <a:dk1>
        <a:srgbClr val="7F7F7F"/>
      </a:dk1>
      <a:lt1>
        <a:srgbClr val="FFFFFF"/>
      </a:lt1>
      <a:dk2>
        <a:srgbClr val="373DB3"/>
      </a:dk2>
      <a:lt2>
        <a:srgbClr val="FFFFFF"/>
      </a:lt2>
      <a:accent1>
        <a:srgbClr val="68EAFF"/>
      </a:accent1>
      <a:accent2>
        <a:srgbClr val="FD4D2E"/>
      </a:accent2>
      <a:accent3>
        <a:srgbClr val="FD4D2E"/>
      </a:accent3>
      <a:accent4>
        <a:srgbClr val="FD4D2E"/>
      </a:accent4>
      <a:accent5>
        <a:srgbClr val="FD4D2E"/>
      </a:accent5>
      <a:accent6>
        <a:srgbClr val="FD4D2E"/>
      </a:accent6>
      <a:hlink>
        <a:srgbClr val="FD4D2E"/>
      </a:hlink>
      <a:folHlink>
        <a:srgbClr val="FD4D2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0_Tema de Office">
  <a:themeElements>
    <a:clrScheme name="Personalizado 3">
      <a:dk1>
        <a:srgbClr val="7F7F7F"/>
      </a:dk1>
      <a:lt1>
        <a:srgbClr val="FFFFFF"/>
      </a:lt1>
      <a:dk2>
        <a:srgbClr val="373DB3"/>
      </a:dk2>
      <a:lt2>
        <a:srgbClr val="FFFFFF"/>
      </a:lt2>
      <a:accent1>
        <a:srgbClr val="68EAFF"/>
      </a:accent1>
      <a:accent2>
        <a:srgbClr val="FD4D2E"/>
      </a:accent2>
      <a:accent3>
        <a:srgbClr val="FD4D2E"/>
      </a:accent3>
      <a:accent4>
        <a:srgbClr val="FD4D2E"/>
      </a:accent4>
      <a:accent5>
        <a:srgbClr val="FD4D2E"/>
      </a:accent5>
      <a:accent6>
        <a:srgbClr val="FD4D2E"/>
      </a:accent6>
      <a:hlink>
        <a:srgbClr val="FD4D2E"/>
      </a:hlink>
      <a:folHlink>
        <a:srgbClr val="FD4D2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1_Tema de Office">
  <a:themeElements>
    <a:clrScheme name="Personalizado 3">
      <a:dk1>
        <a:srgbClr val="7F7F7F"/>
      </a:dk1>
      <a:lt1>
        <a:srgbClr val="FFFFFF"/>
      </a:lt1>
      <a:dk2>
        <a:srgbClr val="373DB3"/>
      </a:dk2>
      <a:lt2>
        <a:srgbClr val="FFFFFF"/>
      </a:lt2>
      <a:accent1>
        <a:srgbClr val="68EAFF"/>
      </a:accent1>
      <a:accent2>
        <a:srgbClr val="FD4D2E"/>
      </a:accent2>
      <a:accent3>
        <a:srgbClr val="FD4D2E"/>
      </a:accent3>
      <a:accent4>
        <a:srgbClr val="FD4D2E"/>
      </a:accent4>
      <a:accent5>
        <a:srgbClr val="FD4D2E"/>
      </a:accent5>
      <a:accent6>
        <a:srgbClr val="FD4D2E"/>
      </a:accent6>
      <a:hlink>
        <a:srgbClr val="FD4D2E"/>
      </a:hlink>
      <a:folHlink>
        <a:srgbClr val="FD4D2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2_Tema de Office">
  <a:themeElements>
    <a:clrScheme name="Personalizado 3">
      <a:dk1>
        <a:srgbClr val="7F7F7F"/>
      </a:dk1>
      <a:lt1>
        <a:srgbClr val="FFFFFF"/>
      </a:lt1>
      <a:dk2>
        <a:srgbClr val="373DB3"/>
      </a:dk2>
      <a:lt2>
        <a:srgbClr val="FFFFFF"/>
      </a:lt2>
      <a:accent1>
        <a:srgbClr val="68EAFF"/>
      </a:accent1>
      <a:accent2>
        <a:srgbClr val="FD4D2E"/>
      </a:accent2>
      <a:accent3>
        <a:srgbClr val="FD4D2E"/>
      </a:accent3>
      <a:accent4>
        <a:srgbClr val="FD4D2E"/>
      </a:accent4>
      <a:accent5>
        <a:srgbClr val="FD4D2E"/>
      </a:accent5>
      <a:accent6>
        <a:srgbClr val="FD4D2E"/>
      </a:accent6>
      <a:hlink>
        <a:srgbClr val="FD4D2E"/>
      </a:hlink>
      <a:folHlink>
        <a:srgbClr val="FD4D2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E76DB0D3B62E41B607E6E9136E79B8" ma:contentTypeVersion="10" ma:contentTypeDescription="Crea un document nou" ma:contentTypeScope="" ma:versionID="46690666b226f1ed38d0c972fe9f8efb">
  <xsd:schema xmlns:xsd="http://www.w3.org/2001/XMLSchema" xmlns:xs="http://www.w3.org/2001/XMLSchema" xmlns:p="http://schemas.microsoft.com/office/2006/metadata/properties" xmlns:ns2="a1f4eb97-4bfa-4803-be01-32f031b101e9" targetNamespace="http://schemas.microsoft.com/office/2006/metadata/properties" ma:root="true" ma:fieldsID="4027b92f1072ca7e4b55880fc0ebf928" ns2:_="">
    <xsd:import namespace="a1f4eb97-4bfa-4803-be01-32f031b101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4eb97-4bfa-4803-be01-32f031b10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5C3222-B259-4898-B886-F7244190D74D}">
  <ds:schemaRefs>
    <ds:schemaRef ds:uri="http://schemas.microsoft.com/sharepoint/v3/contenttype/forms"/>
  </ds:schemaRefs>
</ds:datastoreItem>
</file>

<file path=customXml/itemProps2.xml><?xml version="1.0" encoding="utf-8"?>
<ds:datastoreItem xmlns:ds="http://schemas.openxmlformats.org/officeDocument/2006/customXml" ds:itemID="{E4A72AA7-7BCB-4CF6-B6C2-E07F84C66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f4eb97-4bfa-4803-be01-32f031b101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6687E5-12F1-4BB5-912D-22D6A8F31C42}">
  <ds:schemaRefs>
    <ds:schemaRef ds:uri="http://schemas.microsoft.com/office/2006/documentManagement/types"/>
    <ds:schemaRef ds:uri="a1f4eb97-4bfa-4803-be01-32f031b101e9"/>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97349</TotalTime>
  <Words>7822</Words>
  <Application>Microsoft Office PowerPoint</Application>
  <PresentationFormat>Paper A4 (210 x 297 mm)</PresentationFormat>
  <Paragraphs>773</Paragraphs>
  <Slides>70</Slides>
  <Notes>27</Notes>
  <HiddenSlides>0</HiddenSlides>
  <MMClips>0</MMClips>
  <ScaleCrop>false</ScaleCrop>
  <HeadingPairs>
    <vt:vector size="6" baseType="variant">
      <vt:variant>
        <vt:lpstr>Tema</vt:lpstr>
      </vt:variant>
      <vt:variant>
        <vt:i4>7</vt:i4>
      </vt:variant>
      <vt:variant>
        <vt:lpstr>Servidors OLE incrustats</vt:lpstr>
      </vt:variant>
      <vt:variant>
        <vt:i4>2</vt:i4>
      </vt:variant>
      <vt:variant>
        <vt:lpstr>Títols de les diapositives</vt:lpstr>
      </vt:variant>
      <vt:variant>
        <vt:i4>70</vt:i4>
      </vt:variant>
    </vt:vector>
  </HeadingPairs>
  <TitlesOfParts>
    <vt:vector size="79" baseType="lpstr">
      <vt:lpstr>7_Tema de Office</vt:lpstr>
      <vt:lpstr>Tema de Office</vt:lpstr>
      <vt:lpstr>8_Tema de Office</vt:lpstr>
      <vt:lpstr>9_Tema de Office</vt:lpstr>
      <vt:lpstr>10_Tema de Office</vt:lpstr>
      <vt:lpstr>11_Tema de Office</vt:lpstr>
      <vt:lpstr>12_Tema de Office</vt:lpstr>
      <vt:lpstr>Diapositiva de think-cell</vt:lpstr>
      <vt:lpstr>think-cell Slide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everis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MyGov</dc:title>
  <dc:creator>everis</dc:creator>
  <cp:lastModifiedBy>a</cp:lastModifiedBy>
  <cp:revision>3168</cp:revision>
  <cp:lastPrinted>2019-09-25T09:44:10Z</cp:lastPrinted>
  <dcterms:created xsi:type="dcterms:W3CDTF">2015-11-24T04:38:57Z</dcterms:created>
  <dcterms:modified xsi:type="dcterms:W3CDTF">2020-07-02T20:26:28Z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0x01010059E76DB0D3B62E41B607E6E9136E79B8</vt:lpwstr>
  </property>
</Properties>
</file>