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4"/>
  </p:sldMasterIdLst>
  <p:notesMasterIdLst>
    <p:notesMasterId r:id="rId42"/>
  </p:notesMasterIdLst>
  <p:sldIdLst>
    <p:sldId id="256" r:id="rId5"/>
    <p:sldId id="295" r:id="rId6"/>
    <p:sldId id="361" r:id="rId7"/>
    <p:sldId id="367" r:id="rId8"/>
    <p:sldId id="363" r:id="rId9"/>
    <p:sldId id="364" r:id="rId10"/>
    <p:sldId id="382" r:id="rId11"/>
    <p:sldId id="377" r:id="rId12"/>
    <p:sldId id="371" r:id="rId13"/>
    <p:sldId id="376" r:id="rId14"/>
    <p:sldId id="378" r:id="rId15"/>
    <p:sldId id="372" r:id="rId16"/>
    <p:sldId id="390" r:id="rId17"/>
    <p:sldId id="379" r:id="rId18"/>
    <p:sldId id="391" r:id="rId19"/>
    <p:sldId id="392" r:id="rId20"/>
    <p:sldId id="393" r:id="rId21"/>
    <p:sldId id="381" r:id="rId22"/>
    <p:sldId id="394" r:id="rId23"/>
    <p:sldId id="380" r:id="rId24"/>
    <p:sldId id="370" r:id="rId25"/>
    <p:sldId id="369" r:id="rId26"/>
    <p:sldId id="375" r:id="rId27"/>
    <p:sldId id="362" r:id="rId28"/>
    <p:sldId id="384" r:id="rId29"/>
    <p:sldId id="383" r:id="rId30"/>
    <p:sldId id="395" r:id="rId31"/>
    <p:sldId id="397" r:id="rId32"/>
    <p:sldId id="403" r:id="rId33"/>
    <p:sldId id="404" r:id="rId34"/>
    <p:sldId id="405" r:id="rId35"/>
    <p:sldId id="406" r:id="rId36"/>
    <p:sldId id="407" r:id="rId37"/>
    <p:sldId id="408" r:id="rId38"/>
    <p:sldId id="368" r:id="rId39"/>
    <p:sldId id="374" r:id="rId40"/>
    <p:sldId id="289" r:id="rId4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29F"/>
    <a:srgbClr val="F3850D"/>
    <a:srgbClr val="E6801A"/>
    <a:srgbClr val="E08E20"/>
    <a:srgbClr val="E88F18"/>
    <a:srgbClr val="A20697"/>
    <a:srgbClr val="FA06CC"/>
    <a:srgbClr val="F60A96"/>
    <a:srgbClr val="9AADBB"/>
    <a:srgbClr val="C3CD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6433" autoAdjust="0"/>
  </p:normalViewPr>
  <p:slideViewPr>
    <p:cSldViewPr snapToGrid="0">
      <p:cViewPr varScale="1">
        <p:scale>
          <a:sx n="47" d="100"/>
          <a:sy n="47" d="100"/>
        </p:scale>
        <p:origin x="-762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2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barcelona_viajeros_por_franja_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barcelona_viajeros_por_franja_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barcelona_viajeros_por_franja_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KPI%20T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Distribució horària de la demanda de viatgers</a:t>
            </a:r>
          </a:p>
          <a:p>
            <a:pPr algn="l"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Estació de Rodalies</a:t>
            </a:r>
            <a:r>
              <a:rPr lang="ca-ES" baseline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de Sant Sadurní d'A. (2018)</a:t>
            </a:r>
          </a:p>
        </c:rich>
      </c:tx>
      <c:layout>
        <c:manualLayout>
          <c:xMode val="edge"/>
          <c:yMode val="edge"/>
          <c:x val="0.1388287914935242"/>
          <c:y val="3.208019543659221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[barcelona_viajeros_por_franja_xlsx.xlsx]Sheet1!$D$3475</c:f>
              <c:strCache>
                <c:ptCount val="1"/>
                <c:pt idx="0">
                  <c:v>Pugen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[barcelona_viajeros_por_franja_xlsx.xlsx]Sheet1!$B$3476:$C$3512</c:f>
              <c:strCache>
                <c:ptCount val="37"/>
                <c:pt idx="0">
                  <c:v>00:00 - 00:30</c:v>
                </c:pt>
                <c:pt idx="1">
                  <c:v>05:30 - 06:00</c:v>
                </c:pt>
                <c:pt idx="2">
                  <c:v>06:00 - 06:30</c:v>
                </c:pt>
                <c:pt idx="3">
                  <c:v>06:30 - 07:00</c:v>
                </c:pt>
                <c:pt idx="4">
                  <c:v>07:00 - 07:30</c:v>
                </c:pt>
                <c:pt idx="5">
                  <c:v>07:30 - 08:00</c:v>
                </c:pt>
                <c:pt idx="6">
                  <c:v>08:00 - 08:30</c:v>
                </c:pt>
                <c:pt idx="7">
                  <c:v>08:30 - 09:00</c:v>
                </c:pt>
                <c:pt idx="8">
                  <c:v>09:00 - 09:30</c:v>
                </c:pt>
                <c:pt idx="9">
                  <c:v>09:30 - 10:00</c:v>
                </c:pt>
                <c:pt idx="10">
                  <c:v>10:00 - 10:30</c:v>
                </c:pt>
                <c:pt idx="11">
                  <c:v>10:30 - 11:00</c:v>
                </c:pt>
                <c:pt idx="12">
                  <c:v>11:00 - 11:30</c:v>
                </c:pt>
                <c:pt idx="13">
                  <c:v>11:30 - 12:00</c:v>
                </c:pt>
                <c:pt idx="14">
                  <c:v>12:00 - 12:30</c:v>
                </c:pt>
                <c:pt idx="15">
                  <c:v>12:30 - 13:00</c:v>
                </c:pt>
                <c:pt idx="16">
                  <c:v>13:00 - 13:30</c:v>
                </c:pt>
                <c:pt idx="17">
                  <c:v>13:30 - 14:00</c:v>
                </c:pt>
                <c:pt idx="18">
                  <c:v>14:00 - 14:30</c:v>
                </c:pt>
                <c:pt idx="19">
                  <c:v>14:30 - 15:00</c:v>
                </c:pt>
                <c:pt idx="20">
                  <c:v>15:00 - 15:30</c:v>
                </c:pt>
                <c:pt idx="21">
                  <c:v>15:30 - 16:00</c:v>
                </c:pt>
                <c:pt idx="22">
                  <c:v>16:00 - 16:30</c:v>
                </c:pt>
                <c:pt idx="23">
                  <c:v>16:30 - 17:00</c:v>
                </c:pt>
                <c:pt idx="24">
                  <c:v>17:00 - 17:30</c:v>
                </c:pt>
                <c:pt idx="25">
                  <c:v>17:30 - 18:00</c:v>
                </c:pt>
                <c:pt idx="26">
                  <c:v>18:00 - 18:30</c:v>
                </c:pt>
                <c:pt idx="27">
                  <c:v>18:30 - 19:00</c:v>
                </c:pt>
                <c:pt idx="28">
                  <c:v>19:00 - 19:30</c:v>
                </c:pt>
                <c:pt idx="29">
                  <c:v>19:30 - 20:00</c:v>
                </c:pt>
                <c:pt idx="30">
                  <c:v>20:00 - 20:30</c:v>
                </c:pt>
                <c:pt idx="31">
                  <c:v>20:30 - 21:00</c:v>
                </c:pt>
                <c:pt idx="32">
                  <c:v>21:00 - 21:30</c:v>
                </c:pt>
                <c:pt idx="33">
                  <c:v>21:30 - 22:00</c:v>
                </c:pt>
                <c:pt idx="34">
                  <c:v>22:00 - 22:30</c:v>
                </c:pt>
                <c:pt idx="35">
                  <c:v>22:30 - 23:00</c:v>
                </c:pt>
                <c:pt idx="36">
                  <c:v>23:00 - 23:30</c:v>
                </c:pt>
              </c:strCache>
              <c:extLst xmlns:c16r2="http://schemas.microsoft.com/office/drawing/2015/06/chart"/>
            </c:strRef>
          </c:cat>
          <c:val>
            <c:numRef>
              <c:f>[barcelona_viajeros_por_franja_xlsx.xlsx]Sheet1!$D$3476:$D$3512</c:f>
              <c:numCache>
                <c:formatCode>General</c:formatCode>
                <c:ptCount val="37"/>
                <c:pt idx="0">
                  <c:v>1</c:v>
                </c:pt>
                <c:pt idx="1">
                  <c:v>33</c:v>
                </c:pt>
                <c:pt idx="2">
                  <c:v>44</c:v>
                </c:pt>
                <c:pt idx="3">
                  <c:v>40</c:v>
                </c:pt>
                <c:pt idx="4">
                  <c:v>98</c:v>
                </c:pt>
                <c:pt idx="5">
                  <c:v>168</c:v>
                </c:pt>
                <c:pt idx="6">
                  <c:v>60</c:v>
                </c:pt>
                <c:pt idx="7">
                  <c:v>69</c:v>
                </c:pt>
                <c:pt idx="8">
                  <c:v>45</c:v>
                </c:pt>
                <c:pt idx="9">
                  <c:v>73</c:v>
                </c:pt>
                <c:pt idx="10">
                  <c:v>22</c:v>
                </c:pt>
                <c:pt idx="11">
                  <c:v>3</c:v>
                </c:pt>
                <c:pt idx="12">
                  <c:v>34</c:v>
                </c:pt>
                <c:pt idx="13">
                  <c:v>21</c:v>
                </c:pt>
                <c:pt idx="14">
                  <c:v>14</c:v>
                </c:pt>
                <c:pt idx="15">
                  <c:v>18</c:v>
                </c:pt>
                <c:pt idx="16">
                  <c:v>27</c:v>
                </c:pt>
                <c:pt idx="17">
                  <c:v>3</c:v>
                </c:pt>
                <c:pt idx="18">
                  <c:v>72</c:v>
                </c:pt>
                <c:pt idx="19">
                  <c:v>34</c:v>
                </c:pt>
                <c:pt idx="20">
                  <c:v>56</c:v>
                </c:pt>
                <c:pt idx="21">
                  <c:v>7</c:v>
                </c:pt>
                <c:pt idx="22">
                  <c:v>40</c:v>
                </c:pt>
                <c:pt idx="23">
                  <c:v>4</c:v>
                </c:pt>
                <c:pt idx="24">
                  <c:v>50</c:v>
                </c:pt>
                <c:pt idx="25">
                  <c:v>5</c:v>
                </c:pt>
                <c:pt idx="26">
                  <c:v>25</c:v>
                </c:pt>
                <c:pt idx="27">
                  <c:v>37</c:v>
                </c:pt>
                <c:pt idx="28">
                  <c:v>34</c:v>
                </c:pt>
                <c:pt idx="29">
                  <c:v>1</c:v>
                </c:pt>
                <c:pt idx="30">
                  <c:v>15</c:v>
                </c:pt>
                <c:pt idx="31">
                  <c:v>17</c:v>
                </c:pt>
                <c:pt idx="32">
                  <c:v>18</c:v>
                </c:pt>
                <c:pt idx="33">
                  <c:v>9</c:v>
                </c:pt>
                <c:pt idx="34">
                  <c:v>8</c:v>
                </c:pt>
                <c:pt idx="35">
                  <c:v>8</c:v>
                </c:pt>
                <c:pt idx="3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6E-4E67-A35E-72DAFC1B362F}"/>
            </c:ext>
          </c:extLst>
        </c:ser>
        <c:ser>
          <c:idx val="1"/>
          <c:order val="1"/>
          <c:tx>
            <c:strRef>
              <c:f>[barcelona_viajeros_por_franja_xlsx.xlsx]Sheet1!$E$3475</c:f>
              <c:strCache>
                <c:ptCount val="1"/>
                <c:pt idx="0">
                  <c:v>Baixen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[barcelona_viajeros_por_franja_xlsx.xlsx]Sheet1!$B$3476:$C$3512</c:f>
              <c:strCache>
                <c:ptCount val="37"/>
                <c:pt idx="0">
                  <c:v>00:00 - 00:30</c:v>
                </c:pt>
                <c:pt idx="1">
                  <c:v>05:30 - 06:00</c:v>
                </c:pt>
                <c:pt idx="2">
                  <c:v>06:00 - 06:30</c:v>
                </c:pt>
                <c:pt idx="3">
                  <c:v>06:30 - 07:00</c:v>
                </c:pt>
                <c:pt idx="4">
                  <c:v>07:00 - 07:30</c:v>
                </c:pt>
                <c:pt idx="5">
                  <c:v>07:30 - 08:00</c:v>
                </c:pt>
                <c:pt idx="6">
                  <c:v>08:00 - 08:30</c:v>
                </c:pt>
                <c:pt idx="7">
                  <c:v>08:30 - 09:00</c:v>
                </c:pt>
                <c:pt idx="8">
                  <c:v>09:00 - 09:30</c:v>
                </c:pt>
                <c:pt idx="9">
                  <c:v>09:30 - 10:00</c:v>
                </c:pt>
                <c:pt idx="10">
                  <c:v>10:00 - 10:30</c:v>
                </c:pt>
                <c:pt idx="11">
                  <c:v>10:30 - 11:00</c:v>
                </c:pt>
                <c:pt idx="12">
                  <c:v>11:00 - 11:30</c:v>
                </c:pt>
                <c:pt idx="13">
                  <c:v>11:30 - 12:00</c:v>
                </c:pt>
                <c:pt idx="14">
                  <c:v>12:00 - 12:30</c:v>
                </c:pt>
                <c:pt idx="15">
                  <c:v>12:30 - 13:00</c:v>
                </c:pt>
                <c:pt idx="16">
                  <c:v>13:00 - 13:30</c:v>
                </c:pt>
                <c:pt idx="17">
                  <c:v>13:30 - 14:00</c:v>
                </c:pt>
                <c:pt idx="18">
                  <c:v>14:00 - 14:30</c:v>
                </c:pt>
                <c:pt idx="19">
                  <c:v>14:30 - 15:00</c:v>
                </c:pt>
                <c:pt idx="20">
                  <c:v>15:00 - 15:30</c:v>
                </c:pt>
                <c:pt idx="21">
                  <c:v>15:30 - 16:00</c:v>
                </c:pt>
                <c:pt idx="22">
                  <c:v>16:00 - 16:30</c:v>
                </c:pt>
                <c:pt idx="23">
                  <c:v>16:30 - 17:00</c:v>
                </c:pt>
                <c:pt idx="24">
                  <c:v>17:00 - 17:30</c:v>
                </c:pt>
                <c:pt idx="25">
                  <c:v>17:30 - 18:00</c:v>
                </c:pt>
                <c:pt idx="26">
                  <c:v>18:00 - 18:30</c:v>
                </c:pt>
                <c:pt idx="27">
                  <c:v>18:30 - 19:00</c:v>
                </c:pt>
                <c:pt idx="28">
                  <c:v>19:00 - 19:30</c:v>
                </c:pt>
                <c:pt idx="29">
                  <c:v>19:30 - 20:00</c:v>
                </c:pt>
                <c:pt idx="30">
                  <c:v>20:00 - 20:30</c:v>
                </c:pt>
                <c:pt idx="31">
                  <c:v>20:30 - 21:00</c:v>
                </c:pt>
                <c:pt idx="32">
                  <c:v>21:00 - 21:30</c:v>
                </c:pt>
                <c:pt idx="33">
                  <c:v>21:30 - 22:00</c:v>
                </c:pt>
                <c:pt idx="34">
                  <c:v>22:00 - 22:30</c:v>
                </c:pt>
                <c:pt idx="35">
                  <c:v>22:30 - 23:00</c:v>
                </c:pt>
                <c:pt idx="36">
                  <c:v>23:00 - 23:30</c:v>
                </c:pt>
              </c:strCache>
              <c:extLst xmlns:c16r2="http://schemas.microsoft.com/office/drawing/2015/06/chart"/>
            </c:strRef>
          </c:cat>
          <c:val>
            <c:numRef>
              <c:f>[barcelona_viajeros_por_franja_xlsx.xlsx]Sheet1!$E$3476:$E$3512</c:f>
              <c:numCache>
                <c:formatCode>General</c:formatCode>
                <c:ptCount val="37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16</c:v>
                </c:pt>
                <c:pt idx="5">
                  <c:v>54</c:v>
                </c:pt>
                <c:pt idx="6">
                  <c:v>43</c:v>
                </c:pt>
                <c:pt idx="7">
                  <c:v>37</c:v>
                </c:pt>
                <c:pt idx="8">
                  <c:v>7</c:v>
                </c:pt>
                <c:pt idx="9">
                  <c:v>15</c:v>
                </c:pt>
                <c:pt idx="10">
                  <c:v>16</c:v>
                </c:pt>
                <c:pt idx="11">
                  <c:v>8</c:v>
                </c:pt>
                <c:pt idx="12">
                  <c:v>20</c:v>
                </c:pt>
                <c:pt idx="13">
                  <c:v>7</c:v>
                </c:pt>
                <c:pt idx="14">
                  <c:v>11</c:v>
                </c:pt>
                <c:pt idx="15">
                  <c:v>24</c:v>
                </c:pt>
                <c:pt idx="16">
                  <c:v>22</c:v>
                </c:pt>
                <c:pt idx="17">
                  <c:v>31</c:v>
                </c:pt>
                <c:pt idx="18">
                  <c:v>133</c:v>
                </c:pt>
                <c:pt idx="19">
                  <c:v>15</c:v>
                </c:pt>
                <c:pt idx="20">
                  <c:v>66</c:v>
                </c:pt>
                <c:pt idx="21">
                  <c:v>52</c:v>
                </c:pt>
                <c:pt idx="22">
                  <c:v>52</c:v>
                </c:pt>
                <c:pt idx="23">
                  <c:v>34</c:v>
                </c:pt>
                <c:pt idx="24">
                  <c:v>29</c:v>
                </c:pt>
                <c:pt idx="25">
                  <c:v>30</c:v>
                </c:pt>
                <c:pt idx="26">
                  <c:v>40</c:v>
                </c:pt>
                <c:pt idx="27">
                  <c:v>33</c:v>
                </c:pt>
                <c:pt idx="28">
                  <c:v>62</c:v>
                </c:pt>
                <c:pt idx="29">
                  <c:v>53</c:v>
                </c:pt>
                <c:pt idx="30">
                  <c:v>134</c:v>
                </c:pt>
                <c:pt idx="31">
                  <c:v>57</c:v>
                </c:pt>
                <c:pt idx="32">
                  <c:v>28</c:v>
                </c:pt>
                <c:pt idx="33">
                  <c:v>61</c:v>
                </c:pt>
                <c:pt idx="34">
                  <c:v>30</c:v>
                </c:pt>
                <c:pt idx="35">
                  <c:v>24</c:v>
                </c:pt>
                <c:pt idx="3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6E-4E67-A35E-72DAFC1B362F}"/>
            </c:ext>
          </c:extLst>
        </c:ser>
        <c:dLbls/>
        <c:overlap val="100"/>
        <c:axId val="63753216"/>
        <c:axId val="45818624"/>
      </c:barChart>
      <c:catAx>
        <c:axId val="63753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818624"/>
        <c:crosses val="autoZero"/>
        <c:auto val="1"/>
        <c:lblAlgn val="ctr"/>
        <c:lblOffset val="100"/>
      </c:catAx>
      <c:valAx>
        <c:axId val="45818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75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Distribució horària de la demanda de viatgers</a:t>
            </a:r>
          </a:p>
          <a:p>
            <a:pPr algn="l">
              <a:defRPr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Estació de Rodalies de Vilafranca del P. (2018)</a:t>
            </a:r>
          </a:p>
        </c:rich>
      </c:tx>
      <c:layout>
        <c:manualLayout>
          <c:xMode val="edge"/>
          <c:yMode val="edge"/>
          <c:x val="0.14133230374434994"/>
          <c:y val="3.0260042775072288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[barcelona_viajeros_por_franja_xlsx.xlsx]Sheet1!$D$4111</c:f>
              <c:strCache>
                <c:ptCount val="1"/>
                <c:pt idx="0">
                  <c:v>Pugen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[barcelona_viajeros_por_franja_xlsx.xlsx]Sheet1!$B$4112:$C$4148</c:f>
              <c:strCache>
                <c:ptCount val="37"/>
                <c:pt idx="0">
                  <c:v>00:00 - 00:30</c:v>
                </c:pt>
                <c:pt idx="1">
                  <c:v>05:30 - 06:00</c:v>
                </c:pt>
                <c:pt idx="2">
                  <c:v>06:00 - 06:30</c:v>
                </c:pt>
                <c:pt idx="3">
                  <c:v>06:30 - 07:00</c:v>
                </c:pt>
                <c:pt idx="4">
                  <c:v>07:00 - 07:30</c:v>
                </c:pt>
                <c:pt idx="5">
                  <c:v>07:30 - 08:00</c:v>
                </c:pt>
                <c:pt idx="6">
                  <c:v>08:00 - 08:30</c:v>
                </c:pt>
                <c:pt idx="7">
                  <c:v>08:30 - 09:00</c:v>
                </c:pt>
                <c:pt idx="8">
                  <c:v>09:00 - 09:30</c:v>
                </c:pt>
                <c:pt idx="9">
                  <c:v>09:30 - 10:00</c:v>
                </c:pt>
                <c:pt idx="10">
                  <c:v>10:00 - 10:30</c:v>
                </c:pt>
                <c:pt idx="11">
                  <c:v>10:30 - 11:00</c:v>
                </c:pt>
                <c:pt idx="12">
                  <c:v>11:00 - 11:30</c:v>
                </c:pt>
                <c:pt idx="13">
                  <c:v>11:30 - 12:00</c:v>
                </c:pt>
                <c:pt idx="14">
                  <c:v>12:00 - 12:30</c:v>
                </c:pt>
                <c:pt idx="15">
                  <c:v>12:30 - 13:00</c:v>
                </c:pt>
                <c:pt idx="16">
                  <c:v>13:00 - 13:30</c:v>
                </c:pt>
                <c:pt idx="17">
                  <c:v>13:30 - 14:00</c:v>
                </c:pt>
                <c:pt idx="18">
                  <c:v>14:00 - 14:30</c:v>
                </c:pt>
                <c:pt idx="19">
                  <c:v>14:30 - 15:00</c:v>
                </c:pt>
                <c:pt idx="20">
                  <c:v>15:00 - 15:30</c:v>
                </c:pt>
                <c:pt idx="21">
                  <c:v>15:30 - 16:00</c:v>
                </c:pt>
                <c:pt idx="22">
                  <c:v>16:00 - 16:30</c:v>
                </c:pt>
                <c:pt idx="23">
                  <c:v>16:30 - 17:00</c:v>
                </c:pt>
                <c:pt idx="24">
                  <c:v>17:00 - 17:30</c:v>
                </c:pt>
                <c:pt idx="25">
                  <c:v>17:30 - 18:00</c:v>
                </c:pt>
                <c:pt idx="26">
                  <c:v>18:00 - 18:30</c:v>
                </c:pt>
                <c:pt idx="27">
                  <c:v>18:30 - 19:00</c:v>
                </c:pt>
                <c:pt idx="28">
                  <c:v>19:00 - 19:30</c:v>
                </c:pt>
                <c:pt idx="29">
                  <c:v>19:30 - 20:00</c:v>
                </c:pt>
                <c:pt idx="30">
                  <c:v>20:00 - 20:30</c:v>
                </c:pt>
                <c:pt idx="31">
                  <c:v>20:30 - 21:00</c:v>
                </c:pt>
                <c:pt idx="32">
                  <c:v>21:00 - 21:30</c:v>
                </c:pt>
                <c:pt idx="33">
                  <c:v>21:30 - 22:00</c:v>
                </c:pt>
                <c:pt idx="34">
                  <c:v>22:00 - 22:30</c:v>
                </c:pt>
                <c:pt idx="35">
                  <c:v>22:30 - 23:00</c:v>
                </c:pt>
                <c:pt idx="36">
                  <c:v>23:30 - 00:00</c:v>
                </c:pt>
              </c:strCache>
              <c:extLst xmlns:c16r2="http://schemas.microsoft.com/office/drawing/2015/06/chart"/>
            </c:strRef>
          </c:cat>
          <c:val>
            <c:numRef>
              <c:f>[barcelona_viajeros_por_franja_xlsx.xlsx]Sheet1!$D$4112:$D$4148</c:f>
              <c:numCache>
                <c:formatCode>General</c:formatCode>
                <c:ptCount val="37"/>
                <c:pt idx="0">
                  <c:v>3</c:v>
                </c:pt>
                <c:pt idx="1">
                  <c:v>48</c:v>
                </c:pt>
                <c:pt idx="2">
                  <c:v>219</c:v>
                </c:pt>
                <c:pt idx="3">
                  <c:v>142</c:v>
                </c:pt>
                <c:pt idx="4">
                  <c:v>215</c:v>
                </c:pt>
                <c:pt idx="5">
                  <c:v>306</c:v>
                </c:pt>
                <c:pt idx="6">
                  <c:v>192</c:v>
                </c:pt>
                <c:pt idx="7">
                  <c:v>123</c:v>
                </c:pt>
                <c:pt idx="8">
                  <c:v>116</c:v>
                </c:pt>
                <c:pt idx="9">
                  <c:v>48</c:v>
                </c:pt>
                <c:pt idx="10">
                  <c:v>80</c:v>
                </c:pt>
                <c:pt idx="11">
                  <c:v>50</c:v>
                </c:pt>
                <c:pt idx="12">
                  <c:v>72</c:v>
                </c:pt>
                <c:pt idx="13">
                  <c:v>60</c:v>
                </c:pt>
                <c:pt idx="14">
                  <c:v>68</c:v>
                </c:pt>
                <c:pt idx="15">
                  <c:v>80</c:v>
                </c:pt>
                <c:pt idx="16">
                  <c:v>124</c:v>
                </c:pt>
                <c:pt idx="17">
                  <c:v>108</c:v>
                </c:pt>
                <c:pt idx="18">
                  <c:v>138</c:v>
                </c:pt>
                <c:pt idx="19">
                  <c:v>96</c:v>
                </c:pt>
                <c:pt idx="20">
                  <c:v>139</c:v>
                </c:pt>
                <c:pt idx="21">
                  <c:v>67</c:v>
                </c:pt>
                <c:pt idx="22">
                  <c:v>82</c:v>
                </c:pt>
                <c:pt idx="23">
                  <c:v>43</c:v>
                </c:pt>
                <c:pt idx="24">
                  <c:v>106</c:v>
                </c:pt>
                <c:pt idx="25">
                  <c:v>83</c:v>
                </c:pt>
                <c:pt idx="26">
                  <c:v>96</c:v>
                </c:pt>
                <c:pt idx="27">
                  <c:v>64</c:v>
                </c:pt>
                <c:pt idx="28">
                  <c:v>73</c:v>
                </c:pt>
                <c:pt idx="29">
                  <c:v>62</c:v>
                </c:pt>
                <c:pt idx="30">
                  <c:v>101</c:v>
                </c:pt>
                <c:pt idx="31">
                  <c:v>45</c:v>
                </c:pt>
                <c:pt idx="32">
                  <c:v>55</c:v>
                </c:pt>
                <c:pt idx="33">
                  <c:v>65</c:v>
                </c:pt>
                <c:pt idx="34">
                  <c:v>33</c:v>
                </c:pt>
                <c:pt idx="35">
                  <c:v>9</c:v>
                </c:pt>
                <c:pt idx="3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8-44D8-8784-90B42589677F}"/>
            </c:ext>
          </c:extLst>
        </c:ser>
        <c:ser>
          <c:idx val="1"/>
          <c:order val="1"/>
          <c:tx>
            <c:strRef>
              <c:f>[barcelona_viajeros_por_franja_xlsx.xlsx]Sheet1!$E$4111</c:f>
              <c:strCache>
                <c:ptCount val="1"/>
                <c:pt idx="0">
                  <c:v>Baixen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[barcelona_viajeros_por_franja_xlsx.xlsx]Sheet1!$B$4112:$C$4148</c:f>
              <c:strCache>
                <c:ptCount val="37"/>
                <c:pt idx="0">
                  <c:v>00:00 - 00:30</c:v>
                </c:pt>
                <c:pt idx="1">
                  <c:v>05:30 - 06:00</c:v>
                </c:pt>
                <c:pt idx="2">
                  <c:v>06:00 - 06:30</c:v>
                </c:pt>
                <c:pt idx="3">
                  <c:v>06:30 - 07:00</c:v>
                </c:pt>
                <c:pt idx="4">
                  <c:v>07:00 - 07:30</c:v>
                </c:pt>
                <c:pt idx="5">
                  <c:v>07:30 - 08:00</c:v>
                </c:pt>
                <c:pt idx="6">
                  <c:v>08:00 - 08:30</c:v>
                </c:pt>
                <c:pt idx="7">
                  <c:v>08:30 - 09:00</c:v>
                </c:pt>
                <c:pt idx="8">
                  <c:v>09:00 - 09:30</c:v>
                </c:pt>
                <c:pt idx="9">
                  <c:v>09:30 - 10:00</c:v>
                </c:pt>
                <c:pt idx="10">
                  <c:v>10:00 - 10:30</c:v>
                </c:pt>
                <c:pt idx="11">
                  <c:v>10:30 - 11:00</c:v>
                </c:pt>
                <c:pt idx="12">
                  <c:v>11:00 - 11:30</c:v>
                </c:pt>
                <c:pt idx="13">
                  <c:v>11:30 - 12:00</c:v>
                </c:pt>
                <c:pt idx="14">
                  <c:v>12:00 - 12:30</c:v>
                </c:pt>
                <c:pt idx="15">
                  <c:v>12:30 - 13:00</c:v>
                </c:pt>
                <c:pt idx="16">
                  <c:v>13:00 - 13:30</c:v>
                </c:pt>
                <c:pt idx="17">
                  <c:v>13:30 - 14:00</c:v>
                </c:pt>
                <c:pt idx="18">
                  <c:v>14:00 - 14:30</c:v>
                </c:pt>
                <c:pt idx="19">
                  <c:v>14:30 - 15:00</c:v>
                </c:pt>
                <c:pt idx="20">
                  <c:v>15:00 - 15:30</c:v>
                </c:pt>
                <c:pt idx="21">
                  <c:v>15:30 - 16:00</c:v>
                </c:pt>
                <c:pt idx="22">
                  <c:v>16:00 - 16:30</c:v>
                </c:pt>
                <c:pt idx="23">
                  <c:v>16:30 - 17:00</c:v>
                </c:pt>
                <c:pt idx="24">
                  <c:v>17:00 - 17:30</c:v>
                </c:pt>
                <c:pt idx="25">
                  <c:v>17:30 - 18:00</c:v>
                </c:pt>
                <c:pt idx="26">
                  <c:v>18:00 - 18:30</c:v>
                </c:pt>
                <c:pt idx="27">
                  <c:v>18:30 - 19:00</c:v>
                </c:pt>
                <c:pt idx="28">
                  <c:v>19:00 - 19:30</c:v>
                </c:pt>
                <c:pt idx="29">
                  <c:v>19:30 - 20:00</c:v>
                </c:pt>
                <c:pt idx="30">
                  <c:v>20:00 - 20:30</c:v>
                </c:pt>
                <c:pt idx="31">
                  <c:v>20:30 - 21:00</c:v>
                </c:pt>
                <c:pt idx="32">
                  <c:v>21:00 - 21:30</c:v>
                </c:pt>
                <c:pt idx="33">
                  <c:v>21:30 - 22:00</c:v>
                </c:pt>
                <c:pt idx="34">
                  <c:v>22:00 - 22:30</c:v>
                </c:pt>
                <c:pt idx="35">
                  <c:v>22:30 - 23:00</c:v>
                </c:pt>
                <c:pt idx="36">
                  <c:v>23:30 - 00:00</c:v>
                </c:pt>
              </c:strCache>
              <c:extLst xmlns:c16r2="http://schemas.microsoft.com/office/drawing/2015/06/chart"/>
            </c:strRef>
          </c:cat>
          <c:val>
            <c:numRef>
              <c:f>[barcelona_viajeros_por_franja_xlsx.xlsx]Sheet1!$E$4112:$E$4148</c:f>
              <c:numCache>
                <c:formatCode>General</c:formatCode>
                <c:ptCount val="37"/>
                <c:pt idx="0">
                  <c:v>17</c:v>
                </c:pt>
                <c:pt idx="1">
                  <c:v>2</c:v>
                </c:pt>
                <c:pt idx="2">
                  <c:v>24</c:v>
                </c:pt>
                <c:pt idx="3">
                  <c:v>10</c:v>
                </c:pt>
                <c:pt idx="4">
                  <c:v>43</c:v>
                </c:pt>
                <c:pt idx="5">
                  <c:v>195</c:v>
                </c:pt>
                <c:pt idx="6">
                  <c:v>45</c:v>
                </c:pt>
                <c:pt idx="7">
                  <c:v>136</c:v>
                </c:pt>
                <c:pt idx="8">
                  <c:v>57</c:v>
                </c:pt>
                <c:pt idx="9">
                  <c:v>28</c:v>
                </c:pt>
                <c:pt idx="10">
                  <c:v>112</c:v>
                </c:pt>
                <c:pt idx="11">
                  <c:v>50</c:v>
                </c:pt>
                <c:pt idx="12">
                  <c:v>30</c:v>
                </c:pt>
                <c:pt idx="13">
                  <c:v>91</c:v>
                </c:pt>
                <c:pt idx="14">
                  <c:v>28</c:v>
                </c:pt>
                <c:pt idx="15">
                  <c:v>105</c:v>
                </c:pt>
                <c:pt idx="16">
                  <c:v>44</c:v>
                </c:pt>
                <c:pt idx="17">
                  <c:v>91</c:v>
                </c:pt>
                <c:pt idx="18">
                  <c:v>90</c:v>
                </c:pt>
                <c:pt idx="19">
                  <c:v>191</c:v>
                </c:pt>
                <c:pt idx="20">
                  <c:v>156</c:v>
                </c:pt>
                <c:pt idx="21">
                  <c:v>230</c:v>
                </c:pt>
                <c:pt idx="22">
                  <c:v>114</c:v>
                </c:pt>
                <c:pt idx="23">
                  <c:v>168</c:v>
                </c:pt>
                <c:pt idx="24">
                  <c:v>69</c:v>
                </c:pt>
                <c:pt idx="25">
                  <c:v>151</c:v>
                </c:pt>
                <c:pt idx="26">
                  <c:v>126</c:v>
                </c:pt>
                <c:pt idx="27">
                  <c:v>180</c:v>
                </c:pt>
                <c:pt idx="28">
                  <c:v>139</c:v>
                </c:pt>
                <c:pt idx="29">
                  <c:v>178</c:v>
                </c:pt>
                <c:pt idx="30">
                  <c:v>118</c:v>
                </c:pt>
                <c:pt idx="31">
                  <c:v>108</c:v>
                </c:pt>
                <c:pt idx="32">
                  <c:v>103</c:v>
                </c:pt>
                <c:pt idx="33">
                  <c:v>86</c:v>
                </c:pt>
                <c:pt idx="34">
                  <c:v>66</c:v>
                </c:pt>
                <c:pt idx="35">
                  <c:v>74</c:v>
                </c:pt>
                <c:pt idx="36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8-44D8-8784-90B42589677F}"/>
            </c:ext>
          </c:extLst>
        </c:ser>
        <c:dLbls/>
        <c:overlap val="100"/>
        <c:axId val="45921792"/>
        <c:axId val="45923328"/>
      </c:barChart>
      <c:catAx>
        <c:axId val="45921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923328"/>
        <c:crosses val="autoZero"/>
        <c:auto val="1"/>
        <c:lblAlgn val="ctr"/>
        <c:lblOffset val="100"/>
      </c:catAx>
      <c:valAx>
        <c:axId val="45923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92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ca-ES"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1400" b="0" i="0" u="none" strike="noStrike" kern="1200" spc="0" baseline="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Distribució horària de la demanda de viatgers</a:t>
            </a:r>
          </a:p>
          <a:p>
            <a:pPr algn="l" rtl="0">
              <a:defRPr lang="ca-ES" sz="14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1400" b="0" i="0" u="none" strike="noStrike" kern="1200" spc="0" baseline="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Estació de Rodalies de Vilanova i la G. (2018)</a:t>
            </a:r>
          </a:p>
        </c:rich>
      </c:tx>
      <c:layout>
        <c:manualLayout>
          <c:xMode val="edge"/>
          <c:yMode val="edge"/>
          <c:x val="0.15949612230674567"/>
          <c:y val="1.9464717211377335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[barcelona_viajeros_por_franja_xlsx.xlsx]Sheet1!$D$4149</c:f>
              <c:strCache>
                <c:ptCount val="1"/>
                <c:pt idx="0">
                  <c:v>Pugen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[barcelona_viajeros_por_franja_xlsx.xlsx]Sheet1!$B$4150:$C$4189</c:f>
              <c:strCache>
                <c:ptCount val="40"/>
                <c:pt idx="0">
                  <c:v>00:00 - 00:30</c:v>
                </c:pt>
                <c:pt idx="1">
                  <c:v>00:30 - 01:00</c:v>
                </c:pt>
                <c:pt idx="2">
                  <c:v>04:30 - 05:00</c:v>
                </c:pt>
                <c:pt idx="3">
                  <c:v>05:30 - 06:00</c:v>
                </c:pt>
                <c:pt idx="4">
                  <c:v>06:00 - 06:30</c:v>
                </c:pt>
                <c:pt idx="5">
                  <c:v>06:30 - 07:00</c:v>
                </c:pt>
                <c:pt idx="6">
                  <c:v>07:00 - 07:30</c:v>
                </c:pt>
                <c:pt idx="7">
                  <c:v>07:30 - 08:00</c:v>
                </c:pt>
                <c:pt idx="8">
                  <c:v>08:00 - 08:30</c:v>
                </c:pt>
                <c:pt idx="9">
                  <c:v>08:30 - 09:00</c:v>
                </c:pt>
                <c:pt idx="10">
                  <c:v>09:00 - 09:30</c:v>
                </c:pt>
                <c:pt idx="11">
                  <c:v>09:30 - 10:00</c:v>
                </c:pt>
                <c:pt idx="12">
                  <c:v>10:00 - 10:30</c:v>
                </c:pt>
                <c:pt idx="13">
                  <c:v>10:30 - 11:00</c:v>
                </c:pt>
                <c:pt idx="14">
                  <c:v>11:00 - 11:30</c:v>
                </c:pt>
                <c:pt idx="15">
                  <c:v>11:30 - 12:00</c:v>
                </c:pt>
                <c:pt idx="16">
                  <c:v>12:00 - 12:30</c:v>
                </c:pt>
                <c:pt idx="17">
                  <c:v>12:30 - 13:00</c:v>
                </c:pt>
                <c:pt idx="18">
                  <c:v>13:00 - 13:30</c:v>
                </c:pt>
                <c:pt idx="19">
                  <c:v>13:30 - 14:00</c:v>
                </c:pt>
                <c:pt idx="20">
                  <c:v>14:00 - 14:30</c:v>
                </c:pt>
                <c:pt idx="21">
                  <c:v>14:30 - 15:00</c:v>
                </c:pt>
                <c:pt idx="22">
                  <c:v>15:00 - 15:30</c:v>
                </c:pt>
                <c:pt idx="23">
                  <c:v>15:30 - 16:00</c:v>
                </c:pt>
                <c:pt idx="24">
                  <c:v>16:00 - 16:30</c:v>
                </c:pt>
                <c:pt idx="25">
                  <c:v>16:30 - 17:00</c:v>
                </c:pt>
                <c:pt idx="26">
                  <c:v>17:00 - 17:30</c:v>
                </c:pt>
                <c:pt idx="27">
                  <c:v>17:30 - 18:00</c:v>
                </c:pt>
                <c:pt idx="28">
                  <c:v>18:00 - 18:30</c:v>
                </c:pt>
                <c:pt idx="29">
                  <c:v>18:30 - 19:00</c:v>
                </c:pt>
                <c:pt idx="30">
                  <c:v>19:00 - 19:30</c:v>
                </c:pt>
                <c:pt idx="31">
                  <c:v>19:30 - 20:00</c:v>
                </c:pt>
                <c:pt idx="32">
                  <c:v>20:00 - 20:30</c:v>
                </c:pt>
                <c:pt idx="33">
                  <c:v>20:30 - 21:00</c:v>
                </c:pt>
                <c:pt idx="34">
                  <c:v>21:00 - 21:30</c:v>
                </c:pt>
                <c:pt idx="35">
                  <c:v>21:30 - 22:00</c:v>
                </c:pt>
                <c:pt idx="36">
                  <c:v>22:00 - 22:30</c:v>
                </c:pt>
                <c:pt idx="37">
                  <c:v>22:30 - 23:00</c:v>
                </c:pt>
                <c:pt idx="38">
                  <c:v>23:00 - 23:30</c:v>
                </c:pt>
                <c:pt idx="39">
                  <c:v>23:30 - 00:00</c:v>
                </c:pt>
              </c:strCache>
              <c:extLst xmlns:c16r2="http://schemas.microsoft.com/office/drawing/2015/06/chart"/>
            </c:strRef>
          </c:cat>
          <c:val>
            <c:numRef>
              <c:f>[barcelona_viajeros_por_franja_xlsx.xlsx]Sheet1!$D$4150:$D$4189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62</c:v>
                </c:pt>
                <c:pt idx="3">
                  <c:v>75</c:v>
                </c:pt>
                <c:pt idx="4">
                  <c:v>349</c:v>
                </c:pt>
                <c:pt idx="5">
                  <c:v>335</c:v>
                </c:pt>
                <c:pt idx="6">
                  <c:v>563</c:v>
                </c:pt>
                <c:pt idx="7">
                  <c:v>554</c:v>
                </c:pt>
                <c:pt idx="8">
                  <c:v>704</c:v>
                </c:pt>
                <c:pt idx="9">
                  <c:v>324</c:v>
                </c:pt>
                <c:pt idx="10">
                  <c:v>217</c:v>
                </c:pt>
                <c:pt idx="11">
                  <c:v>177</c:v>
                </c:pt>
                <c:pt idx="12">
                  <c:v>216</c:v>
                </c:pt>
                <c:pt idx="13">
                  <c:v>142</c:v>
                </c:pt>
                <c:pt idx="14">
                  <c:v>153</c:v>
                </c:pt>
                <c:pt idx="15">
                  <c:v>132</c:v>
                </c:pt>
                <c:pt idx="16">
                  <c:v>182</c:v>
                </c:pt>
                <c:pt idx="17">
                  <c:v>216</c:v>
                </c:pt>
                <c:pt idx="18">
                  <c:v>179</c:v>
                </c:pt>
                <c:pt idx="19">
                  <c:v>254</c:v>
                </c:pt>
                <c:pt idx="20">
                  <c:v>247</c:v>
                </c:pt>
                <c:pt idx="21">
                  <c:v>221</c:v>
                </c:pt>
                <c:pt idx="22">
                  <c:v>257</c:v>
                </c:pt>
                <c:pt idx="23">
                  <c:v>135</c:v>
                </c:pt>
                <c:pt idx="24">
                  <c:v>155</c:v>
                </c:pt>
                <c:pt idx="25">
                  <c:v>175</c:v>
                </c:pt>
                <c:pt idx="26">
                  <c:v>161</c:v>
                </c:pt>
                <c:pt idx="27">
                  <c:v>188</c:v>
                </c:pt>
                <c:pt idx="28">
                  <c:v>158</c:v>
                </c:pt>
                <c:pt idx="29">
                  <c:v>195</c:v>
                </c:pt>
                <c:pt idx="30">
                  <c:v>190</c:v>
                </c:pt>
                <c:pt idx="31">
                  <c:v>169</c:v>
                </c:pt>
                <c:pt idx="32">
                  <c:v>88</c:v>
                </c:pt>
                <c:pt idx="33">
                  <c:v>95</c:v>
                </c:pt>
                <c:pt idx="34">
                  <c:v>60</c:v>
                </c:pt>
                <c:pt idx="35">
                  <c:v>115</c:v>
                </c:pt>
                <c:pt idx="36">
                  <c:v>12</c:v>
                </c:pt>
                <c:pt idx="37">
                  <c:v>16</c:v>
                </c:pt>
                <c:pt idx="38">
                  <c:v>0</c:v>
                </c:pt>
                <c:pt idx="39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B5-449B-A1D4-A947620C9F26}"/>
            </c:ext>
          </c:extLst>
        </c:ser>
        <c:ser>
          <c:idx val="1"/>
          <c:order val="1"/>
          <c:tx>
            <c:strRef>
              <c:f>[barcelona_viajeros_por_franja_xlsx.xlsx]Sheet1!$E$4149</c:f>
              <c:strCache>
                <c:ptCount val="1"/>
                <c:pt idx="0">
                  <c:v>Baixen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[barcelona_viajeros_por_franja_xlsx.xlsx]Sheet1!$B$4150:$C$4189</c:f>
              <c:strCache>
                <c:ptCount val="40"/>
                <c:pt idx="0">
                  <c:v>00:00 - 00:30</c:v>
                </c:pt>
                <c:pt idx="1">
                  <c:v>00:30 - 01:00</c:v>
                </c:pt>
                <c:pt idx="2">
                  <c:v>04:30 - 05:00</c:v>
                </c:pt>
                <c:pt idx="3">
                  <c:v>05:30 - 06:00</c:v>
                </c:pt>
                <c:pt idx="4">
                  <c:v>06:00 - 06:30</c:v>
                </c:pt>
                <c:pt idx="5">
                  <c:v>06:30 - 07:00</c:v>
                </c:pt>
                <c:pt idx="6">
                  <c:v>07:00 - 07:30</c:v>
                </c:pt>
                <c:pt idx="7">
                  <c:v>07:30 - 08:00</c:v>
                </c:pt>
                <c:pt idx="8">
                  <c:v>08:00 - 08:30</c:v>
                </c:pt>
                <c:pt idx="9">
                  <c:v>08:30 - 09:00</c:v>
                </c:pt>
                <c:pt idx="10">
                  <c:v>09:00 - 09:30</c:v>
                </c:pt>
                <c:pt idx="11">
                  <c:v>09:30 - 10:00</c:v>
                </c:pt>
                <c:pt idx="12">
                  <c:v>10:00 - 10:30</c:v>
                </c:pt>
                <c:pt idx="13">
                  <c:v>10:30 - 11:00</c:v>
                </c:pt>
                <c:pt idx="14">
                  <c:v>11:00 - 11:30</c:v>
                </c:pt>
                <c:pt idx="15">
                  <c:v>11:30 - 12:00</c:v>
                </c:pt>
                <c:pt idx="16">
                  <c:v>12:00 - 12:30</c:v>
                </c:pt>
                <c:pt idx="17">
                  <c:v>12:30 - 13:00</c:v>
                </c:pt>
                <c:pt idx="18">
                  <c:v>13:00 - 13:30</c:v>
                </c:pt>
                <c:pt idx="19">
                  <c:v>13:30 - 14:00</c:v>
                </c:pt>
                <c:pt idx="20">
                  <c:v>14:00 - 14:30</c:v>
                </c:pt>
                <c:pt idx="21">
                  <c:v>14:30 - 15:00</c:v>
                </c:pt>
                <c:pt idx="22">
                  <c:v>15:00 - 15:30</c:v>
                </c:pt>
                <c:pt idx="23">
                  <c:v>15:30 - 16:00</c:v>
                </c:pt>
                <c:pt idx="24">
                  <c:v>16:00 - 16:30</c:v>
                </c:pt>
                <c:pt idx="25">
                  <c:v>16:30 - 17:00</c:v>
                </c:pt>
                <c:pt idx="26">
                  <c:v>17:00 - 17:30</c:v>
                </c:pt>
                <c:pt idx="27">
                  <c:v>17:30 - 18:00</c:v>
                </c:pt>
                <c:pt idx="28">
                  <c:v>18:00 - 18:30</c:v>
                </c:pt>
                <c:pt idx="29">
                  <c:v>18:30 - 19:00</c:v>
                </c:pt>
                <c:pt idx="30">
                  <c:v>19:00 - 19:30</c:v>
                </c:pt>
                <c:pt idx="31">
                  <c:v>19:30 - 20:00</c:v>
                </c:pt>
                <c:pt idx="32">
                  <c:v>20:00 - 20:30</c:v>
                </c:pt>
                <c:pt idx="33">
                  <c:v>20:30 - 21:00</c:v>
                </c:pt>
                <c:pt idx="34">
                  <c:v>21:00 - 21:30</c:v>
                </c:pt>
                <c:pt idx="35">
                  <c:v>21:30 - 22:00</c:v>
                </c:pt>
                <c:pt idx="36">
                  <c:v>22:00 - 22:30</c:v>
                </c:pt>
                <c:pt idx="37">
                  <c:v>22:30 - 23:00</c:v>
                </c:pt>
                <c:pt idx="38">
                  <c:v>23:00 - 23:30</c:v>
                </c:pt>
                <c:pt idx="39">
                  <c:v>23:30 - 00:00</c:v>
                </c:pt>
              </c:strCache>
              <c:extLst xmlns:c16r2="http://schemas.microsoft.com/office/drawing/2015/06/chart"/>
            </c:strRef>
          </c:cat>
          <c:val>
            <c:numRef>
              <c:f>[barcelona_viajeros_por_franja_xlsx.xlsx]Sheet1!$E$4150:$E$4189</c:f>
              <c:numCache>
                <c:formatCode>General</c:formatCode>
                <c:ptCount val="40"/>
                <c:pt idx="0">
                  <c:v>84</c:v>
                </c:pt>
                <c:pt idx="1">
                  <c:v>20</c:v>
                </c:pt>
                <c:pt idx="2">
                  <c:v>0</c:v>
                </c:pt>
                <c:pt idx="3">
                  <c:v>5</c:v>
                </c:pt>
                <c:pt idx="4">
                  <c:v>13</c:v>
                </c:pt>
                <c:pt idx="5">
                  <c:v>85</c:v>
                </c:pt>
                <c:pt idx="6">
                  <c:v>186</c:v>
                </c:pt>
                <c:pt idx="7">
                  <c:v>32</c:v>
                </c:pt>
                <c:pt idx="8">
                  <c:v>268</c:v>
                </c:pt>
                <c:pt idx="9">
                  <c:v>280</c:v>
                </c:pt>
                <c:pt idx="10">
                  <c:v>172</c:v>
                </c:pt>
                <c:pt idx="11">
                  <c:v>80</c:v>
                </c:pt>
                <c:pt idx="12">
                  <c:v>189</c:v>
                </c:pt>
                <c:pt idx="13">
                  <c:v>157</c:v>
                </c:pt>
                <c:pt idx="14">
                  <c:v>130</c:v>
                </c:pt>
                <c:pt idx="15">
                  <c:v>125</c:v>
                </c:pt>
                <c:pt idx="16">
                  <c:v>210</c:v>
                </c:pt>
                <c:pt idx="17">
                  <c:v>81</c:v>
                </c:pt>
                <c:pt idx="18">
                  <c:v>236</c:v>
                </c:pt>
                <c:pt idx="19">
                  <c:v>121</c:v>
                </c:pt>
                <c:pt idx="20">
                  <c:v>242</c:v>
                </c:pt>
                <c:pt idx="21">
                  <c:v>272</c:v>
                </c:pt>
                <c:pt idx="22">
                  <c:v>489</c:v>
                </c:pt>
                <c:pt idx="23">
                  <c:v>179</c:v>
                </c:pt>
                <c:pt idx="24">
                  <c:v>273</c:v>
                </c:pt>
                <c:pt idx="25">
                  <c:v>293</c:v>
                </c:pt>
                <c:pt idx="26">
                  <c:v>275</c:v>
                </c:pt>
                <c:pt idx="27">
                  <c:v>360</c:v>
                </c:pt>
                <c:pt idx="28">
                  <c:v>212</c:v>
                </c:pt>
                <c:pt idx="29">
                  <c:v>222</c:v>
                </c:pt>
                <c:pt idx="30">
                  <c:v>361</c:v>
                </c:pt>
                <c:pt idx="31">
                  <c:v>334</c:v>
                </c:pt>
                <c:pt idx="32">
                  <c:v>151</c:v>
                </c:pt>
                <c:pt idx="33">
                  <c:v>244</c:v>
                </c:pt>
                <c:pt idx="34">
                  <c:v>412</c:v>
                </c:pt>
                <c:pt idx="35">
                  <c:v>200</c:v>
                </c:pt>
                <c:pt idx="36">
                  <c:v>176</c:v>
                </c:pt>
                <c:pt idx="37">
                  <c:v>160</c:v>
                </c:pt>
                <c:pt idx="38">
                  <c:v>34</c:v>
                </c:pt>
                <c:pt idx="39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B5-449B-A1D4-A947620C9F26}"/>
            </c:ext>
          </c:extLst>
        </c:ser>
        <c:dLbls/>
        <c:overlap val="100"/>
        <c:axId val="46103552"/>
        <c:axId val="46109440"/>
      </c:barChart>
      <c:catAx>
        <c:axId val="46103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109440"/>
        <c:crosses val="autoZero"/>
        <c:auto val="1"/>
        <c:lblAlgn val="ctr"/>
        <c:lblOffset val="100"/>
      </c:catAx>
      <c:valAx>
        <c:axId val="461094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10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pivotSource>
    <c:name>[KPI TAD.xlsx]Taules!TablaDinámica12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ca-ES" sz="1600" b="0" i="0" u="none" strike="noStrike" kern="12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a-ES" b="0" noProof="0" dirty="0"/>
              <a:t>TAD La Bisbal del P. </a:t>
            </a:r>
          </a:p>
          <a:p>
            <a:pPr>
              <a:defRPr lang="ca-ES" sz="1600" b="0" i="0" u="none" strike="noStrike" kern="12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a-ES" b="0" noProof="0" dirty="0"/>
              <a:t>Evolució del nombre de serveis i passatgers </a:t>
            </a:r>
            <a:r>
              <a:rPr lang="ca-ES" sz="1600" b="0" i="0" u="none" strike="noStrike" baseline="0" noProof="0" dirty="0">
                <a:effectLst/>
              </a:rPr>
              <a:t>(2020)</a:t>
            </a:r>
            <a:endParaRPr lang="ca-ES" b="0" noProof="0" dirty="0"/>
          </a:p>
        </c:rich>
      </c:tx>
      <c:layout/>
      <c:spPr>
        <a:noFill/>
        <a:ln>
          <a:noFill/>
        </a:ln>
        <a:effectLst/>
      </c:spPr>
    </c:title>
    <c:pivotFmts>
      <c:pivotFmt>
        <c:idx val="0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in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in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in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in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63"/>
      </c:pivotFmt>
      <c:pivotFmt>
        <c:idx val="64"/>
      </c:pivotFmt>
      <c:pivotFmt>
        <c:idx val="6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6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67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6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6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70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</c:pivotFmt>
      <c:pivotFmt>
        <c:idx val="7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7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73"/>
      </c:pivotFmt>
      <c:pivotFmt>
        <c:idx val="7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7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7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dLbl>
          <c:idx val="0"/>
          <c:layout>
            <c:manualLayout>
              <c:x val="-1.5862183355848482E-3"/>
              <c:y val="6.42086674960052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8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8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3"/>
        <c:spPr>
          <a:gradFill rotWithShape="1">
            <a:gsLst>
              <a:gs pos="0">
                <a:schemeClr val="accent1">
                  <a:tint val="100000"/>
                  <a:shade val="85000"/>
                  <a:satMod val="100000"/>
                  <a:lumMod val="100000"/>
                </a:schemeClr>
              </a:gs>
              <a:gs pos="100000">
                <a:schemeClr val="accent1">
                  <a:tint val="90000"/>
                  <a:shade val="100000"/>
                  <a:satMod val="150000"/>
                  <a:lumMod val="100000"/>
                </a:schemeClr>
              </a:gs>
            </a:gsLst>
            <a:path path="circle">
              <a:fillToRect l="100000" t="100000" r="100000" b="100000"/>
            </a:path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  <c:pivotFmt>
        <c:idx val="84"/>
        <c:spPr>
          <a:gradFill rotWithShape="1">
            <a:gsLst>
              <a:gs pos="0">
                <a:schemeClr val="accent1">
                  <a:tint val="100000"/>
                  <a:shade val="85000"/>
                  <a:satMod val="100000"/>
                  <a:lumMod val="100000"/>
                </a:schemeClr>
              </a:gs>
              <a:gs pos="100000">
                <a:schemeClr val="accent1">
                  <a:tint val="90000"/>
                  <a:shade val="100000"/>
                  <a:satMod val="150000"/>
                  <a:lumMod val="100000"/>
                </a:schemeClr>
              </a:gs>
            </a:gsLst>
            <a:path path="circle">
              <a:fillToRect l="100000" t="100000" r="100000" b="100000"/>
            </a:path>
          </a:gradFill>
          <a:ln w="31750" cap="rnd">
            <a:solidFill>
              <a:srgbClr val="00B050"/>
            </a:solidFill>
            <a:round/>
          </a:ln>
          <a:effectLst/>
        </c:spPr>
        <c:marker>
          <c:symbol val="circle"/>
          <c:size val="6"/>
          <c:spPr>
            <a:solidFill>
              <a:srgbClr val="00B050"/>
            </a:solidFill>
            <a:ln w="12700">
              <a:solidFill>
                <a:schemeClr val="lt2"/>
              </a:solidFill>
              <a:round/>
            </a:ln>
            <a:effectLst/>
          </c:spPr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Taules!$C$20</c:f>
              <c:strCache>
                <c:ptCount val="1"/>
                <c:pt idx="0">
                  <c:v>Nº Serveis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Taules!$B$21:$B$29</c:f>
              <c:strCache>
                <c:ptCount val="9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</c:strCache>
            </c:strRef>
          </c:cat>
          <c:val>
            <c:numRef>
              <c:f>Taules!$C$21:$C$29</c:f>
              <c:numCache>
                <c:formatCode>General</c:formatCode>
                <c:ptCount val="9"/>
                <c:pt idx="0">
                  <c:v>43</c:v>
                </c:pt>
                <c:pt idx="1">
                  <c:v>45</c:v>
                </c:pt>
                <c:pt idx="2">
                  <c:v>48</c:v>
                </c:pt>
                <c:pt idx="3">
                  <c:v>30</c:v>
                </c:pt>
                <c:pt idx="4">
                  <c:v>48</c:v>
                </c:pt>
                <c:pt idx="5">
                  <c:v>48</c:v>
                </c:pt>
                <c:pt idx="6">
                  <c:v>86</c:v>
                </c:pt>
                <c:pt idx="7">
                  <c:v>66</c:v>
                </c:pt>
                <c:pt idx="8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55-4B53-927F-0696536FC037}"/>
            </c:ext>
          </c:extLst>
        </c:ser>
        <c:ser>
          <c:idx val="1"/>
          <c:order val="1"/>
          <c:tx>
            <c:strRef>
              <c:f>Taules!$D$20</c:f>
              <c:strCache>
                <c:ptCount val="1"/>
                <c:pt idx="0">
                  <c:v>Total Passatgers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Taules!$B$21:$B$29</c:f>
              <c:strCache>
                <c:ptCount val="9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</c:strCache>
            </c:strRef>
          </c:cat>
          <c:val>
            <c:numRef>
              <c:f>Taules!$D$21:$D$29</c:f>
              <c:numCache>
                <c:formatCode>General</c:formatCode>
                <c:ptCount val="9"/>
                <c:pt idx="0">
                  <c:v>173</c:v>
                </c:pt>
                <c:pt idx="1">
                  <c:v>188</c:v>
                </c:pt>
                <c:pt idx="2">
                  <c:v>140</c:v>
                </c:pt>
                <c:pt idx="3">
                  <c:v>51</c:v>
                </c:pt>
                <c:pt idx="4">
                  <c:v>101</c:v>
                </c:pt>
                <c:pt idx="5">
                  <c:v>163</c:v>
                </c:pt>
                <c:pt idx="6">
                  <c:v>249</c:v>
                </c:pt>
                <c:pt idx="7">
                  <c:v>227</c:v>
                </c:pt>
                <c:pt idx="8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55-4B53-927F-0696536FC037}"/>
            </c:ext>
          </c:extLst>
        </c:ser>
        <c:dLbls>
          <c:showVal val="1"/>
        </c:dLbls>
        <c:gapWidth val="100"/>
        <c:axId val="46561920"/>
        <c:axId val="46592384"/>
      </c:barChart>
      <c:lineChart>
        <c:grouping val="standard"/>
        <c:ser>
          <c:idx val="2"/>
          <c:order val="2"/>
          <c:tx>
            <c:strRef>
              <c:f>Taules!$E$20</c:f>
              <c:strCache>
                <c:ptCount val="1"/>
                <c:pt idx="0">
                  <c:v>Serveis realitzats (acumulats)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 w="12700">
                <a:solidFill>
                  <a:schemeClr val="lt2"/>
                </a:solidFill>
                <a:round/>
              </a:ln>
              <a:effectLst/>
            </c:spPr>
          </c:marker>
          <c:cat>
            <c:strRef>
              <c:f>Taules!$B$21:$B$29</c:f>
              <c:strCache>
                <c:ptCount val="9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</c:strCache>
            </c:strRef>
          </c:cat>
          <c:val>
            <c:numRef>
              <c:f>Taules!$E$21:$E$29</c:f>
              <c:numCache>
                <c:formatCode>#,##0</c:formatCode>
                <c:ptCount val="9"/>
                <c:pt idx="0">
                  <c:v>760</c:v>
                </c:pt>
                <c:pt idx="1">
                  <c:v>805</c:v>
                </c:pt>
                <c:pt idx="2">
                  <c:v>853</c:v>
                </c:pt>
                <c:pt idx="3">
                  <c:v>883</c:v>
                </c:pt>
                <c:pt idx="4">
                  <c:v>931</c:v>
                </c:pt>
                <c:pt idx="5">
                  <c:v>979</c:v>
                </c:pt>
                <c:pt idx="6">
                  <c:v>1065</c:v>
                </c:pt>
                <c:pt idx="7">
                  <c:v>1131</c:v>
                </c:pt>
                <c:pt idx="8">
                  <c:v>1190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8F-48FF-861F-D997A61CB9AE}"/>
            </c:ext>
          </c:extLst>
        </c:ser>
        <c:dLbls/>
        <c:marker val="1"/>
        <c:axId val="46595456"/>
        <c:axId val="46593920"/>
      </c:lineChart>
      <c:catAx>
        <c:axId val="46561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592384"/>
        <c:crosses val="autoZero"/>
        <c:auto val="1"/>
        <c:lblAlgn val="ctr"/>
        <c:lblOffset val="100"/>
      </c:catAx>
      <c:valAx>
        <c:axId val="46592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561920"/>
        <c:crosses val="autoZero"/>
        <c:crossBetween val="between"/>
      </c:valAx>
      <c:valAx>
        <c:axId val="46593920"/>
        <c:scaling>
          <c:orientation val="minMax"/>
        </c:scaling>
        <c:axPos val="r"/>
        <c:numFmt formatCode="#,##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595456"/>
        <c:crosses val="max"/>
        <c:crossBetween val="between"/>
      </c:valAx>
      <c:catAx>
        <c:axId val="46595456"/>
        <c:scaling>
          <c:orientation val="minMax"/>
        </c:scaling>
        <c:delete val="1"/>
        <c:axPos val="b"/>
        <c:numFmt formatCode="General" sourceLinked="1"/>
        <c:tickLblPos val="none"/>
        <c:crossAx val="4659392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80C3D-9381-41F2-9C91-64BC497D11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98DBFF2-3161-4C32-AA60-A95CBE7F792F}">
      <dgm:prSet phldrT="[Texto]" custT="1"/>
      <dgm:spPr/>
      <dgm:t>
        <a:bodyPr/>
        <a:lstStyle/>
        <a:p>
          <a:pPr algn="ctr"/>
          <a:r>
            <a:rPr lang="es-ES" sz="1200" dirty="0">
              <a:latin typeface="DIN-Regular" pitchFamily="2" charset="0"/>
            </a:rPr>
            <a:t>Reserva</a:t>
          </a:r>
        </a:p>
      </dgm:t>
    </dgm:pt>
    <dgm:pt modelId="{A6D90629-7BC4-4EB9-82C5-BD81AFAA9F85}" type="parTrans" cxnId="{718FD242-390F-4782-B71A-C45FA9AC3558}">
      <dgm:prSet/>
      <dgm:spPr/>
      <dgm:t>
        <a:bodyPr/>
        <a:lstStyle/>
        <a:p>
          <a:endParaRPr lang="ca-ES" sz="1200"/>
        </a:p>
      </dgm:t>
    </dgm:pt>
    <dgm:pt modelId="{EE5A6351-8441-4666-A4CA-F4AD5D20C1FA}" type="sibTrans" cxnId="{718FD242-390F-4782-B71A-C45FA9AC3558}">
      <dgm:prSet/>
      <dgm:spPr/>
      <dgm:t>
        <a:bodyPr/>
        <a:lstStyle/>
        <a:p>
          <a:endParaRPr lang="ca-ES" sz="1200"/>
        </a:p>
      </dgm:t>
    </dgm:pt>
    <dgm:pt modelId="{133F2DEC-4185-484C-A019-018F6CD77B26}">
      <dgm:prSet phldrT="[Texto]" custT="1"/>
      <dgm:spPr/>
      <dgm:t>
        <a:bodyPr/>
        <a:lstStyle/>
        <a:p>
          <a:pPr algn="ctr"/>
          <a:r>
            <a:rPr lang="es-ES" sz="1200" dirty="0">
              <a:latin typeface="DIN-Regular" pitchFamily="2" charset="0"/>
            </a:rPr>
            <a:t>Confirmació</a:t>
          </a:r>
          <a:endParaRPr lang="ca-ES" sz="1200" dirty="0">
            <a:latin typeface="DIN-Regular" pitchFamily="2" charset="0"/>
          </a:endParaRPr>
        </a:p>
      </dgm:t>
    </dgm:pt>
    <dgm:pt modelId="{FEB0F6E5-9F08-424F-9540-A12F3FCB8427}" type="parTrans" cxnId="{24ADFFB1-4F3A-47B4-8025-EDD60A6FD296}">
      <dgm:prSet/>
      <dgm:spPr/>
      <dgm:t>
        <a:bodyPr/>
        <a:lstStyle/>
        <a:p>
          <a:endParaRPr lang="ca-ES" sz="1200"/>
        </a:p>
      </dgm:t>
    </dgm:pt>
    <dgm:pt modelId="{505AE537-3261-47D6-9635-D3107F0CCD5A}" type="sibTrans" cxnId="{24ADFFB1-4F3A-47B4-8025-EDD60A6FD296}">
      <dgm:prSet/>
      <dgm:spPr/>
      <dgm:t>
        <a:bodyPr/>
        <a:lstStyle/>
        <a:p>
          <a:endParaRPr lang="ca-ES" sz="1200"/>
        </a:p>
      </dgm:t>
    </dgm:pt>
    <dgm:pt modelId="{57AC86FA-5936-42B0-8014-37873FC21F3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200" dirty="0">
              <a:latin typeface="DIN-Regular" pitchFamily="2" charset="0"/>
            </a:rPr>
            <a:t>Transport</a:t>
          </a:r>
          <a:endParaRPr lang="ca-ES" sz="1200" dirty="0">
            <a:latin typeface="DIN-Regular" pitchFamily="2" charset="0"/>
          </a:endParaRPr>
        </a:p>
      </dgm:t>
    </dgm:pt>
    <dgm:pt modelId="{26ECEA2E-0B3E-4A32-AEC3-EC0D4C4861C6}" type="parTrans" cxnId="{2F1BC5FA-9CF1-482F-AE96-7103D4B5E17F}">
      <dgm:prSet/>
      <dgm:spPr/>
      <dgm:t>
        <a:bodyPr/>
        <a:lstStyle/>
        <a:p>
          <a:endParaRPr lang="ca-ES" sz="1200"/>
        </a:p>
      </dgm:t>
    </dgm:pt>
    <dgm:pt modelId="{AD789346-BB55-4B3F-9DAE-4D45B0C24888}" type="sibTrans" cxnId="{2F1BC5FA-9CF1-482F-AE96-7103D4B5E17F}">
      <dgm:prSet/>
      <dgm:spPr/>
      <dgm:t>
        <a:bodyPr/>
        <a:lstStyle/>
        <a:p>
          <a:endParaRPr lang="ca-ES" sz="1200"/>
        </a:p>
      </dgm:t>
    </dgm:pt>
    <dgm:pt modelId="{40AFA548-57B4-4720-85A6-E44E5BA6A0D0}" type="pres">
      <dgm:prSet presAssocID="{5A880C3D-9381-41F2-9C91-64BC497D119A}" presName="CompostProcess" presStyleCnt="0">
        <dgm:presLayoutVars>
          <dgm:dir/>
          <dgm:resizeHandles val="exact"/>
        </dgm:presLayoutVars>
      </dgm:prSet>
      <dgm:spPr/>
    </dgm:pt>
    <dgm:pt modelId="{728C1ACE-BE30-4B12-8303-067B578D659B}" type="pres">
      <dgm:prSet presAssocID="{5A880C3D-9381-41F2-9C91-64BC497D119A}" presName="arrow" presStyleLbl="bgShp" presStyleIdx="0" presStyleCnt="1"/>
      <dgm:spPr>
        <a:solidFill>
          <a:schemeClr val="accent2"/>
        </a:solidFill>
      </dgm:spPr>
    </dgm:pt>
    <dgm:pt modelId="{4D75C294-8A68-4C17-8562-F522D7417A11}" type="pres">
      <dgm:prSet presAssocID="{5A880C3D-9381-41F2-9C91-64BC497D119A}" presName="linearProcess" presStyleCnt="0"/>
      <dgm:spPr/>
    </dgm:pt>
    <dgm:pt modelId="{9836C4AA-7430-43EA-A405-B0117D7EE1F1}" type="pres">
      <dgm:prSet presAssocID="{098DBFF2-3161-4C32-AA60-A95CBE7F792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61C1B82-E801-47BC-8653-6C1D89C8D7D5}" type="pres">
      <dgm:prSet presAssocID="{EE5A6351-8441-4666-A4CA-F4AD5D20C1FA}" presName="sibTrans" presStyleCnt="0"/>
      <dgm:spPr/>
    </dgm:pt>
    <dgm:pt modelId="{1FEE3BBC-AE00-45DF-BD82-99A64E3C6066}" type="pres">
      <dgm:prSet presAssocID="{133F2DEC-4185-484C-A019-018F6CD77B2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A2474A3-3C1C-4C7D-91AA-68978246AB0B}" type="pres">
      <dgm:prSet presAssocID="{505AE537-3261-47D6-9635-D3107F0CCD5A}" presName="sibTrans" presStyleCnt="0"/>
      <dgm:spPr/>
    </dgm:pt>
    <dgm:pt modelId="{55F507CC-A797-4CF4-B035-9F16DFA52671}" type="pres">
      <dgm:prSet presAssocID="{57AC86FA-5936-42B0-8014-37873FC21F3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569790B-28C8-4EA0-A62F-D57A5E2A6E3E}" type="presOf" srcId="{133F2DEC-4185-484C-A019-018F6CD77B26}" destId="{1FEE3BBC-AE00-45DF-BD82-99A64E3C6066}" srcOrd="0" destOrd="0" presId="urn:microsoft.com/office/officeart/2005/8/layout/hProcess9"/>
    <dgm:cxn modelId="{2F1BC5FA-9CF1-482F-AE96-7103D4B5E17F}" srcId="{5A880C3D-9381-41F2-9C91-64BC497D119A}" destId="{57AC86FA-5936-42B0-8014-37873FC21F36}" srcOrd="2" destOrd="0" parTransId="{26ECEA2E-0B3E-4A32-AEC3-EC0D4C4861C6}" sibTransId="{AD789346-BB55-4B3F-9DAE-4D45B0C24888}"/>
    <dgm:cxn modelId="{2639367C-EC74-4C07-81CE-495EAD9280B1}" type="presOf" srcId="{5A880C3D-9381-41F2-9C91-64BC497D119A}" destId="{40AFA548-57B4-4720-85A6-E44E5BA6A0D0}" srcOrd="0" destOrd="0" presId="urn:microsoft.com/office/officeart/2005/8/layout/hProcess9"/>
    <dgm:cxn modelId="{579771E2-ADB8-4F12-91F1-A2D6D03FD12E}" type="presOf" srcId="{57AC86FA-5936-42B0-8014-37873FC21F36}" destId="{55F507CC-A797-4CF4-B035-9F16DFA52671}" srcOrd="0" destOrd="0" presId="urn:microsoft.com/office/officeart/2005/8/layout/hProcess9"/>
    <dgm:cxn modelId="{718FD242-390F-4782-B71A-C45FA9AC3558}" srcId="{5A880C3D-9381-41F2-9C91-64BC497D119A}" destId="{098DBFF2-3161-4C32-AA60-A95CBE7F792F}" srcOrd="0" destOrd="0" parTransId="{A6D90629-7BC4-4EB9-82C5-BD81AFAA9F85}" sibTransId="{EE5A6351-8441-4666-A4CA-F4AD5D20C1FA}"/>
    <dgm:cxn modelId="{24ADFFB1-4F3A-47B4-8025-EDD60A6FD296}" srcId="{5A880C3D-9381-41F2-9C91-64BC497D119A}" destId="{133F2DEC-4185-484C-A019-018F6CD77B26}" srcOrd="1" destOrd="0" parTransId="{FEB0F6E5-9F08-424F-9540-A12F3FCB8427}" sibTransId="{505AE537-3261-47D6-9635-D3107F0CCD5A}"/>
    <dgm:cxn modelId="{8414D4F2-DA31-418B-973C-274E7090A239}" type="presOf" srcId="{098DBFF2-3161-4C32-AA60-A95CBE7F792F}" destId="{9836C4AA-7430-43EA-A405-B0117D7EE1F1}" srcOrd="0" destOrd="0" presId="urn:microsoft.com/office/officeart/2005/8/layout/hProcess9"/>
    <dgm:cxn modelId="{F1558BD2-1669-4651-835B-B94636FDB436}" type="presParOf" srcId="{40AFA548-57B4-4720-85A6-E44E5BA6A0D0}" destId="{728C1ACE-BE30-4B12-8303-067B578D659B}" srcOrd="0" destOrd="0" presId="urn:microsoft.com/office/officeart/2005/8/layout/hProcess9"/>
    <dgm:cxn modelId="{88CCCB51-7B75-486A-839E-0C2AF470B595}" type="presParOf" srcId="{40AFA548-57B4-4720-85A6-E44E5BA6A0D0}" destId="{4D75C294-8A68-4C17-8562-F522D7417A11}" srcOrd="1" destOrd="0" presId="urn:microsoft.com/office/officeart/2005/8/layout/hProcess9"/>
    <dgm:cxn modelId="{8EFEE88D-67F7-4731-B5C1-71ACC555BDF8}" type="presParOf" srcId="{4D75C294-8A68-4C17-8562-F522D7417A11}" destId="{9836C4AA-7430-43EA-A405-B0117D7EE1F1}" srcOrd="0" destOrd="0" presId="urn:microsoft.com/office/officeart/2005/8/layout/hProcess9"/>
    <dgm:cxn modelId="{4CF14994-D8D4-4113-8A15-3DD3807509BE}" type="presParOf" srcId="{4D75C294-8A68-4C17-8562-F522D7417A11}" destId="{F61C1B82-E801-47BC-8653-6C1D89C8D7D5}" srcOrd="1" destOrd="0" presId="urn:microsoft.com/office/officeart/2005/8/layout/hProcess9"/>
    <dgm:cxn modelId="{EF498408-BA71-45AA-97E5-B7494804965C}" type="presParOf" srcId="{4D75C294-8A68-4C17-8562-F522D7417A11}" destId="{1FEE3BBC-AE00-45DF-BD82-99A64E3C6066}" srcOrd="2" destOrd="0" presId="urn:microsoft.com/office/officeart/2005/8/layout/hProcess9"/>
    <dgm:cxn modelId="{6A2D8444-D9E0-49F0-99CE-B2242E04DF19}" type="presParOf" srcId="{4D75C294-8A68-4C17-8562-F522D7417A11}" destId="{BA2474A3-3C1C-4C7D-91AA-68978246AB0B}" srcOrd="3" destOrd="0" presId="urn:microsoft.com/office/officeart/2005/8/layout/hProcess9"/>
    <dgm:cxn modelId="{B719269F-740F-4FF2-85B6-036417506C85}" type="presParOf" srcId="{4D75C294-8A68-4C17-8562-F522D7417A11}" destId="{55F507CC-A797-4CF4-B035-9F16DFA526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80C3D-9381-41F2-9C91-64BC497D11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98DBFF2-3161-4C32-AA60-A95CBE7F792F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1200" dirty="0">
              <a:latin typeface="DIN-Regular" pitchFamily="2" charset="0"/>
            </a:rPr>
            <a:t>Reserva</a:t>
          </a:r>
          <a:endParaRPr lang="es-ES" sz="1100" dirty="0">
            <a:latin typeface="DIN-Regular" pitchFamily="2" charset="0"/>
          </a:endParaRPr>
        </a:p>
      </dgm:t>
    </dgm:pt>
    <dgm:pt modelId="{A6D90629-7BC4-4EB9-82C5-BD81AFAA9F85}" type="parTrans" cxnId="{718FD242-390F-4782-B71A-C45FA9AC3558}">
      <dgm:prSet/>
      <dgm:spPr/>
      <dgm:t>
        <a:bodyPr/>
        <a:lstStyle/>
        <a:p>
          <a:endParaRPr lang="ca-ES" sz="1200"/>
        </a:p>
      </dgm:t>
    </dgm:pt>
    <dgm:pt modelId="{EE5A6351-8441-4666-A4CA-F4AD5D20C1FA}" type="sibTrans" cxnId="{718FD242-390F-4782-B71A-C45FA9AC3558}">
      <dgm:prSet/>
      <dgm:spPr/>
      <dgm:t>
        <a:bodyPr/>
        <a:lstStyle/>
        <a:p>
          <a:endParaRPr lang="ca-ES" sz="1200"/>
        </a:p>
      </dgm:t>
    </dgm:pt>
    <dgm:pt modelId="{133F2DEC-4185-484C-A019-018F6CD77B26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1200" dirty="0">
              <a:latin typeface="DIN-Regular" pitchFamily="2" charset="0"/>
            </a:rPr>
            <a:t>Confirmació</a:t>
          </a:r>
          <a:endParaRPr lang="ca-ES" sz="1200" dirty="0">
            <a:latin typeface="DIN-Regular" pitchFamily="2" charset="0"/>
          </a:endParaRPr>
        </a:p>
      </dgm:t>
    </dgm:pt>
    <dgm:pt modelId="{FEB0F6E5-9F08-424F-9540-A12F3FCB8427}" type="parTrans" cxnId="{24ADFFB1-4F3A-47B4-8025-EDD60A6FD296}">
      <dgm:prSet/>
      <dgm:spPr/>
      <dgm:t>
        <a:bodyPr/>
        <a:lstStyle/>
        <a:p>
          <a:endParaRPr lang="ca-ES" sz="1200"/>
        </a:p>
      </dgm:t>
    </dgm:pt>
    <dgm:pt modelId="{505AE537-3261-47D6-9635-D3107F0CCD5A}" type="sibTrans" cxnId="{24ADFFB1-4F3A-47B4-8025-EDD60A6FD296}">
      <dgm:prSet/>
      <dgm:spPr/>
      <dgm:t>
        <a:bodyPr/>
        <a:lstStyle/>
        <a:p>
          <a:endParaRPr lang="ca-ES" sz="1200"/>
        </a:p>
      </dgm:t>
    </dgm:pt>
    <dgm:pt modelId="{57AC86FA-5936-42B0-8014-37873FC21F3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200" dirty="0">
              <a:latin typeface="DIN-Regular" pitchFamily="2" charset="0"/>
            </a:rPr>
            <a:t>Transport</a:t>
          </a:r>
          <a:endParaRPr lang="ca-ES" sz="1200" dirty="0">
            <a:latin typeface="DIN-Regular" pitchFamily="2" charset="0"/>
          </a:endParaRPr>
        </a:p>
      </dgm:t>
    </dgm:pt>
    <dgm:pt modelId="{26ECEA2E-0B3E-4A32-AEC3-EC0D4C4861C6}" type="parTrans" cxnId="{2F1BC5FA-9CF1-482F-AE96-7103D4B5E17F}">
      <dgm:prSet/>
      <dgm:spPr/>
      <dgm:t>
        <a:bodyPr/>
        <a:lstStyle/>
        <a:p>
          <a:endParaRPr lang="ca-ES" sz="1200"/>
        </a:p>
      </dgm:t>
    </dgm:pt>
    <dgm:pt modelId="{AD789346-BB55-4B3F-9DAE-4D45B0C24888}" type="sibTrans" cxnId="{2F1BC5FA-9CF1-482F-AE96-7103D4B5E17F}">
      <dgm:prSet/>
      <dgm:spPr/>
      <dgm:t>
        <a:bodyPr/>
        <a:lstStyle/>
        <a:p>
          <a:endParaRPr lang="ca-ES" sz="1200"/>
        </a:p>
      </dgm:t>
    </dgm:pt>
    <dgm:pt modelId="{40AFA548-57B4-4720-85A6-E44E5BA6A0D0}" type="pres">
      <dgm:prSet presAssocID="{5A880C3D-9381-41F2-9C91-64BC497D119A}" presName="CompostProcess" presStyleCnt="0">
        <dgm:presLayoutVars>
          <dgm:dir/>
          <dgm:resizeHandles val="exact"/>
        </dgm:presLayoutVars>
      </dgm:prSet>
      <dgm:spPr/>
    </dgm:pt>
    <dgm:pt modelId="{728C1ACE-BE30-4B12-8303-067B578D659B}" type="pres">
      <dgm:prSet presAssocID="{5A880C3D-9381-41F2-9C91-64BC497D119A}" presName="arrow" presStyleLbl="bgShp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</dgm:pt>
    <dgm:pt modelId="{4D75C294-8A68-4C17-8562-F522D7417A11}" type="pres">
      <dgm:prSet presAssocID="{5A880C3D-9381-41F2-9C91-64BC497D119A}" presName="linearProcess" presStyleCnt="0"/>
      <dgm:spPr/>
    </dgm:pt>
    <dgm:pt modelId="{9836C4AA-7430-43EA-A405-B0117D7EE1F1}" type="pres">
      <dgm:prSet presAssocID="{098DBFF2-3161-4C32-AA60-A95CBE7F792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61C1B82-E801-47BC-8653-6C1D89C8D7D5}" type="pres">
      <dgm:prSet presAssocID="{EE5A6351-8441-4666-A4CA-F4AD5D20C1FA}" presName="sibTrans" presStyleCnt="0"/>
      <dgm:spPr/>
    </dgm:pt>
    <dgm:pt modelId="{1FEE3BBC-AE00-45DF-BD82-99A64E3C6066}" type="pres">
      <dgm:prSet presAssocID="{133F2DEC-4185-484C-A019-018F6CD77B2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A2474A3-3C1C-4C7D-91AA-68978246AB0B}" type="pres">
      <dgm:prSet presAssocID="{505AE537-3261-47D6-9635-D3107F0CCD5A}" presName="sibTrans" presStyleCnt="0"/>
      <dgm:spPr/>
    </dgm:pt>
    <dgm:pt modelId="{55F507CC-A797-4CF4-B035-9F16DFA52671}" type="pres">
      <dgm:prSet presAssocID="{57AC86FA-5936-42B0-8014-37873FC21F3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F1BC5FA-9CF1-482F-AE96-7103D4B5E17F}" srcId="{5A880C3D-9381-41F2-9C91-64BC497D119A}" destId="{57AC86FA-5936-42B0-8014-37873FC21F36}" srcOrd="2" destOrd="0" parTransId="{26ECEA2E-0B3E-4A32-AEC3-EC0D4C4861C6}" sibTransId="{AD789346-BB55-4B3F-9DAE-4D45B0C24888}"/>
    <dgm:cxn modelId="{A53771AE-E5A0-47EA-B4E8-88C48DA2E939}" type="presOf" srcId="{098DBFF2-3161-4C32-AA60-A95CBE7F792F}" destId="{9836C4AA-7430-43EA-A405-B0117D7EE1F1}" srcOrd="0" destOrd="0" presId="urn:microsoft.com/office/officeart/2005/8/layout/hProcess9"/>
    <dgm:cxn modelId="{0DBBB3CB-78CB-4A9D-AD25-97DA087B7B4A}" type="presOf" srcId="{57AC86FA-5936-42B0-8014-37873FC21F36}" destId="{55F507CC-A797-4CF4-B035-9F16DFA52671}" srcOrd="0" destOrd="0" presId="urn:microsoft.com/office/officeart/2005/8/layout/hProcess9"/>
    <dgm:cxn modelId="{718FD242-390F-4782-B71A-C45FA9AC3558}" srcId="{5A880C3D-9381-41F2-9C91-64BC497D119A}" destId="{098DBFF2-3161-4C32-AA60-A95CBE7F792F}" srcOrd="0" destOrd="0" parTransId="{A6D90629-7BC4-4EB9-82C5-BD81AFAA9F85}" sibTransId="{EE5A6351-8441-4666-A4CA-F4AD5D20C1FA}"/>
    <dgm:cxn modelId="{24ADFFB1-4F3A-47B4-8025-EDD60A6FD296}" srcId="{5A880C3D-9381-41F2-9C91-64BC497D119A}" destId="{133F2DEC-4185-484C-A019-018F6CD77B26}" srcOrd="1" destOrd="0" parTransId="{FEB0F6E5-9F08-424F-9540-A12F3FCB8427}" sibTransId="{505AE537-3261-47D6-9635-D3107F0CCD5A}"/>
    <dgm:cxn modelId="{58164DA0-6C0E-47F7-956E-3765E938D9B3}" type="presOf" srcId="{133F2DEC-4185-484C-A019-018F6CD77B26}" destId="{1FEE3BBC-AE00-45DF-BD82-99A64E3C6066}" srcOrd="0" destOrd="0" presId="urn:microsoft.com/office/officeart/2005/8/layout/hProcess9"/>
    <dgm:cxn modelId="{21DBAF6C-3EA0-4A62-A8FE-58DDDEB14B22}" type="presOf" srcId="{5A880C3D-9381-41F2-9C91-64BC497D119A}" destId="{40AFA548-57B4-4720-85A6-E44E5BA6A0D0}" srcOrd="0" destOrd="0" presId="urn:microsoft.com/office/officeart/2005/8/layout/hProcess9"/>
    <dgm:cxn modelId="{65F51CC1-740D-4529-8D71-731D941C5571}" type="presParOf" srcId="{40AFA548-57B4-4720-85A6-E44E5BA6A0D0}" destId="{728C1ACE-BE30-4B12-8303-067B578D659B}" srcOrd="0" destOrd="0" presId="urn:microsoft.com/office/officeart/2005/8/layout/hProcess9"/>
    <dgm:cxn modelId="{AD9E9641-4B24-43C1-8D5E-8332CC0EF526}" type="presParOf" srcId="{40AFA548-57B4-4720-85A6-E44E5BA6A0D0}" destId="{4D75C294-8A68-4C17-8562-F522D7417A11}" srcOrd="1" destOrd="0" presId="urn:microsoft.com/office/officeart/2005/8/layout/hProcess9"/>
    <dgm:cxn modelId="{9C2A6E6B-5E63-4FAF-9F07-9C64EB8157D7}" type="presParOf" srcId="{4D75C294-8A68-4C17-8562-F522D7417A11}" destId="{9836C4AA-7430-43EA-A405-B0117D7EE1F1}" srcOrd="0" destOrd="0" presId="urn:microsoft.com/office/officeart/2005/8/layout/hProcess9"/>
    <dgm:cxn modelId="{60430E22-F2EF-4BDE-8645-77AEBA8AD4A5}" type="presParOf" srcId="{4D75C294-8A68-4C17-8562-F522D7417A11}" destId="{F61C1B82-E801-47BC-8653-6C1D89C8D7D5}" srcOrd="1" destOrd="0" presId="urn:microsoft.com/office/officeart/2005/8/layout/hProcess9"/>
    <dgm:cxn modelId="{303DF42D-5B1A-46AF-B1C6-5ABB6E57947C}" type="presParOf" srcId="{4D75C294-8A68-4C17-8562-F522D7417A11}" destId="{1FEE3BBC-AE00-45DF-BD82-99A64E3C6066}" srcOrd="2" destOrd="0" presId="urn:microsoft.com/office/officeart/2005/8/layout/hProcess9"/>
    <dgm:cxn modelId="{588AC62E-C6D4-4A00-9EE5-12D831904AC2}" type="presParOf" srcId="{4D75C294-8A68-4C17-8562-F522D7417A11}" destId="{BA2474A3-3C1C-4C7D-91AA-68978246AB0B}" srcOrd="3" destOrd="0" presId="urn:microsoft.com/office/officeart/2005/8/layout/hProcess9"/>
    <dgm:cxn modelId="{536BB77D-5F19-468F-86B6-4B3B37DEE885}" type="presParOf" srcId="{4D75C294-8A68-4C17-8562-F522D7417A11}" destId="{55F507CC-A797-4CF4-B035-9F16DFA526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880C3D-9381-41F2-9C91-64BC497D11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98DBFF2-3161-4C32-AA60-A95CBE7F792F}">
      <dgm:prSet phldrT="[Texto]" custT="1"/>
      <dgm:spPr>
        <a:solidFill>
          <a:srgbClr val="FFC000"/>
        </a:solidFill>
      </dgm:spPr>
      <dgm:t>
        <a:bodyPr/>
        <a:lstStyle/>
        <a:p>
          <a:pPr algn="ctr"/>
          <a:r>
            <a:rPr lang="es-ES" sz="1200">
              <a:latin typeface="DIN-Regular" pitchFamily="2" charset="0"/>
            </a:rPr>
            <a:t>Reserva</a:t>
          </a:r>
          <a:endParaRPr lang="es-ES" sz="1100">
            <a:latin typeface="DIN-Regular" pitchFamily="2" charset="0"/>
          </a:endParaRPr>
        </a:p>
      </dgm:t>
    </dgm:pt>
    <dgm:pt modelId="{A6D90629-7BC4-4EB9-82C5-BD81AFAA9F85}" type="parTrans" cxnId="{718FD242-390F-4782-B71A-C45FA9AC3558}">
      <dgm:prSet/>
      <dgm:spPr/>
      <dgm:t>
        <a:bodyPr/>
        <a:lstStyle/>
        <a:p>
          <a:endParaRPr lang="ca-ES" sz="1200"/>
        </a:p>
      </dgm:t>
    </dgm:pt>
    <dgm:pt modelId="{EE5A6351-8441-4666-A4CA-F4AD5D20C1FA}" type="sibTrans" cxnId="{718FD242-390F-4782-B71A-C45FA9AC3558}">
      <dgm:prSet/>
      <dgm:spPr/>
      <dgm:t>
        <a:bodyPr/>
        <a:lstStyle/>
        <a:p>
          <a:endParaRPr lang="ca-ES" sz="1200"/>
        </a:p>
      </dgm:t>
    </dgm:pt>
    <dgm:pt modelId="{133F2DEC-4185-484C-A019-018F6CD77B26}">
      <dgm:prSet phldrT="[Texto]" custT="1"/>
      <dgm:spPr>
        <a:solidFill>
          <a:srgbClr val="FFC000"/>
        </a:solidFill>
      </dgm:spPr>
      <dgm:t>
        <a:bodyPr/>
        <a:lstStyle/>
        <a:p>
          <a:pPr algn="ctr"/>
          <a:r>
            <a:rPr lang="es-ES" sz="1200" dirty="0">
              <a:latin typeface="DIN-Regular" pitchFamily="2" charset="0"/>
            </a:rPr>
            <a:t>Confirmació</a:t>
          </a:r>
          <a:endParaRPr lang="ca-ES" sz="1200" dirty="0">
            <a:latin typeface="DIN-Regular" pitchFamily="2" charset="0"/>
          </a:endParaRPr>
        </a:p>
      </dgm:t>
    </dgm:pt>
    <dgm:pt modelId="{FEB0F6E5-9F08-424F-9540-A12F3FCB8427}" type="parTrans" cxnId="{24ADFFB1-4F3A-47B4-8025-EDD60A6FD296}">
      <dgm:prSet/>
      <dgm:spPr/>
      <dgm:t>
        <a:bodyPr/>
        <a:lstStyle/>
        <a:p>
          <a:endParaRPr lang="ca-ES" sz="1200"/>
        </a:p>
      </dgm:t>
    </dgm:pt>
    <dgm:pt modelId="{505AE537-3261-47D6-9635-D3107F0CCD5A}" type="sibTrans" cxnId="{24ADFFB1-4F3A-47B4-8025-EDD60A6FD296}">
      <dgm:prSet/>
      <dgm:spPr/>
      <dgm:t>
        <a:bodyPr/>
        <a:lstStyle/>
        <a:p>
          <a:endParaRPr lang="ca-ES" sz="1200"/>
        </a:p>
      </dgm:t>
    </dgm:pt>
    <dgm:pt modelId="{57AC86FA-5936-42B0-8014-37873FC21F3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200" dirty="0">
              <a:latin typeface="DIN-Regular" pitchFamily="2" charset="0"/>
            </a:rPr>
            <a:t>Transport</a:t>
          </a:r>
          <a:endParaRPr lang="ca-ES" sz="1200" dirty="0">
            <a:latin typeface="DIN-Regular" pitchFamily="2" charset="0"/>
          </a:endParaRPr>
        </a:p>
      </dgm:t>
    </dgm:pt>
    <dgm:pt modelId="{26ECEA2E-0B3E-4A32-AEC3-EC0D4C4861C6}" type="parTrans" cxnId="{2F1BC5FA-9CF1-482F-AE96-7103D4B5E17F}">
      <dgm:prSet/>
      <dgm:spPr/>
      <dgm:t>
        <a:bodyPr/>
        <a:lstStyle/>
        <a:p>
          <a:endParaRPr lang="ca-ES" sz="1200"/>
        </a:p>
      </dgm:t>
    </dgm:pt>
    <dgm:pt modelId="{AD789346-BB55-4B3F-9DAE-4D45B0C24888}" type="sibTrans" cxnId="{2F1BC5FA-9CF1-482F-AE96-7103D4B5E17F}">
      <dgm:prSet/>
      <dgm:spPr/>
      <dgm:t>
        <a:bodyPr/>
        <a:lstStyle/>
        <a:p>
          <a:endParaRPr lang="ca-ES" sz="1200"/>
        </a:p>
      </dgm:t>
    </dgm:pt>
    <dgm:pt modelId="{40AFA548-57B4-4720-85A6-E44E5BA6A0D0}" type="pres">
      <dgm:prSet presAssocID="{5A880C3D-9381-41F2-9C91-64BC497D119A}" presName="CompostProcess" presStyleCnt="0">
        <dgm:presLayoutVars>
          <dgm:dir/>
          <dgm:resizeHandles val="exact"/>
        </dgm:presLayoutVars>
      </dgm:prSet>
      <dgm:spPr/>
    </dgm:pt>
    <dgm:pt modelId="{728C1ACE-BE30-4B12-8303-067B578D659B}" type="pres">
      <dgm:prSet presAssocID="{5A880C3D-9381-41F2-9C91-64BC497D119A}" presName="arrow" presStyleLbl="bgShp" presStyleIdx="0" presStyleCnt="1"/>
      <dgm:spPr>
        <a:solidFill>
          <a:srgbClr val="E08E20"/>
        </a:solidFill>
      </dgm:spPr>
    </dgm:pt>
    <dgm:pt modelId="{4D75C294-8A68-4C17-8562-F522D7417A11}" type="pres">
      <dgm:prSet presAssocID="{5A880C3D-9381-41F2-9C91-64BC497D119A}" presName="linearProcess" presStyleCnt="0"/>
      <dgm:spPr/>
    </dgm:pt>
    <dgm:pt modelId="{9836C4AA-7430-43EA-A405-B0117D7EE1F1}" type="pres">
      <dgm:prSet presAssocID="{098DBFF2-3161-4C32-AA60-A95CBE7F792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61C1B82-E801-47BC-8653-6C1D89C8D7D5}" type="pres">
      <dgm:prSet presAssocID="{EE5A6351-8441-4666-A4CA-F4AD5D20C1FA}" presName="sibTrans" presStyleCnt="0"/>
      <dgm:spPr/>
    </dgm:pt>
    <dgm:pt modelId="{1FEE3BBC-AE00-45DF-BD82-99A64E3C6066}" type="pres">
      <dgm:prSet presAssocID="{133F2DEC-4185-484C-A019-018F6CD77B2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A2474A3-3C1C-4C7D-91AA-68978246AB0B}" type="pres">
      <dgm:prSet presAssocID="{505AE537-3261-47D6-9635-D3107F0CCD5A}" presName="sibTrans" presStyleCnt="0"/>
      <dgm:spPr/>
    </dgm:pt>
    <dgm:pt modelId="{55F507CC-A797-4CF4-B035-9F16DFA52671}" type="pres">
      <dgm:prSet presAssocID="{57AC86FA-5936-42B0-8014-37873FC21F3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F1BC5FA-9CF1-482F-AE96-7103D4B5E17F}" srcId="{5A880C3D-9381-41F2-9C91-64BC497D119A}" destId="{57AC86FA-5936-42B0-8014-37873FC21F36}" srcOrd="2" destOrd="0" parTransId="{26ECEA2E-0B3E-4A32-AEC3-EC0D4C4861C6}" sibTransId="{AD789346-BB55-4B3F-9DAE-4D45B0C24888}"/>
    <dgm:cxn modelId="{8A2C47D1-00DC-4F16-8D6C-FDA3EAF920D7}" type="presOf" srcId="{57AC86FA-5936-42B0-8014-37873FC21F36}" destId="{55F507CC-A797-4CF4-B035-9F16DFA52671}" srcOrd="0" destOrd="0" presId="urn:microsoft.com/office/officeart/2005/8/layout/hProcess9"/>
    <dgm:cxn modelId="{C65E2738-08E3-429D-95D1-967AD1345A13}" type="presOf" srcId="{098DBFF2-3161-4C32-AA60-A95CBE7F792F}" destId="{9836C4AA-7430-43EA-A405-B0117D7EE1F1}" srcOrd="0" destOrd="0" presId="urn:microsoft.com/office/officeart/2005/8/layout/hProcess9"/>
    <dgm:cxn modelId="{4C486D77-916E-4121-863E-49FD82EFA8C2}" type="presOf" srcId="{5A880C3D-9381-41F2-9C91-64BC497D119A}" destId="{40AFA548-57B4-4720-85A6-E44E5BA6A0D0}" srcOrd="0" destOrd="0" presId="urn:microsoft.com/office/officeart/2005/8/layout/hProcess9"/>
    <dgm:cxn modelId="{9D00616F-C576-4C39-8285-261C4B12B1BC}" type="presOf" srcId="{133F2DEC-4185-484C-A019-018F6CD77B26}" destId="{1FEE3BBC-AE00-45DF-BD82-99A64E3C6066}" srcOrd="0" destOrd="0" presId="urn:microsoft.com/office/officeart/2005/8/layout/hProcess9"/>
    <dgm:cxn modelId="{718FD242-390F-4782-B71A-C45FA9AC3558}" srcId="{5A880C3D-9381-41F2-9C91-64BC497D119A}" destId="{098DBFF2-3161-4C32-AA60-A95CBE7F792F}" srcOrd="0" destOrd="0" parTransId="{A6D90629-7BC4-4EB9-82C5-BD81AFAA9F85}" sibTransId="{EE5A6351-8441-4666-A4CA-F4AD5D20C1FA}"/>
    <dgm:cxn modelId="{24ADFFB1-4F3A-47B4-8025-EDD60A6FD296}" srcId="{5A880C3D-9381-41F2-9C91-64BC497D119A}" destId="{133F2DEC-4185-484C-A019-018F6CD77B26}" srcOrd="1" destOrd="0" parTransId="{FEB0F6E5-9F08-424F-9540-A12F3FCB8427}" sibTransId="{505AE537-3261-47D6-9635-D3107F0CCD5A}"/>
    <dgm:cxn modelId="{D65F546A-11B5-49BC-BED0-F77129747A7E}" type="presParOf" srcId="{40AFA548-57B4-4720-85A6-E44E5BA6A0D0}" destId="{728C1ACE-BE30-4B12-8303-067B578D659B}" srcOrd="0" destOrd="0" presId="urn:microsoft.com/office/officeart/2005/8/layout/hProcess9"/>
    <dgm:cxn modelId="{461B2C1F-230F-4954-99D6-D0161FAABEC1}" type="presParOf" srcId="{40AFA548-57B4-4720-85A6-E44E5BA6A0D0}" destId="{4D75C294-8A68-4C17-8562-F522D7417A11}" srcOrd="1" destOrd="0" presId="urn:microsoft.com/office/officeart/2005/8/layout/hProcess9"/>
    <dgm:cxn modelId="{5CDF2D76-14D7-4D67-9245-A777C8A1FDB5}" type="presParOf" srcId="{4D75C294-8A68-4C17-8562-F522D7417A11}" destId="{9836C4AA-7430-43EA-A405-B0117D7EE1F1}" srcOrd="0" destOrd="0" presId="urn:microsoft.com/office/officeart/2005/8/layout/hProcess9"/>
    <dgm:cxn modelId="{1E5A63EA-A2F1-4CB6-B5DF-F476BC190DBD}" type="presParOf" srcId="{4D75C294-8A68-4C17-8562-F522D7417A11}" destId="{F61C1B82-E801-47BC-8653-6C1D89C8D7D5}" srcOrd="1" destOrd="0" presId="urn:microsoft.com/office/officeart/2005/8/layout/hProcess9"/>
    <dgm:cxn modelId="{526D4564-9703-4DA2-A485-2E96BD88FD8C}" type="presParOf" srcId="{4D75C294-8A68-4C17-8562-F522D7417A11}" destId="{1FEE3BBC-AE00-45DF-BD82-99A64E3C6066}" srcOrd="2" destOrd="0" presId="urn:microsoft.com/office/officeart/2005/8/layout/hProcess9"/>
    <dgm:cxn modelId="{D012C2B3-62DA-484E-A3EE-D8ACB695722D}" type="presParOf" srcId="{4D75C294-8A68-4C17-8562-F522D7417A11}" destId="{BA2474A3-3C1C-4C7D-91AA-68978246AB0B}" srcOrd="3" destOrd="0" presId="urn:microsoft.com/office/officeart/2005/8/layout/hProcess9"/>
    <dgm:cxn modelId="{60556877-4131-4251-9700-D5EA5D527520}" type="presParOf" srcId="{4D75C294-8A68-4C17-8562-F522D7417A11}" destId="{55F507CC-A797-4CF4-B035-9F16DFA526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C1ACE-BE30-4B12-8303-067B578D659B}">
      <dsp:nvSpPr>
        <dsp:cNvPr id="0" name=""/>
        <dsp:cNvSpPr/>
      </dsp:nvSpPr>
      <dsp:spPr>
        <a:xfrm>
          <a:off x="265584" y="0"/>
          <a:ext cx="3009952" cy="894448"/>
        </a:xfrm>
        <a:prstGeom prst="rightArrow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6C4AA-7430-43EA-A405-B0117D7EE1F1}">
      <dsp:nvSpPr>
        <dsp:cNvPr id="0" name=""/>
        <dsp:cNvSpPr/>
      </dsp:nvSpPr>
      <dsp:spPr>
        <a:xfrm>
          <a:off x="0" y="268334"/>
          <a:ext cx="1062336" cy="357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DIN-Regular" pitchFamily="2" charset="0"/>
            </a:rPr>
            <a:t>Reserva</a:t>
          </a:r>
        </a:p>
      </dsp:txBody>
      <dsp:txXfrm>
        <a:off x="0" y="268334"/>
        <a:ext cx="1062336" cy="357779"/>
      </dsp:txXfrm>
    </dsp:sp>
    <dsp:sp modelId="{1FEE3BBC-AE00-45DF-BD82-99A64E3C6066}">
      <dsp:nvSpPr>
        <dsp:cNvPr id="0" name=""/>
        <dsp:cNvSpPr/>
      </dsp:nvSpPr>
      <dsp:spPr>
        <a:xfrm>
          <a:off x="1239392" y="268334"/>
          <a:ext cx="1062336" cy="357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DIN-Regular" pitchFamily="2" charset="0"/>
            </a:rPr>
            <a:t>Confirmació</a:t>
          </a:r>
          <a:endParaRPr lang="ca-ES" sz="1200" kern="1200" dirty="0">
            <a:latin typeface="DIN-Regular" pitchFamily="2" charset="0"/>
          </a:endParaRPr>
        </a:p>
      </dsp:txBody>
      <dsp:txXfrm>
        <a:off x="1239392" y="268334"/>
        <a:ext cx="1062336" cy="357779"/>
      </dsp:txXfrm>
    </dsp:sp>
    <dsp:sp modelId="{55F507CC-A797-4CF4-B035-9F16DFA52671}">
      <dsp:nvSpPr>
        <dsp:cNvPr id="0" name=""/>
        <dsp:cNvSpPr/>
      </dsp:nvSpPr>
      <dsp:spPr>
        <a:xfrm>
          <a:off x="2478784" y="268334"/>
          <a:ext cx="1062336" cy="357779"/>
        </a:xfrm>
        <a:prstGeom prst="round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DIN-Regular" pitchFamily="2" charset="0"/>
            </a:rPr>
            <a:t>Transport</a:t>
          </a:r>
          <a:endParaRPr lang="ca-ES" sz="1200" kern="1200" dirty="0">
            <a:latin typeface="DIN-Regular" pitchFamily="2" charset="0"/>
          </a:endParaRPr>
        </a:p>
      </dsp:txBody>
      <dsp:txXfrm>
        <a:off x="2478784" y="268334"/>
        <a:ext cx="1062336" cy="3577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C1ACE-BE30-4B12-8303-067B578D659B}">
      <dsp:nvSpPr>
        <dsp:cNvPr id="0" name=""/>
        <dsp:cNvSpPr/>
      </dsp:nvSpPr>
      <dsp:spPr>
        <a:xfrm>
          <a:off x="265584" y="0"/>
          <a:ext cx="3009952" cy="894448"/>
        </a:xfrm>
        <a:prstGeom prst="rightArrow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9836C4AA-7430-43EA-A405-B0117D7EE1F1}">
      <dsp:nvSpPr>
        <dsp:cNvPr id="0" name=""/>
        <dsp:cNvSpPr/>
      </dsp:nvSpPr>
      <dsp:spPr>
        <a:xfrm>
          <a:off x="0" y="268334"/>
          <a:ext cx="1062336" cy="3577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DIN-Regular" pitchFamily="2" charset="0"/>
            </a:rPr>
            <a:t>Reserva</a:t>
          </a:r>
          <a:endParaRPr lang="es-ES" sz="1100" kern="1200" dirty="0">
            <a:latin typeface="DIN-Regular" pitchFamily="2" charset="0"/>
          </a:endParaRPr>
        </a:p>
      </dsp:txBody>
      <dsp:txXfrm>
        <a:off x="0" y="268334"/>
        <a:ext cx="1062336" cy="357779"/>
      </dsp:txXfrm>
    </dsp:sp>
    <dsp:sp modelId="{1FEE3BBC-AE00-45DF-BD82-99A64E3C6066}">
      <dsp:nvSpPr>
        <dsp:cNvPr id="0" name=""/>
        <dsp:cNvSpPr/>
      </dsp:nvSpPr>
      <dsp:spPr>
        <a:xfrm>
          <a:off x="1239392" y="268334"/>
          <a:ext cx="1062336" cy="3577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DIN-Regular" pitchFamily="2" charset="0"/>
            </a:rPr>
            <a:t>Confirmació</a:t>
          </a:r>
          <a:endParaRPr lang="ca-ES" sz="1200" kern="1200" dirty="0">
            <a:latin typeface="DIN-Regular" pitchFamily="2" charset="0"/>
          </a:endParaRPr>
        </a:p>
      </dsp:txBody>
      <dsp:txXfrm>
        <a:off x="1239392" y="268334"/>
        <a:ext cx="1062336" cy="357779"/>
      </dsp:txXfrm>
    </dsp:sp>
    <dsp:sp modelId="{55F507CC-A797-4CF4-B035-9F16DFA52671}">
      <dsp:nvSpPr>
        <dsp:cNvPr id="0" name=""/>
        <dsp:cNvSpPr/>
      </dsp:nvSpPr>
      <dsp:spPr>
        <a:xfrm>
          <a:off x="2478784" y="268334"/>
          <a:ext cx="1062336" cy="357779"/>
        </a:xfrm>
        <a:prstGeom prst="round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DIN-Regular" pitchFamily="2" charset="0"/>
            </a:rPr>
            <a:t>Transport</a:t>
          </a:r>
          <a:endParaRPr lang="ca-ES" sz="1200" kern="1200" dirty="0">
            <a:latin typeface="DIN-Regular" pitchFamily="2" charset="0"/>
          </a:endParaRPr>
        </a:p>
      </dsp:txBody>
      <dsp:txXfrm>
        <a:off x="2478784" y="268334"/>
        <a:ext cx="1062336" cy="3577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C1ACE-BE30-4B12-8303-067B578D659B}">
      <dsp:nvSpPr>
        <dsp:cNvPr id="0" name=""/>
        <dsp:cNvSpPr/>
      </dsp:nvSpPr>
      <dsp:spPr>
        <a:xfrm>
          <a:off x="265584" y="0"/>
          <a:ext cx="3009952" cy="894450"/>
        </a:xfrm>
        <a:prstGeom prst="rightArrow">
          <a:avLst/>
        </a:prstGeom>
        <a:solidFill>
          <a:srgbClr val="E08E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6C4AA-7430-43EA-A405-B0117D7EE1F1}">
      <dsp:nvSpPr>
        <dsp:cNvPr id="0" name=""/>
        <dsp:cNvSpPr/>
      </dsp:nvSpPr>
      <dsp:spPr>
        <a:xfrm>
          <a:off x="0" y="268335"/>
          <a:ext cx="1062336" cy="357780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DIN-Regular" pitchFamily="2" charset="0"/>
            </a:rPr>
            <a:t>Reserva</a:t>
          </a:r>
          <a:endParaRPr lang="es-ES" sz="1100" kern="1200">
            <a:latin typeface="DIN-Regular" pitchFamily="2" charset="0"/>
          </a:endParaRPr>
        </a:p>
      </dsp:txBody>
      <dsp:txXfrm>
        <a:off x="0" y="268335"/>
        <a:ext cx="1062336" cy="357780"/>
      </dsp:txXfrm>
    </dsp:sp>
    <dsp:sp modelId="{1FEE3BBC-AE00-45DF-BD82-99A64E3C6066}">
      <dsp:nvSpPr>
        <dsp:cNvPr id="0" name=""/>
        <dsp:cNvSpPr/>
      </dsp:nvSpPr>
      <dsp:spPr>
        <a:xfrm>
          <a:off x="1239392" y="268335"/>
          <a:ext cx="1062336" cy="357780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DIN-Regular" pitchFamily="2" charset="0"/>
            </a:rPr>
            <a:t>Confirmació</a:t>
          </a:r>
          <a:endParaRPr lang="ca-ES" sz="1200" kern="1200" dirty="0">
            <a:latin typeface="DIN-Regular" pitchFamily="2" charset="0"/>
          </a:endParaRPr>
        </a:p>
      </dsp:txBody>
      <dsp:txXfrm>
        <a:off x="1239392" y="268335"/>
        <a:ext cx="1062336" cy="357780"/>
      </dsp:txXfrm>
    </dsp:sp>
    <dsp:sp modelId="{55F507CC-A797-4CF4-B035-9F16DFA52671}">
      <dsp:nvSpPr>
        <dsp:cNvPr id="0" name=""/>
        <dsp:cNvSpPr/>
      </dsp:nvSpPr>
      <dsp:spPr>
        <a:xfrm>
          <a:off x="2478784" y="268335"/>
          <a:ext cx="1062336" cy="357780"/>
        </a:xfrm>
        <a:prstGeom prst="round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DIN-Regular" pitchFamily="2" charset="0"/>
            </a:rPr>
            <a:t>Transport</a:t>
          </a:r>
          <a:endParaRPr lang="ca-ES" sz="1200" kern="1200" dirty="0">
            <a:latin typeface="DIN-Regular" pitchFamily="2" charset="0"/>
          </a:endParaRPr>
        </a:p>
      </dsp:txBody>
      <dsp:txXfrm>
        <a:off x="2478784" y="268335"/>
        <a:ext cx="1062336" cy="35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FBFEECD5-13ED-4FED-8E24-D2B0AC3FE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051C1B0-4CDB-4E03-8A88-EEF782E55A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6405E2-A015-4F05-8986-ADF08AD2055E}" type="datetimeFigureOut">
              <a:rPr lang="ca-ES"/>
              <a:pPr>
                <a:defRPr/>
              </a:pPr>
              <a:t>26/11/2020</a:t>
            </a:fld>
            <a:endParaRPr lang="ca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xmlns="" id="{41562E10-2B5D-414D-93EA-F9A4DA4F02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xmlns="" id="{84E32300-B548-4C89-96CA-21F1F8643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ca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4F21791-B785-4877-985D-EA0518F52C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2925C43-E0C4-4D54-A6DF-333012D4A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BD765C-E96E-492E-A85C-9A53BE83519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2793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33266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21824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72418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7259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67861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90454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D765C-E96E-492E-A85C-9A53BE835192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35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D765C-E96E-492E-A85C-9A53BE835192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979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013370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En consonància amb la planificació territorial d’àmbit supramunicipal, els serveis de transport flexible suposen un elevat potencial d’interconnexió entre zones disperses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628208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08303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66801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152361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35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951173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36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5203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Cal optimitzar i reforçar</a:t>
            </a:r>
            <a:r>
              <a:rPr lang="ca-ES" baseline="0" dirty="0"/>
              <a:t> els serveis de</a:t>
            </a:r>
            <a:r>
              <a:rPr lang="ca-ES" dirty="0"/>
              <a:t> TP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68021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46788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90168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336631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90353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13730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D765C-E96E-492E-A85C-9A53BE835192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7039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E5E6BF2-3AE3-4DE7-8BA1-2A22FCF7A862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E3824-CAC2-4330-9F1F-12B94BD0AC8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5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19A8D-3ACE-4CB4-BA98-71AA8E9F9118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42E5-9572-4F60-876F-EE094AD6B76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52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DBEB5-236A-442E-8011-0F3C01A9C0A0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AF2E7-44A7-4706-9DC5-3D06981094A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60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D17EF-B206-4DBC-B31E-C707EE65F3EB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B7796-8223-41BB-9B63-D9F0CADA5F2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50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1AC29-8166-4F95-9E57-B0F6E3CCBD7B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1AFFF-6F9D-4469-959F-321E3BCBDB4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033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93FFA-BED9-47D9-AA2C-50B309073628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48E4C-8371-422E-9E7C-3E3A1304C98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0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0A0DD-FE31-4349-BE5B-AEB1EFD93F57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96ACE-A79A-4327-A542-AB9C31F4CE2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64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B76A3-5152-40EC-94F9-F5186A56E96E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86300-F38A-4431-92E8-11EF43466D9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3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59498-2600-4745-BB64-0A86D59DE538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7607A-DEB3-4CE3-B7B8-91E5AD76A9B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58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0B3D4-F331-4CA3-B9AF-293D3AC45BC5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00FAB-A40D-4C38-AC5C-53509DDA525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78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88C98-B104-4940-AD7E-C7923D2102A0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7136C-60C2-4E51-88E7-968D4086556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730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B045CB2-C9F8-4112-A6EB-B59EFA635233}" type="datetimeFigureOut">
              <a:rPr lang="en-US" smtClean="0"/>
              <a:pPr>
                <a:defRPr/>
              </a:pPr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09D4198-96A3-4850-BBB9-72C776F1E0C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442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chart" Target="../charts/char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12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chart" Target="../charts/chart3.xml"/><Relationship Id="rId10" Type="http://schemas.openxmlformats.org/officeDocument/2006/relationships/image" Target="../media/image36.gif"/><Relationship Id="rId4" Type="http://schemas.openxmlformats.org/officeDocument/2006/relationships/image" Target="../media/image39.png"/><Relationship Id="rId9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2.jpe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2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2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8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12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5.jpeg"/><Relationship Id="rId7" Type="http://schemas.openxmlformats.org/officeDocument/2006/relationships/image" Target="../media/image118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hyperlink" Target="https://www.youtube.com/watch?v=CqulTDFSHX0" TargetMode="External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12.jpeg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png"/><Relationship Id="rId10" Type="http://schemas.openxmlformats.org/officeDocument/2006/relationships/image" Target="../media/image36.gif"/><Relationship Id="rId4" Type="http://schemas.openxmlformats.org/officeDocument/2006/relationships/image" Target="../media/image30.png"/><Relationship Id="rId9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chart" Target="../charts/chart1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EC8209B-713B-4622-A1E0-DD38AA82D7D9}"/>
              </a:ext>
            </a:extLst>
          </p:cNvPr>
          <p:cNvSpPr txBox="1">
            <a:spLocks/>
          </p:cNvSpPr>
          <p:nvPr/>
        </p:nvSpPr>
        <p:spPr>
          <a:xfrm>
            <a:off x="2040821" y="381874"/>
            <a:ext cx="7447722" cy="3300614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none">
            <a:noAutofit/>
          </a:bodyPr>
          <a:lstStyle/>
          <a:p>
            <a:pPr algn="ctr">
              <a:defRPr/>
            </a:pPr>
            <a:endParaRPr lang="es-ES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endParaRPr lang="es-ES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endParaRPr lang="es-ES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ca-E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Infraestructures i mobilitat a la </a:t>
            </a:r>
          </a:p>
          <a:p>
            <a:pPr algn="ctr">
              <a:defRPr/>
            </a:pPr>
            <a:r>
              <a:rPr lang="ca-E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vegueria del Penedès</a:t>
            </a:r>
            <a:endParaRPr lang="ca-ES" sz="2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9774C0F-8008-412A-A2B7-695651D487F5}"/>
              </a:ext>
            </a:extLst>
          </p:cNvPr>
          <p:cNvSpPr txBox="1"/>
          <p:nvPr/>
        </p:nvSpPr>
        <p:spPr>
          <a:xfrm>
            <a:off x="4883838" y="4676968"/>
            <a:ext cx="677186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Seminari Infraestructures i mobilitat al Penedès</a:t>
            </a:r>
          </a:p>
          <a:p>
            <a:r>
              <a:rPr lang="ca-ES" dirty="0">
                <a:latin typeface="Calibri Light" panose="020F0302020204030204" pitchFamily="34" charset="0"/>
                <a:cs typeface="Calibri Light" panose="020F0302020204030204" pitchFamily="34" charset="0"/>
              </a:rPr>
              <a:t>Granollers, 19 de novembre de 2020</a:t>
            </a:r>
          </a:p>
          <a:p>
            <a:endParaRPr lang="ca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a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a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a-E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Joan Prat i </a:t>
            </a:r>
            <a:r>
              <a:rPr lang="ca-ES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Trapé</a:t>
            </a:r>
            <a:endParaRPr lang="ca-E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a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Director general de l’AMTU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673AD31-ED1A-4F14-AD94-A2C2BAD6E5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20556" y="5320937"/>
            <a:ext cx="2241054" cy="13836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575028"/>
            <a:ext cx="4346121" cy="1257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542" y="5873206"/>
            <a:ext cx="25050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8475" y="1148925"/>
            <a:ext cx="5276416" cy="51775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404939" y="3947922"/>
            <a:ext cx="933269" cy="646331"/>
          </a:xfrm>
          <a:prstGeom prst="rect">
            <a:avLst/>
          </a:prstGeom>
          <a:solidFill>
            <a:srgbClr val="F3850D">
              <a:alpha val="28000"/>
            </a:srgbClr>
          </a:solidFill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6.910</a:t>
            </a:r>
          </a:p>
          <a:p>
            <a:r>
              <a:rPr lang="ca-ES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pax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./dia</a:t>
            </a:r>
            <a:endParaRPr lang="ca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9272403"/>
              </p:ext>
            </p:extLst>
          </p:nvPr>
        </p:nvGraphicFramePr>
        <p:xfrm>
          <a:off x="5410200" y="2028825"/>
          <a:ext cx="12192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Pugen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Baixen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3.415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3.495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432782" y="5349359"/>
            <a:ext cx="2380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Vilafranca del P.</a:t>
            </a:r>
          </a:p>
          <a:p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Població: 40.055 (2018)</a:t>
            </a:r>
            <a:endParaRPr lang="ca-ES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186886"/>
              </p:ext>
            </p:extLst>
          </p:nvPr>
        </p:nvGraphicFramePr>
        <p:xfrm>
          <a:off x="159918" y="1880028"/>
          <a:ext cx="6410325" cy="335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35670" y="1148925"/>
            <a:ext cx="536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Demanda en TP ferroviari (Rodalies)</a:t>
            </a:r>
          </a:p>
        </p:txBody>
      </p:sp>
      <p:pic>
        <p:nvPicPr>
          <p:cNvPr id="7170" name="Picture 2" descr="http://www.trenscat.com/renfe/images/llargrodr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507" y="6185526"/>
            <a:ext cx="1977043" cy="3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75418" y="6604084"/>
            <a:ext cx="3638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Elaboració pròpia a partir del les dades obertes de Renfe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08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8475" y="1148925"/>
            <a:ext cx="5276416" cy="51775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96378" y="4980616"/>
            <a:ext cx="933269" cy="646331"/>
          </a:xfrm>
          <a:prstGeom prst="rect">
            <a:avLst/>
          </a:prstGeom>
          <a:solidFill>
            <a:srgbClr val="F3850D">
              <a:alpha val="28000"/>
            </a:srgbClr>
          </a:solidFill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14.911</a:t>
            </a:r>
          </a:p>
          <a:p>
            <a:r>
              <a:rPr lang="ca-ES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pax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./dia</a:t>
            </a:r>
            <a:endParaRPr lang="ca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9221240"/>
              </p:ext>
            </p:extLst>
          </p:nvPr>
        </p:nvGraphicFramePr>
        <p:xfrm>
          <a:off x="5324475" y="1871090"/>
          <a:ext cx="12192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Pugen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Baixen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7.489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7.422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537662" y="5126309"/>
            <a:ext cx="2380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Vilanova i la Geltrú</a:t>
            </a:r>
          </a:p>
          <a:p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Població: 66.274 (2018)</a:t>
            </a:r>
            <a:endParaRPr lang="ca-ES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5497382"/>
              </p:ext>
            </p:extLst>
          </p:nvPr>
        </p:nvGraphicFramePr>
        <p:xfrm>
          <a:off x="93663" y="1750218"/>
          <a:ext cx="6743700" cy="326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35670" y="1148925"/>
            <a:ext cx="536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Demanda en TP ferroviari (Rodalies)</a:t>
            </a:r>
          </a:p>
        </p:txBody>
      </p:sp>
      <p:pic>
        <p:nvPicPr>
          <p:cNvPr id="2050" name="Picture 2" descr="http://www.trenscat.com/renfe/images/llargrodr2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62012" y="5892988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enscat.com/renfe/images/llargregr13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348" y="5892988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enscat.com/renfe/images/llargregr14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52888" y="5892987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renscat.com/renfe/images/llargregr15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348" y="6297223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renscat.com/renfe/images/llargregr16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62012" y="6335689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trenscat.com/renfe/images/llargregr17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57650" y="6376871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75418" y="6604084"/>
            <a:ext cx="3638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Elaboració pròpia a partir del les dades obertes de Renfe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02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113690"/>
            <a:ext cx="8815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Oferta de TP per carretera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80516" y="793386"/>
            <a:ext cx="4989971" cy="5967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60016" y="4734434"/>
            <a:ext cx="3509744" cy="1804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7434" y="4734434"/>
            <a:ext cx="2471298" cy="180430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11083" y="1967512"/>
            <a:ext cx="5297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els corredors de la xarxa de carreteres de la DIBA, la majoria dels serveis interurbans comarcals no superen les 50 exp. diàries (25 + 25) en els dos sentits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75865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113690"/>
            <a:ext cx="8815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Oferta de TP per carretera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168" b="-8414"/>
          <a:stretch/>
        </p:blipFill>
        <p:spPr>
          <a:xfrm>
            <a:off x="281995" y="2196594"/>
            <a:ext cx="4925731" cy="41519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8109" y="1715589"/>
            <a:ext cx="3387708" cy="442115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767720" y="2174944"/>
            <a:ext cx="3199116" cy="1866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ángulo 11"/>
          <p:cNvSpPr/>
          <p:nvPr/>
        </p:nvSpPr>
        <p:spPr>
          <a:xfrm>
            <a:off x="6767720" y="3162568"/>
            <a:ext cx="3199116" cy="1866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ángulo 12"/>
          <p:cNvSpPr/>
          <p:nvPr/>
        </p:nvSpPr>
        <p:spPr>
          <a:xfrm>
            <a:off x="6782405" y="4187756"/>
            <a:ext cx="3199116" cy="1866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ángulo 13"/>
          <p:cNvSpPr/>
          <p:nvPr/>
        </p:nvSpPr>
        <p:spPr>
          <a:xfrm>
            <a:off x="6782405" y="4360316"/>
            <a:ext cx="3199116" cy="1866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ángulo 15"/>
          <p:cNvSpPr/>
          <p:nvPr/>
        </p:nvSpPr>
        <p:spPr>
          <a:xfrm>
            <a:off x="6782405" y="3521798"/>
            <a:ext cx="3199116" cy="1866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ángulo 10"/>
          <p:cNvSpPr/>
          <p:nvPr/>
        </p:nvSpPr>
        <p:spPr>
          <a:xfrm>
            <a:off x="1623044" y="6348548"/>
            <a:ext cx="4659086" cy="383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ángulo 16"/>
          <p:cNvSpPr/>
          <p:nvPr/>
        </p:nvSpPr>
        <p:spPr>
          <a:xfrm>
            <a:off x="4452513" y="2852012"/>
            <a:ext cx="719744" cy="2765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ángulo 18"/>
          <p:cNvSpPr/>
          <p:nvPr/>
        </p:nvSpPr>
        <p:spPr>
          <a:xfrm>
            <a:off x="312457" y="1476815"/>
            <a:ext cx="7502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Freqüències molt baixes del bus interurbà a la comarca (Alt Penedès)</a:t>
            </a:r>
            <a:endParaRPr lang="ca-ES" sz="16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0544" y="6190227"/>
            <a:ext cx="1947983" cy="324664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246141" y="623789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28</a:t>
            </a:r>
            <a:endParaRPr lang="ca-ES" sz="1200" b="1" dirty="0"/>
          </a:p>
        </p:txBody>
      </p:sp>
      <p:sp>
        <p:nvSpPr>
          <p:cNvPr id="23" name="Rectángulo 22"/>
          <p:cNvSpPr/>
          <p:nvPr/>
        </p:nvSpPr>
        <p:spPr>
          <a:xfrm>
            <a:off x="6566190" y="907912"/>
            <a:ext cx="5129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Freqüències més elevades dels serveis de bus amb connexió externa a l’àmbit de la Vegueria (expres.cat)</a:t>
            </a:r>
            <a:endParaRPr lang="ca-ES" sz="16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2519"/>
          <a:stretch/>
        </p:blipFill>
        <p:spPr>
          <a:xfrm>
            <a:off x="6782405" y="6616036"/>
            <a:ext cx="2422365" cy="1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74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42956" y="1061670"/>
            <a:ext cx="690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Demanda de TP per carretera (serveis Exprés.cat)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3965" y="1385226"/>
            <a:ext cx="6229350" cy="4819650"/>
          </a:xfrm>
          <a:prstGeom prst="rect">
            <a:avLst/>
          </a:prstGeom>
        </p:spPr>
      </p:pic>
      <p:pic>
        <p:nvPicPr>
          <p:cNvPr id="8194" name="Picture 2" descr="https://territori.gencat.cat/web/.content/home/03_infraestructures_i_mobilitat/02_transport_public/expres_cat/imatges/simbol_expresca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9188" y="1106135"/>
            <a:ext cx="545512" cy="3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328074" y="4295088"/>
            <a:ext cx="4495194" cy="7718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/>
          <p:cNvSpPr/>
          <p:nvPr/>
        </p:nvSpPr>
        <p:spPr>
          <a:xfrm>
            <a:off x="6087290" y="2492706"/>
            <a:ext cx="3660730" cy="3918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/>
          <p:cNvSpPr/>
          <p:nvPr/>
        </p:nvSpPr>
        <p:spPr>
          <a:xfrm>
            <a:off x="6087290" y="5235906"/>
            <a:ext cx="3660730" cy="1654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ángulo 9"/>
          <p:cNvSpPr/>
          <p:nvPr/>
        </p:nvSpPr>
        <p:spPr>
          <a:xfrm>
            <a:off x="342956" y="2276872"/>
            <a:ext cx="7502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Mitjana d'ocupació al voltant dels 15 pax. / exp.</a:t>
            </a:r>
            <a:endParaRPr lang="ca-E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2519"/>
          <a:stretch/>
        </p:blipFill>
        <p:spPr>
          <a:xfrm>
            <a:off x="5659188" y="6408555"/>
            <a:ext cx="2422365" cy="14072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42956" y="3216155"/>
            <a:ext cx="40431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Els serveis amb major demanda, per sobre dels 20 pax. / exp.:</a:t>
            </a:r>
          </a:p>
          <a:p>
            <a:pPr algn="just"/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e5 Igualada – BCN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e14 Sant Pere de Ribes – BCN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e18 Sant Sadurní - BCN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xmlns="" val="159846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113690"/>
            <a:ext cx="8815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2000" b="1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Infraestructura associada al TP per carretera</a:t>
            </a:r>
          </a:p>
          <a:p>
            <a:endParaRPr lang="ca-ES" sz="2000" b="1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a-ES" sz="2000" b="1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a-ES" sz="20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Punts de parada a la xarxa de la DIBA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86498" y="3096502"/>
            <a:ext cx="5195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L'àmbit territorial de la Vegueria compta amb 58 parades interurbanes en la xarxa de carreteres de la DIBA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68357" y="1005210"/>
            <a:ext cx="4632746" cy="5378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24765" y="1261804"/>
            <a:ext cx="938213" cy="362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6781562" y="6509472"/>
            <a:ext cx="363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elaboració pròpia</a:t>
            </a:r>
            <a:endParaRPr lang="ca-ES" sz="2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55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113690"/>
            <a:ext cx="8815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Infraestructura associada al TP per carretera</a:t>
            </a:r>
          </a:p>
          <a:p>
            <a:endParaRPr lang="ca-ES" sz="2000" b="1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Equipament de les parades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62471" y="1957865"/>
            <a:ext cx="67218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70% de les parades de les línies de bus interurbanes disposen de marquesina, però el mateix percentatge no compta amb apartador (dàrsena)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21%  tenen un pas de vianants per facilitar l’accés al punt de parada.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a-ES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1970621" y="6379703"/>
            <a:ext cx="363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elaboració pròpia</a:t>
            </a:r>
            <a:endParaRPr lang="ca-ES" sz="2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5450" y="4148573"/>
            <a:ext cx="2023008" cy="18751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37342" y="1788331"/>
            <a:ext cx="913426" cy="74092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0979" y="3435291"/>
            <a:ext cx="4171950" cy="5810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37342" y="2721480"/>
            <a:ext cx="974683" cy="72781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98492" y="1788331"/>
            <a:ext cx="1016722" cy="7262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75131" y="4036327"/>
            <a:ext cx="2360368" cy="19961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10589" y="4227974"/>
            <a:ext cx="2709047" cy="17957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98492" y="2706788"/>
            <a:ext cx="1054571" cy="742504"/>
          </a:xfrm>
          <a:prstGeom prst="rect">
            <a:avLst/>
          </a:prstGeom>
        </p:spPr>
      </p:pic>
      <p:sp>
        <p:nvSpPr>
          <p:cNvPr id="21" name="Abrir llave 20"/>
          <p:cNvSpPr/>
          <p:nvPr/>
        </p:nvSpPr>
        <p:spPr>
          <a:xfrm rot="5400000">
            <a:off x="5851564" y="316206"/>
            <a:ext cx="245032" cy="7419702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40133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6740" y="1881974"/>
            <a:ext cx="6397558" cy="439048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1548" y="3550979"/>
            <a:ext cx="4771089" cy="7705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1548" y="4573073"/>
            <a:ext cx="4817788" cy="9339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477" y="1881974"/>
            <a:ext cx="2285047" cy="136753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259113" y="2936180"/>
            <a:ext cx="120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2013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4934" y="2185152"/>
            <a:ext cx="1580337" cy="8160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4528" y="4366253"/>
            <a:ext cx="1614578" cy="17566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212504"/>
            <a:ext cx="1113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Dèficit d’accessibilitat en TP als polígons industrials i zones d’activitat econòmica</a:t>
            </a:r>
          </a:p>
        </p:txBody>
      </p:sp>
    </p:spTree>
    <p:extLst>
      <p:ext uri="{BB962C8B-B14F-4D97-AF65-F5344CB8AC3E}">
        <p14:creationId xmlns:p14="http://schemas.microsoft.com/office/powerpoint/2010/main" xmlns="" val="2209442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all" spc="10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la        </a:t>
            </a:r>
            <a:r>
              <a:rPr kumimoji="0" lang="ca-ES" sz="4400" b="0" i="0" u="none" strike="noStrike" kern="1200" cap="all" spc="100" normalizeH="0" baseline="0" noProof="0" dirty="0" err="1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obilitat</a:t>
            </a:r>
            <a:r>
              <a:rPr kumimoji="0" lang="ca-ES" sz="4400" b="0" i="0" u="none" strike="noStrike" kern="1200" cap="all" spc="10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21579" y="987080"/>
            <a:ext cx="8815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Millores en el transport ferroviari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7176" y="2399993"/>
            <a:ext cx="4314824" cy="290134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0857" y="1642962"/>
            <a:ext cx="7435879" cy="47053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178829" y="4429124"/>
            <a:ext cx="1336646" cy="7905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06432" y="4367889"/>
            <a:ext cx="1503967" cy="9334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75417" y="6604084"/>
            <a:ext cx="5363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50" b="0" i="0" u="none" strike="noStrike" kern="1200" cap="none" spc="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Font: PTP de l’Alt Penedès i Societat Catalana d’Ordenació del Territori (SCOT)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rgbClr val="00729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78764" y="3125238"/>
            <a:ext cx="3825185" cy="2699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2105" y="4283290"/>
            <a:ext cx="383191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 Línia Orbital Ferroviària (LOF) permetria: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a-ES" sz="500" b="0" i="0" u="none" strike="noStrike" kern="1200" cap="none" spc="0" normalizeH="0" baseline="0" noProof="0" dirty="0">
              <a:ln>
                <a:noFill/>
              </a:ln>
              <a:solidFill>
                <a:srgbClr val="00729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trencar amb la radialitat de la xarxa de la RMB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escurçar el temps de viatge en tren entre el Garraf, l’Alt Penedès i l’Anoia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millorar la connexió dels municipis de la segona corona metropolitana</a:t>
            </a:r>
          </a:p>
        </p:txBody>
      </p:sp>
    </p:spTree>
    <p:extLst>
      <p:ext uri="{BB962C8B-B14F-4D97-AF65-F5344CB8AC3E}">
        <p14:creationId xmlns:p14="http://schemas.microsoft.com/office/powerpoint/2010/main" xmlns="" val="1250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all" spc="10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la        </a:t>
            </a:r>
            <a:r>
              <a:rPr kumimoji="0" lang="ca-ES" sz="4400" b="0" i="0" u="none" strike="noStrike" kern="1200" cap="all" spc="100" normalizeH="0" baseline="0" noProof="0" dirty="0" err="1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obilitat</a:t>
            </a:r>
            <a:r>
              <a:rPr kumimoji="0" lang="ca-ES" sz="4400" b="0" i="0" u="none" strike="noStrike" kern="1200" cap="all" spc="10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05523" y="1084292"/>
            <a:ext cx="8815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2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Millores en el transport ferroviari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496" y="1901521"/>
            <a:ext cx="9327515" cy="42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75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4C0BC6-B04D-4459-B721-9C030C3927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2F024E-D853-479C-B5A9-08293A2D72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2B7EC3F-ABF0-4B9B-9B2A-A2F02539B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98781" y="3153647"/>
            <a:ext cx="3993983" cy="2615572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EC90EAA3-EA8F-469D-8511-C11D67B9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88" y="592208"/>
            <a:ext cx="9720262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dirty="0">
                <a:solidFill>
                  <a:srgbClr val="00729F"/>
                </a:solidFill>
              </a:rPr>
              <a:t> </a:t>
            </a:r>
            <a:r>
              <a:rPr lang="es-ES" sz="4400" dirty="0" err="1">
                <a:solidFill>
                  <a:srgbClr val="00729F"/>
                </a:solidFill>
              </a:rPr>
              <a:t>qui</a:t>
            </a:r>
            <a:r>
              <a:rPr lang="es-ES" sz="4400" dirty="0">
                <a:solidFill>
                  <a:srgbClr val="00729F"/>
                </a:solidFill>
              </a:rPr>
              <a:t> so      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0F91576-3B22-4184-AFE4-9A0C525B6E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2638" y="522755"/>
            <a:ext cx="633477" cy="735650"/>
          </a:xfrm>
          <a:prstGeom prst="rect">
            <a:avLst/>
          </a:prstGeom>
        </p:spPr>
      </p:pic>
      <p:sp>
        <p:nvSpPr>
          <p:cNvPr id="22" name="Text Box 10">
            <a:extLst>
              <a:ext uri="{FF2B5EF4-FFF2-40B4-BE49-F238E27FC236}">
                <a16:creationId xmlns:a16="http://schemas.microsoft.com/office/drawing/2014/main" xmlns="" id="{79EE5968-EDF5-41F0-847A-FEC6A088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33" y="1470685"/>
            <a:ext cx="93925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a-ES" altLang="ca-ES" sz="16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L'Associació de municipis per a la Mobilitat i el Transport Urbà (AMTU) és una agrupació d'ens locals lliurement associats de tot Catalunya. 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a-ES" altLang="ca-ES" sz="16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Treballem per a la millora de la mobilitat, del transport públic i de les seves infraestructures.</a:t>
            </a: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a-ES" altLang="ca-ES" sz="16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Associació sense ànim de lucre i membre de l'Autoritat del Transport Metropolità de l'àrea de Barcelona, al costat de la Generalitat de Catalunya,  de l'Ajuntament de Barcelona i de l'Àrea Metropolitana de Barcelona.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xmlns="" id="{7FCC1D0B-0D36-4AF8-84DB-8D35A16C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33" y="3588016"/>
            <a:ext cx="76020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a-ES" alt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Comitè Executiu (15 municipis + 1 consell comarcal)</a:t>
            </a:r>
          </a:p>
          <a:p>
            <a:pPr algn="just">
              <a:spcBef>
                <a:spcPct val="50000"/>
              </a:spcBef>
            </a:pPr>
            <a:r>
              <a:rPr lang="ca-ES" altLang="ca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Assemblea General (Totes les entitats locals; 1 municipi = 1 vot)</a:t>
            </a:r>
          </a:p>
          <a:p>
            <a:pPr algn="just">
              <a:spcBef>
                <a:spcPct val="50000"/>
              </a:spcBef>
            </a:pPr>
            <a:endParaRPr lang="ca-ES" altLang="ca-ES" sz="1600" dirty="0">
              <a:solidFill>
                <a:srgbClr val="E08E20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ca-ES" altLang="ca-E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Municipi amb més habitants, Terrassa =  216.428 hab. </a:t>
            </a:r>
          </a:p>
          <a:p>
            <a:pPr algn="just">
              <a:spcBef>
                <a:spcPct val="50000"/>
              </a:spcBef>
            </a:pPr>
            <a:r>
              <a:rPr lang="ca-ES" altLang="ca-E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Municipi amb menys habitants, Gualba = 1.423 hab.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113690"/>
            <a:ext cx="8815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Propostes de millora del TP per carretera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86498" y="1762244"/>
            <a:ext cx="10359879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Analitzar la viabilitat de reservar espai dedicat al bus en l’eix  de la C-15 per encabir-hi serveis d’alta freqüència i semidirectes en sentit nord-sud, potenciant el corredor:</a:t>
            </a:r>
          </a:p>
          <a:p>
            <a:endParaRPr lang="ca-ES" sz="5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a-ES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Igualada – Vilafranca – Sitges – Vilanova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Incrementar l’oferta de serveis </a:t>
            </a:r>
            <a:r>
              <a:rPr lang="ca-ES" dirty="0" err="1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intra</a:t>
            </a: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 intercomarcals, amb expedicions que arribin a destí abans de les 8:00 h. i tornades a origen a les 22:00 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Aplicar solucions de transport flexible i a demanda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Millorar la infraestructura associada al TP per carretera: punts de parada segurs, accessibles i confortables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Dissenyar un pla de comunicació amb la informació dels serveis de TP per carretera a la Vegueria (web, APP, XXSS,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5697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084292"/>
            <a:ext cx="1113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Solucions de transport flexibles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806103"/>
            <a:ext cx="546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Àrees de Prestació Conjunta (APC) de servei de taxi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Transport a la demanda </a:t>
            </a: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604" y="1514655"/>
            <a:ext cx="5238750" cy="51869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8154" y="4380206"/>
            <a:ext cx="1806400" cy="20740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6498" y="3337343"/>
            <a:ext cx="4289021" cy="33642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55580" y="5350538"/>
            <a:ext cx="2235863" cy="1270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644" y="2099242"/>
            <a:ext cx="26955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150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212504"/>
            <a:ext cx="1113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Solucions de transport flexibles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3873" y="821397"/>
            <a:ext cx="6353175" cy="4200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7029" y="5224776"/>
            <a:ext cx="3395663" cy="14172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6498" y="2838673"/>
            <a:ext cx="4566502" cy="3281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195481" y="1667284"/>
            <a:ext cx="546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APC de l’Alt Penedès</a:t>
            </a:r>
            <a:endParaRPr lang="ca-ES" sz="4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88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212504"/>
            <a:ext cx="1113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Solucions de transport flexibles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27186" y="2059054"/>
            <a:ext cx="546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 a demanda a La Bisbal del Penedès</a:t>
            </a:r>
            <a:endParaRPr lang="ca-ES" sz="4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3452" y="3272150"/>
            <a:ext cx="4607804" cy="32573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00489" y="821397"/>
            <a:ext cx="1771371" cy="22479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71860" y="821397"/>
            <a:ext cx="1042249" cy="22479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7814" y="905467"/>
            <a:ext cx="2695575" cy="1114425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379D9EE7-BB44-41D0-8EB4-666CBC3BA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1698286"/>
              </p:ext>
            </p:extLst>
          </p:nvPr>
        </p:nvGraphicFramePr>
        <p:xfrm>
          <a:off x="327186" y="3069296"/>
          <a:ext cx="6632605" cy="340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17613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8" y="1212504"/>
            <a:ext cx="1113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Solucions de transport flexibles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87204" y="2126332"/>
            <a:ext cx="70803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b="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Aplicació d’una solució tecnològica en un entorn rural</a:t>
            </a: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600" b="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b="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Optimització de la gestió per part del titular del servei </a:t>
            </a: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600" b="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b="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Millora de l’experiència dels usuaris</a:t>
            </a: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600" b="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b="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Millora en la gestió, control i facturació  del servei per part dels prestadors (taxistes locals)</a:t>
            </a: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600" b="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b="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 de l’eficiència social i ambiental: compactació de serveis, major nivell d’ocupació per trajecte, reducció de la despesa i de les emissions GEH</a:t>
            </a:r>
          </a:p>
        </p:txBody>
      </p:sp>
      <p:pic>
        <p:nvPicPr>
          <p:cNvPr id="13" name="Picture 2" descr="https://www.bergueda.cat/wp-content/uploads/2020/02/tad-app-transport-demanda-bergued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58100" y="797758"/>
            <a:ext cx="4111778" cy="582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9171" y="1171141"/>
            <a:ext cx="902802" cy="6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861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00050" y="1123833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Flexitransport: el model català del transport flexible </a:t>
            </a:r>
          </a:p>
        </p:txBody>
      </p:sp>
      <p:pic>
        <p:nvPicPr>
          <p:cNvPr id="7" name="Picture 4" descr="AMTU GER - amt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00050" y="1975331"/>
            <a:ext cx="9182100" cy="35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8657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400050" y="2310888"/>
            <a:ext cx="4788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Oferta no configurada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Rutes complementàries que es combinen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Convivència d’usuaris fixes i esporàdics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Màxima optimització del sistema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46694" y="1682302"/>
            <a:ext cx="4201789" cy="84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concepte</a:t>
            </a:r>
          </a:p>
          <a:p>
            <a:pPr algn="l">
              <a:lnSpc>
                <a:spcPct val="150000"/>
              </a:lnSpc>
            </a:pPr>
            <a:endParaRPr lang="ca-ES" sz="1400" b="0" dirty="0"/>
          </a:p>
        </p:txBody>
      </p:sp>
      <p:sp>
        <p:nvSpPr>
          <p:cNvPr id="21" name="Rectángulo 20"/>
          <p:cNvSpPr/>
          <p:nvPr/>
        </p:nvSpPr>
        <p:spPr>
          <a:xfrm>
            <a:off x="346694" y="1124987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Flexitransport: el model català del transport flexible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737" y="4014007"/>
            <a:ext cx="6267412" cy="2520143"/>
          </a:xfrm>
          <a:prstGeom prst="rect">
            <a:avLst/>
          </a:prstGeom>
        </p:spPr>
      </p:pic>
      <p:grpSp>
        <p:nvGrpSpPr>
          <p:cNvPr id="23" name="Agrupa 3">
            <a:extLst>
              <a:ext uri="{FF2B5EF4-FFF2-40B4-BE49-F238E27FC236}">
                <a16:creationId xmlns:a16="http://schemas.microsoft.com/office/drawing/2014/main" xmlns="" id="{203C3E59-7317-4596-B1DC-50081608B8CB}"/>
              </a:ext>
            </a:extLst>
          </p:cNvPr>
          <p:cNvGrpSpPr/>
          <p:nvPr/>
        </p:nvGrpSpPr>
        <p:grpSpPr>
          <a:xfrm>
            <a:off x="7312933" y="5343524"/>
            <a:ext cx="4259821" cy="651307"/>
            <a:chOff x="3049588" y="2003425"/>
            <a:chExt cx="6310312" cy="850900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FABDC87F-D632-45B2-B210-0DE9644EF411}"/>
                </a:ext>
              </a:extLst>
            </p:cNvPr>
            <p:cNvSpPr/>
            <p:nvPr/>
          </p:nvSpPr>
          <p:spPr>
            <a:xfrm>
              <a:off x="3049588" y="2136775"/>
              <a:ext cx="214312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DB0AEDDB-17E7-42FD-9036-9DF9A440CAC1}"/>
                </a:ext>
              </a:extLst>
            </p:cNvPr>
            <p:cNvSpPr/>
            <p:nvPr/>
          </p:nvSpPr>
          <p:spPr>
            <a:xfrm>
              <a:off x="3049588" y="2349500"/>
              <a:ext cx="214312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xmlns="" id="{92F17A19-F6A8-433D-B79A-0A82BD472C66}"/>
                </a:ext>
              </a:extLst>
            </p:cNvPr>
            <p:cNvSpPr/>
            <p:nvPr/>
          </p:nvSpPr>
          <p:spPr>
            <a:xfrm>
              <a:off x="3263900" y="2136775"/>
              <a:ext cx="212725" cy="21272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157746B9-B2B4-45AA-9818-3221C9B40C72}"/>
                </a:ext>
              </a:extLst>
            </p:cNvPr>
            <p:cNvSpPr/>
            <p:nvPr/>
          </p:nvSpPr>
          <p:spPr>
            <a:xfrm>
              <a:off x="3263900" y="2349500"/>
              <a:ext cx="212725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1D08B259-212F-4932-B5B3-04B3287938BD}"/>
                </a:ext>
              </a:extLst>
            </p:cNvPr>
            <p:cNvSpPr/>
            <p:nvPr/>
          </p:nvSpPr>
          <p:spPr>
            <a:xfrm>
              <a:off x="3476625" y="2136775"/>
              <a:ext cx="214313" cy="21272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xmlns="" id="{5D9AAFB2-CEFD-4B46-8685-91B3665272EA}"/>
                </a:ext>
              </a:extLst>
            </p:cNvPr>
            <p:cNvSpPr/>
            <p:nvPr/>
          </p:nvSpPr>
          <p:spPr>
            <a:xfrm>
              <a:off x="3476625" y="2349500"/>
              <a:ext cx="214313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15732A6D-B0F4-4E2B-A6CA-20669E8F7786}"/>
                </a:ext>
              </a:extLst>
            </p:cNvPr>
            <p:cNvSpPr/>
            <p:nvPr/>
          </p:nvSpPr>
          <p:spPr>
            <a:xfrm>
              <a:off x="3690938" y="2136775"/>
              <a:ext cx="212725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08126B41-97E0-435C-B2F6-24F46F0DE6A5}"/>
                </a:ext>
              </a:extLst>
            </p:cNvPr>
            <p:cNvSpPr/>
            <p:nvPr/>
          </p:nvSpPr>
          <p:spPr>
            <a:xfrm>
              <a:off x="3690938" y="2349500"/>
              <a:ext cx="212725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9EDB0389-EAB1-478F-A781-385D9D070474}"/>
                </a:ext>
              </a:extLst>
            </p:cNvPr>
            <p:cNvSpPr/>
            <p:nvPr/>
          </p:nvSpPr>
          <p:spPr>
            <a:xfrm>
              <a:off x="3871913" y="2136775"/>
              <a:ext cx="212725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77ED1CA9-CD23-4222-8990-ABB8C8102A28}"/>
                </a:ext>
              </a:extLst>
            </p:cNvPr>
            <p:cNvSpPr/>
            <p:nvPr/>
          </p:nvSpPr>
          <p:spPr>
            <a:xfrm>
              <a:off x="3871913" y="2349500"/>
              <a:ext cx="212725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88559A6D-0D3B-4D5C-93E8-26B4785A4CC9}"/>
                </a:ext>
              </a:extLst>
            </p:cNvPr>
            <p:cNvSpPr/>
            <p:nvPr/>
          </p:nvSpPr>
          <p:spPr>
            <a:xfrm>
              <a:off x="4084638" y="2136775"/>
              <a:ext cx="214312" cy="2127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CF5D8A6A-F387-4ADF-BAB2-1FE2528F4A5F}"/>
                </a:ext>
              </a:extLst>
            </p:cNvPr>
            <p:cNvSpPr/>
            <p:nvPr/>
          </p:nvSpPr>
          <p:spPr>
            <a:xfrm>
              <a:off x="4084638" y="2349500"/>
              <a:ext cx="214312" cy="2127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4105904C-8B57-44FD-AF92-ED72710E4ED7}"/>
                </a:ext>
              </a:extLst>
            </p:cNvPr>
            <p:cNvSpPr/>
            <p:nvPr/>
          </p:nvSpPr>
          <p:spPr>
            <a:xfrm>
              <a:off x="4281488" y="2136775"/>
              <a:ext cx="212725" cy="2127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xmlns="" id="{E1C6F006-1875-462A-AB2E-54F8C9BFF8A7}"/>
                </a:ext>
              </a:extLst>
            </p:cNvPr>
            <p:cNvSpPr/>
            <p:nvPr/>
          </p:nvSpPr>
          <p:spPr>
            <a:xfrm>
              <a:off x="4281488" y="2349500"/>
              <a:ext cx="212725" cy="2127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127F2E1E-BF89-4925-B861-7BC6DBF4019A}"/>
                </a:ext>
              </a:extLst>
            </p:cNvPr>
            <p:cNvSpPr/>
            <p:nvPr/>
          </p:nvSpPr>
          <p:spPr>
            <a:xfrm>
              <a:off x="4494213" y="2136775"/>
              <a:ext cx="212725" cy="2127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EE9B2036-F406-46A0-B8B2-E7885837619E}"/>
                </a:ext>
              </a:extLst>
            </p:cNvPr>
            <p:cNvSpPr/>
            <p:nvPr/>
          </p:nvSpPr>
          <p:spPr>
            <a:xfrm>
              <a:off x="4494213" y="2349500"/>
              <a:ext cx="212725" cy="2127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xmlns="" id="{6B2C4785-DEDA-4A89-B28D-32FBFDF2F844}"/>
                </a:ext>
              </a:extLst>
            </p:cNvPr>
            <p:cNvSpPr/>
            <p:nvPr/>
          </p:nvSpPr>
          <p:spPr>
            <a:xfrm>
              <a:off x="4691063" y="2136775"/>
              <a:ext cx="212725" cy="2127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xmlns="" id="{D79C09FD-1C33-421C-A455-3DFF36295E12}"/>
                </a:ext>
              </a:extLst>
            </p:cNvPr>
            <p:cNvSpPr/>
            <p:nvPr/>
          </p:nvSpPr>
          <p:spPr>
            <a:xfrm>
              <a:off x="4691063" y="2349500"/>
              <a:ext cx="212725" cy="2127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7187B06A-36BD-4C5A-A759-C9DF4FC0E412}"/>
                </a:ext>
              </a:extLst>
            </p:cNvPr>
            <p:cNvSpPr/>
            <p:nvPr/>
          </p:nvSpPr>
          <p:spPr>
            <a:xfrm>
              <a:off x="4903788" y="2136775"/>
              <a:ext cx="212725" cy="2127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xmlns="" id="{5BAFF3F0-63DB-4EE4-B3E2-94469E772413}"/>
                </a:ext>
              </a:extLst>
            </p:cNvPr>
            <p:cNvSpPr/>
            <p:nvPr/>
          </p:nvSpPr>
          <p:spPr>
            <a:xfrm>
              <a:off x="4903788" y="2349500"/>
              <a:ext cx="212725" cy="2127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9FB18927-AB64-4633-BBB2-90B3F087C110}"/>
                </a:ext>
              </a:extLst>
            </p:cNvPr>
            <p:cNvSpPr/>
            <p:nvPr/>
          </p:nvSpPr>
          <p:spPr>
            <a:xfrm>
              <a:off x="5108575" y="2136775"/>
              <a:ext cx="212725" cy="21272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AC63A52C-3D10-4663-B1BA-1379EBDD610E}"/>
                </a:ext>
              </a:extLst>
            </p:cNvPr>
            <p:cNvSpPr/>
            <p:nvPr/>
          </p:nvSpPr>
          <p:spPr>
            <a:xfrm>
              <a:off x="5108575" y="2349500"/>
              <a:ext cx="212725" cy="21272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xmlns="" id="{406A56CE-72AD-4DC0-99B7-76A094AC2E61}"/>
                </a:ext>
              </a:extLst>
            </p:cNvPr>
            <p:cNvSpPr/>
            <p:nvPr/>
          </p:nvSpPr>
          <p:spPr>
            <a:xfrm>
              <a:off x="5321300" y="2136775"/>
              <a:ext cx="214313" cy="21272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966BB625-0636-40EF-9F9F-F2DD26176E47}"/>
                </a:ext>
              </a:extLst>
            </p:cNvPr>
            <p:cNvSpPr/>
            <p:nvPr/>
          </p:nvSpPr>
          <p:spPr>
            <a:xfrm>
              <a:off x="5321300" y="2349500"/>
              <a:ext cx="214313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xmlns="" id="{6312F7F2-ACD0-46FE-A09A-6B1E019B8C0C}"/>
                </a:ext>
              </a:extLst>
            </p:cNvPr>
            <p:cNvSpPr/>
            <p:nvPr/>
          </p:nvSpPr>
          <p:spPr>
            <a:xfrm>
              <a:off x="5526088" y="2136775"/>
              <a:ext cx="214312" cy="21272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xmlns="" id="{866E522F-AA7E-4272-8BFB-F3DEF67864E4}"/>
                </a:ext>
              </a:extLst>
            </p:cNvPr>
            <p:cNvSpPr/>
            <p:nvPr/>
          </p:nvSpPr>
          <p:spPr>
            <a:xfrm>
              <a:off x="5526088" y="2349500"/>
              <a:ext cx="214312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xmlns="" id="{D82BC771-948F-406F-9D74-7B46AAA5B752}"/>
                </a:ext>
              </a:extLst>
            </p:cNvPr>
            <p:cNvSpPr/>
            <p:nvPr/>
          </p:nvSpPr>
          <p:spPr>
            <a:xfrm>
              <a:off x="5740400" y="2136775"/>
              <a:ext cx="212725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xmlns="" id="{C11F0EE8-167D-4DB8-9915-7449043610DD}"/>
                </a:ext>
              </a:extLst>
            </p:cNvPr>
            <p:cNvSpPr/>
            <p:nvPr/>
          </p:nvSpPr>
          <p:spPr>
            <a:xfrm>
              <a:off x="5740400" y="2349500"/>
              <a:ext cx="212725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xmlns="" id="{DC83A366-97AE-4CA2-9C4E-5B1BE834C235}"/>
                </a:ext>
              </a:extLst>
            </p:cNvPr>
            <p:cNvSpPr/>
            <p:nvPr/>
          </p:nvSpPr>
          <p:spPr>
            <a:xfrm>
              <a:off x="5943600" y="2136775"/>
              <a:ext cx="214313" cy="212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xmlns="" id="{6987E22B-652F-473B-A70F-4F56A9D4B9EE}"/>
                </a:ext>
              </a:extLst>
            </p:cNvPr>
            <p:cNvSpPr/>
            <p:nvPr/>
          </p:nvSpPr>
          <p:spPr>
            <a:xfrm>
              <a:off x="5943600" y="2349500"/>
              <a:ext cx="214313" cy="212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xmlns="" id="{1704BE36-4EFB-456A-8C3F-61032342CD68}"/>
                </a:ext>
              </a:extLst>
            </p:cNvPr>
            <p:cNvSpPr/>
            <p:nvPr/>
          </p:nvSpPr>
          <p:spPr>
            <a:xfrm>
              <a:off x="6157913" y="2136775"/>
              <a:ext cx="212725" cy="212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xmlns="" id="{7A2F712D-F67E-4EF8-BB80-D5F980511303}"/>
                </a:ext>
              </a:extLst>
            </p:cNvPr>
            <p:cNvSpPr/>
            <p:nvPr/>
          </p:nvSpPr>
          <p:spPr>
            <a:xfrm>
              <a:off x="6157913" y="2349500"/>
              <a:ext cx="212725" cy="212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xmlns="" id="{D433ED19-B02D-45BF-A846-6166C9CEE472}"/>
                </a:ext>
              </a:extLst>
            </p:cNvPr>
            <p:cNvSpPr/>
            <p:nvPr/>
          </p:nvSpPr>
          <p:spPr>
            <a:xfrm>
              <a:off x="6372225" y="2136775"/>
              <a:ext cx="214313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xmlns="" id="{B2C343CD-E8DC-4362-B26F-18FEAF75A848}"/>
                </a:ext>
              </a:extLst>
            </p:cNvPr>
            <p:cNvSpPr/>
            <p:nvPr/>
          </p:nvSpPr>
          <p:spPr>
            <a:xfrm>
              <a:off x="6372225" y="2349500"/>
              <a:ext cx="214313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xmlns="" id="{D1B80309-9931-4C3D-80F3-D4FD9D5A13CA}"/>
                </a:ext>
              </a:extLst>
            </p:cNvPr>
            <p:cNvSpPr/>
            <p:nvPr/>
          </p:nvSpPr>
          <p:spPr>
            <a:xfrm>
              <a:off x="6586538" y="2136775"/>
              <a:ext cx="212725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CCBB4332-63E5-4BF9-8B52-25C264927DB5}"/>
                </a:ext>
              </a:extLst>
            </p:cNvPr>
            <p:cNvSpPr/>
            <p:nvPr/>
          </p:nvSpPr>
          <p:spPr>
            <a:xfrm>
              <a:off x="6586538" y="2349500"/>
              <a:ext cx="212725" cy="2127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xmlns="" id="{CA76B630-1350-4183-852B-F24F0ABEF92D}"/>
                </a:ext>
              </a:extLst>
            </p:cNvPr>
            <p:cNvSpPr/>
            <p:nvPr/>
          </p:nvSpPr>
          <p:spPr>
            <a:xfrm>
              <a:off x="6799263" y="2136775"/>
              <a:ext cx="212725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xmlns="" id="{7FC67450-C2E7-49B7-99D1-848704A6FBA1}"/>
                </a:ext>
              </a:extLst>
            </p:cNvPr>
            <p:cNvSpPr/>
            <p:nvPr/>
          </p:nvSpPr>
          <p:spPr>
            <a:xfrm>
              <a:off x="6799263" y="2349500"/>
              <a:ext cx="212725" cy="2127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D7EB4075-E481-4050-A603-50DB2371C0DC}"/>
                </a:ext>
              </a:extLst>
            </p:cNvPr>
            <p:cNvSpPr/>
            <p:nvPr/>
          </p:nvSpPr>
          <p:spPr>
            <a:xfrm>
              <a:off x="7011988" y="2136775"/>
              <a:ext cx="214312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xmlns="" id="{7597E18C-E3A4-4812-A08F-44C882706FAC}"/>
                </a:ext>
              </a:extLst>
            </p:cNvPr>
            <p:cNvSpPr/>
            <p:nvPr/>
          </p:nvSpPr>
          <p:spPr>
            <a:xfrm>
              <a:off x="7011988" y="2349500"/>
              <a:ext cx="214312" cy="21272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xmlns="" id="{4F11FE26-03BF-44EC-98EA-8A53DA6114DD}"/>
                </a:ext>
              </a:extLst>
            </p:cNvPr>
            <p:cNvSpPr/>
            <p:nvPr/>
          </p:nvSpPr>
          <p:spPr>
            <a:xfrm>
              <a:off x="7226300" y="2136775"/>
              <a:ext cx="212725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xmlns="" id="{517C6D02-B72E-4AF5-A6B8-F1BBB86E3C9F}"/>
                </a:ext>
              </a:extLst>
            </p:cNvPr>
            <p:cNvSpPr/>
            <p:nvPr/>
          </p:nvSpPr>
          <p:spPr>
            <a:xfrm>
              <a:off x="7226300" y="2349500"/>
              <a:ext cx="212725" cy="21272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xmlns="" id="{B26BC66F-BB17-47F9-82BE-41412D4E5FC6}"/>
                </a:ext>
              </a:extLst>
            </p:cNvPr>
            <p:cNvSpPr/>
            <p:nvPr/>
          </p:nvSpPr>
          <p:spPr>
            <a:xfrm>
              <a:off x="7439025" y="2136775"/>
              <a:ext cx="214313" cy="21272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xmlns="" id="{DE89C2F3-50A7-4A07-BB30-C225B6A61DE8}"/>
                </a:ext>
              </a:extLst>
            </p:cNvPr>
            <p:cNvSpPr/>
            <p:nvPr/>
          </p:nvSpPr>
          <p:spPr>
            <a:xfrm>
              <a:off x="7439025" y="2349500"/>
              <a:ext cx="214313" cy="21272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xmlns="" id="{B3B5F399-CD26-4868-93D6-EE537973DD0E}"/>
                </a:ext>
              </a:extLst>
            </p:cNvPr>
            <p:cNvSpPr/>
            <p:nvPr/>
          </p:nvSpPr>
          <p:spPr>
            <a:xfrm>
              <a:off x="7653338" y="2136775"/>
              <a:ext cx="212725" cy="21272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xmlns="" id="{AA28C84E-F661-41D1-BD32-58089E098D6B}"/>
                </a:ext>
              </a:extLst>
            </p:cNvPr>
            <p:cNvSpPr/>
            <p:nvPr/>
          </p:nvSpPr>
          <p:spPr>
            <a:xfrm>
              <a:off x="7653338" y="2349500"/>
              <a:ext cx="212725" cy="21272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xmlns="" id="{52449795-C40B-4EEE-AA68-1E08765CA3B2}"/>
                </a:ext>
              </a:extLst>
            </p:cNvPr>
            <p:cNvSpPr/>
            <p:nvPr/>
          </p:nvSpPr>
          <p:spPr>
            <a:xfrm>
              <a:off x="7866063" y="2136775"/>
              <a:ext cx="212725" cy="21272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xmlns="" id="{F5235EAD-7D7E-4FEA-8B3E-60FD38220F2F}"/>
                </a:ext>
              </a:extLst>
            </p:cNvPr>
            <p:cNvSpPr/>
            <p:nvPr/>
          </p:nvSpPr>
          <p:spPr>
            <a:xfrm>
              <a:off x="7866063" y="2349500"/>
              <a:ext cx="212725" cy="21272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xmlns="" id="{A421E93F-BBDA-42A4-9EE1-ECA6198CAF05}"/>
                </a:ext>
              </a:extLst>
            </p:cNvPr>
            <p:cNvSpPr/>
            <p:nvPr/>
          </p:nvSpPr>
          <p:spPr>
            <a:xfrm>
              <a:off x="8078788" y="2136775"/>
              <a:ext cx="214312" cy="2127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xmlns="" id="{9C15E857-45D1-4AA7-9B94-34218638F326}"/>
                </a:ext>
              </a:extLst>
            </p:cNvPr>
            <p:cNvSpPr/>
            <p:nvPr/>
          </p:nvSpPr>
          <p:spPr>
            <a:xfrm>
              <a:off x="8078788" y="2349500"/>
              <a:ext cx="214312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xmlns="" id="{9079E986-6D81-4D7A-A6B9-8D4A1E2F14E8}"/>
                </a:ext>
              </a:extLst>
            </p:cNvPr>
            <p:cNvSpPr/>
            <p:nvPr/>
          </p:nvSpPr>
          <p:spPr>
            <a:xfrm>
              <a:off x="8293100" y="2136775"/>
              <a:ext cx="212725" cy="2127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4E7A7E4C-5B36-48ED-BC2F-BAD775F3013D}"/>
                </a:ext>
              </a:extLst>
            </p:cNvPr>
            <p:cNvSpPr/>
            <p:nvPr/>
          </p:nvSpPr>
          <p:spPr>
            <a:xfrm>
              <a:off x="8293100" y="2349500"/>
              <a:ext cx="212725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xmlns="" id="{9C8ADD9A-EC13-4021-A0F8-43AA14FA7F94}"/>
                </a:ext>
              </a:extLst>
            </p:cNvPr>
            <p:cNvSpPr/>
            <p:nvPr/>
          </p:nvSpPr>
          <p:spPr>
            <a:xfrm>
              <a:off x="8505825" y="2136775"/>
              <a:ext cx="214313" cy="2127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xmlns="" id="{7E6CB1D7-D536-4F15-B07E-B996AC1C561A}"/>
                </a:ext>
              </a:extLst>
            </p:cNvPr>
            <p:cNvSpPr/>
            <p:nvPr/>
          </p:nvSpPr>
          <p:spPr>
            <a:xfrm>
              <a:off x="8505825" y="2349500"/>
              <a:ext cx="214313" cy="2127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xmlns="" id="{DF2660F3-CF92-4C4C-B58C-E715E02F525F}"/>
                </a:ext>
              </a:extLst>
            </p:cNvPr>
            <p:cNvSpPr/>
            <p:nvPr/>
          </p:nvSpPr>
          <p:spPr>
            <a:xfrm>
              <a:off x="8720138" y="2136775"/>
              <a:ext cx="212725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xmlns="" id="{F093BF0A-2D7E-4B7F-B995-52E540037BB6}"/>
                </a:ext>
              </a:extLst>
            </p:cNvPr>
            <p:cNvSpPr/>
            <p:nvPr/>
          </p:nvSpPr>
          <p:spPr>
            <a:xfrm>
              <a:off x="8720138" y="2349500"/>
              <a:ext cx="212725" cy="212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xmlns="" id="{50A22048-E1FA-4FDE-A3CF-8D9B70486982}"/>
                </a:ext>
              </a:extLst>
            </p:cNvPr>
            <p:cNvSpPr/>
            <p:nvPr/>
          </p:nvSpPr>
          <p:spPr>
            <a:xfrm>
              <a:off x="8932863" y="2136775"/>
              <a:ext cx="212725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xmlns="" id="{CDDDA903-D805-4BF6-865D-3B0AC514FB6E}"/>
                </a:ext>
              </a:extLst>
            </p:cNvPr>
            <p:cNvSpPr/>
            <p:nvPr/>
          </p:nvSpPr>
          <p:spPr>
            <a:xfrm>
              <a:off x="8932863" y="2349500"/>
              <a:ext cx="212725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xmlns="" id="{10906409-05B6-4965-B900-BC50DEBC8C25}"/>
                </a:ext>
              </a:extLst>
            </p:cNvPr>
            <p:cNvSpPr/>
            <p:nvPr/>
          </p:nvSpPr>
          <p:spPr>
            <a:xfrm>
              <a:off x="9145588" y="2136775"/>
              <a:ext cx="214312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xmlns="" id="{97D4A254-9CB6-4C44-A89B-0DCDF7D59A3B}"/>
                </a:ext>
              </a:extLst>
            </p:cNvPr>
            <p:cNvSpPr/>
            <p:nvPr/>
          </p:nvSpPr>
          <p:spPr>
            <a:xfrm>
              <a:off x="9145588" y="2349500"/>
              <a:ext cx="214312" cy="212725"/>
            </a:xfrm>
            <a:prstGeom prst="rect">
              <a:avLst/>
            </a:prstGeom>
            <a:solidFill>
              <a:srgbClr val="E08E2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84" name="Rectángulo: esquinas redondeadas 5">
              <a:extLst>
                <a:ext uri="{FF2B5EF4-FFF2-40B4-BE49-F238E27FC236}">
                  <a16:creationId xmlns:a16="http://schemas.microsoft.com/office/drawing/2014/main" xmlns="" id="{EABE1845-8DE7-43F8-A06C-C0A65E9214B1}"/>
                </a:ext>
              </a:extLst>
            </p:cNvPr>
            <p:cNvSpPr/>
            <p:nvPr/>
          </p:nvSpPr>
          <p:spPr>
            <a:xfrm>
              <a:off x="4597400" y="2003425"/>
              <a:ext cx="1263650" cy="700088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85" name="Elipse 84">
              <a:extLst>
                <a:ext uri="{FF2B5EF4-FFF2-40B4-BE49-F238E27FC236}">
                  <a16:creationId xmlns:a16="http://schemas.microsoft.com/office/drawing/2014/main" xmlns="" id="{1A4B49C0-7B53-4F7E-A485-6C31177E684B}"/>
                </a:ext>
              </a:extLst>
            </p:cNvPr>
            <p:cNvSpPr/>
            <p:nvPr/>
          </p:nvSpPr>
          <p:spPr>
            <a:xfrm>
              <a:off x="4756150" y="2640013"/>
              <a:ext cx="214313" cy="21431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xmlns="" id="{9C21A4C0-D557-4141-81F9-442A2EAF75B5}"/>
                </a:ext>
              </a:extLst>
            </p:cNvPr>
            <p:cNvSpPr/>
            <p:nvPr/>
          </p:nvSpPr>
          <p:spPr>
            <a:xfrm>
              <a:off x="5483225" y="2640013"/>
              <a:ext cx="212725" cy="21431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7116290" y="1760389"/>
            <a:ext cx="4445205" cy="3097293"/>
            <a:chOff x="2270552" y="655489"/>
            <a:chExt cx="6980397" cy="6230726"/>
          </a:xfrm>
        </p:grpSpPr>
        <p:graphicFrame>
          <p:nvGraphicFramePr>
            <p:cNvPr id="88" name="Diagrama 87"/>
            <p:cNvGraphicFramePr/>
            <p:nvPr>
              <p:extLst>
                <p:ext uri="{D42A27DB-BD31-4B8C-83A1-F6EECF244321}">
                  <p14:modId xmlns:p14="http://schemas.microsoft.com/office/powerpoint/2010/main" xmlns="" val="1028263202"/>
                </p:ext>
              </p:extLst>
            </p:nvPr>
          </p:nvGraphicFramePr>
          <p:xfrm>
            <a:off x="3690254" y="954359"/>
            <a:ext cx="5560695" cy="1799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89" name="Diagrama 88"/>
            <p:cNvGraphicFramePr/>
            <p:nvPr>
              <p:extLst>
                <p:ext uri="{D42A27DB-BD31-4B8C-83A1-F6EECF244321}">
                  <p14:modId xmlns:p14="http://schemas.microsoft.com/office/powerpoint/2010/main" xmlns="" val="282415075"/>
                </p:ext>
              </p:extLst>
            </p:nvPr>
          </p:nvGraphicFramePr>
          <p:xfrm>
            <a:off x="2270552" y="2747936"/>
            <a:ext cx="5560696" cy="1799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90" name="Diagrama 89"/>
            <p:cNvGraphicFramePr/>
            <p:nvPr>
              <p:extLst>
                <p:ext uri="{D42A27DB-BD31-4B8C-83A1-F6EECF244321}">
                  <p14:modId xmlns:p14="http://schemas.microsoft.com/office/powerpoint/2010/main" xmlns="" val="1387636486"/>
                </p:ext>
              </p:extLst>
            </p:nvPr>
          </p:nvGraphicFramePr>
          <p:xfrm>
            <a:off x="3000637" y="5086879"/>
            <a:ext cx="5560695" cy="1799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91" name="Título 1"/>
            <p:cNvSpPr txBox="1">
              <a:spLocks/>
            </p:cNvSpPr>
            <p:nvPr/>
          </p:nvSpPr>
          <p:spPr>
            <a:xfrm>
              <a:off x="4429332" y="655489"/>
              <a:ext cx="2782888" cy="88423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 kern="1200" cap="all" spc="100">
                  <a:solidFill>
                    <a:srgbClr val="0D0D0D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2pPr>
              <a:lvl3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3pPr>
              <a:lvl4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4pPr>
              <a:lvl5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5pPr>
              <a:lvl6pPr marL="4572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6pPr>
              <a:lvl7pPr marL="9144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7pPr>
              <a:lvl8pPr marL="13716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8pPr>
              <a:lvl9pPr marL="18288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9pPr>
            </a:lstStyle>
            <a:p>
              <a:pPr defTabSz="914400">
                <a:lnSpc>
                  <a:spcPct val="100000"/>
                </a:lnSpc>
                <a:defRPr/>
              </a:pPr>
              <a:r>
                <a:rPr lang="ca-ES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Usuari 1</a:t>
              </a:r>
            </a:p>
          </p:txBody>
        </p:sp>
        <p:sp>
          <p:nvSpPr>
            <p:cNvPr id="92" name="Título 1"/>
            <p:cNvSpPr txBox="1">
              <a:spLocks/>
            </p:cNvSpPr>
            <p:nvPr/>
          </p:nvSpPr>
          <p:spPr>
            <a:xfrm>
              <a:off x="2556166" y="2388911"/>
              <a:ext cx="2782887" cy="88423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 kern="1200" cap="all" spc="100">
                  <a:solidFill>
                    <a:srgbClr val="0D0D0D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2pPr>
              <a:lvl3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3pPr>
              <a:lvl4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4pPr>
              <a:lvl5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5pPr>
              <a:lvl6pPr marL="4572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6pPr>
              <a:lvl7pPr marL="9144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7pPr>
              <a:lvl8pPr marL="13716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8pPr>
              <a:lvl9pPr marL="18288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9pPr>
            </a:lstStyle>
            <a:p>
              <a:pPr defTabSz="914400">
                <a:lnSpc>
                  <a:spcPct val="100000"/>
                </a:lnSpc>
                <a:defRPr/>
              </a:pPr>
              <a:r>
                <a:rPr lang="ca-ES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Usuari 2</a:t>
              </a:r>
            </a:p>
          </p:txBody>
        </p:sp>
        <p:sp>
          <p:nvSpPr>
            <p:cNvPr id="93" name="Título 1"/>
            <p:cNvSpPr txBox="1">
              <a:spLocks/>
            </p:cNvSpPr>
            <p:nvPr/>
          </p:nvSpPr>
          <p:spPr>
            <a:xfrm>
              <a:off x="3329280" y="4703141"/>
              <a:ext cx="2782888" cy="88423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 kern="1200" cap="all" spc="100">
                  <a:solidFill>
                    <a:srgbClr val="0D0D0D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2pPr>
              <a:lvl3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3pPr>
              <a:lvl4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4pPr>
              <a:lvl5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5pPr>
              <a:lvl6pPr marL="4572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6pPr>
              <a:lvl7pPr marL="9144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7pPr>
              <a:lvl8pPr marL="13716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8pPr>
              <a:lvl9pPr marL="18288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rgbClr val="0D0D0D"/>
                  </a:solidFill>
                  <a:latin typeface="Tw Cen MT Condensed"/>
                </a:defRPr>
              </a:lvl9pPr>
            </a:lstStyle>
            <a:p>
              <a:pPr defTabSz="914400">
                <a:lnSpc>
                  <a:spcPct val="100000"/>
                </a:lnSpc>
                <a:defRPr/>
              </a:pPr>
              <a:r>
                <a:rPr lang="ca-ES" sz="14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Usuari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70486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346694" y="1682302"/>
            <a:ext cx="420178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 ho estem fent?</a:t>
            </a:r>
          </a:p>
          <a:p>
            <a:pPr algn="l">
              <a:lnSpc>
                <a:spcPct val="150000"/>
              </a:lnSpc>
            </a:pPr>
            <a:endParaRPr lang="ca-ES" sz="1400" b="0" dirty="0"/>
          </a:p>
        </p:txBody>
      </p:sp>
      <p:sp>
        <p:nvSpPr>
          <p:cNvPr id="21" name="Rectángulo 20"/>
          <p:cNvSpPr/>
          <p:nvPr/>
        </p:nvSpPr>
        <p:spPr>
          <a:xfrm>
            <a:off x="400050" y="1123833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Flexitransport: el model català del transport flexible </a:t>
            </a:r>
          </a:p>
        </p:txBody>
      </p:sp>
      <p:sp>
        <p:nvSpPr>
          <p:cNvPr id="109" name="Rectángulo 108"/>
          <p:cNvSpPr/>
          <p:nvPr/>
        </p:nvSpPr>
        <p:spPr>
          <a:xfrm>
            <a:off x="565742" y="2524777"/>
            <a:ext cx="3763692" cy="337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Únic interlocutor amb l’usuari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Tarifa Integrada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Sistema compartit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Col·laboració públic-privada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 Data y tecnologia</a:t>
            </a:r>
          </a:p>
        </p:txBody>
      </p:sp>
      <p:grpSp>
        <p:nvGrpSpPr>
          <p:cNvPr id="110" name="Agrupa 4">
            <a:extLst>
              <a:ext uri="{FF2B5EF4-FFF2-40B4-BE49-F238E27FC236}">
                <a16:creationId xmlns:a16="http://schemas.microsoft.com/office/drawing/2014/main" xmlns="" id="{7DD794AB-0FFF-4799-9F51-8AA54E25D6D5}"/>
              </a:ext>
            </a:extLst>
          </p:cNvPr>
          <p:cNvGrpSpPr/>
          <p:nvPr/>
        </p:nvGrpSpPr>
        <p:grpSpPr>
          <a:xfrm>
            <a:off x="6025862" y="2301610"/>
            <a:ext cx="4732435" cy="3824437"/>
            <a:chOff x="3058042" y="720203"/>
            <a:chExt cx="6176977" cy="5562969"/>
          </a:xfrm>
        </p:grpSpPr>
        <p:sp>
          <p:nvSpPr>
            <p:cNvPr id="111" name="Forma lliure: forma 5">
              <a:extLst>
                <a:ext uri="{FF2B5EF4-FFF2-40B4-BE49-F238E27FC236}">
                  <a16:creationId xmlns:a16="http://schemas.microsoft.com/office/drawing/2014/main" xmlns="" id="{8B819C8D-0817-4B49-979B-D79D40B76526}"/>
                </a:ext>
              </a:extLst>
            </p:cNvPr>
            <p:cNvSpPr/>
            <p:nvPr/>
          </p:nvSpPr>
          <p:spPr>
            <a:xfrm>
              <a:off x="4505183" y="1926166"/>
              <a:ext cx="3005666" cy="3005666"/>
            </a:xfrm>
            <a:custGeom>
              <a:avLst/>
              <a:gdLst>
                <a:gd name="connsiteX0" fmla="*/ 0 w 3005666"/>
                <a:gd name="connsiteY0" fmla="*/ 1502833 h 3005666"/>
                <a:gd name="connsiteX1" fmla="*/ 1502833 w 3005666"/>
                <a:gd name="connsiteY1" fmla="*/ 0 h 3005666"/>
                <a:gd name="connsiteX2" fmla="*/ 3005666 w 3005666"/>
                <a:gd name="connsiteY2" fmla="*/ 1502833 h 3005666"/>
                <a:gd name="connsiteX3" fmla="*/ 1502833 w 3005666"/>
                <a:gd name="connsiteY3" fmla="*/ 3005666 h 3005666"/>
                <a:gd name="connsiteX4" fmla="*/ 0 w 3005666"/>
                <a:gd name="connsiteY4" fmla="*/ 1502833 h 300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666" h="3005666">
                  <a:moveTo>
                    <a:pt x="0" y="1502833"/>
                  </a:moveTo>
                  <a:cubicBezTo>
                    <a:pt x="0" y="672841"/>
                    <a:pt x="672841" y="0"/>
                    <a:pt x="1502833" y="0"/>
                  </a:cubicBezTo>
                  <a:cubicBezTo>
                    <a:pt x="2332825" y="0"/>
                    <a:pt x="3005666" y="672841"/>
                    <a:pt x="3005666" y="1502833"/>
                  </a:cubicBezTo>
                  <a:cubicBezTo>
                    <a:pt x="3005666" y="2332825"/>
                    <a:pt x="2332825" y="3005666"/>
                    <a:pt x="1502833" y="3005666"/>
                  </a:cubicBezTo>
                  <a:cubicBezTo>
                    <a:pt x="672841" y="3005666"/>
                    <a:pt x="0" y="2332825"/>
                    <a:pt x="0" y="150283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7865" tIns="237865" rIns="237865" bIns="237865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dirty="0" err="1">
                  <a:latin typeface="DIN-Regular" pitchFamily="2" charset="0"/>
                </a:rPr>
                <a:t>FlexiTransport</a:t>
              </a:r>
              <a:endParaRPr lang="ca-ES" dirty="0">
                <a:latin typeface="DIN-Regular" pitchFamily="2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dirty="0">
                  <a:latin typeface="DIN-Regular" pitchFamily="2" charset="0"/>
                </a:rPr>
                <a:t> Catalunya</a:t>
              </a:r>
            </a:p>
          </p:txBody>
        </p:sp>
        <p:sp>
          <p:nvSpPr>
            <p:cNvPr id="112" name="Forma lliure: forma 8">
              <a:extLst>
                <a:ext uri="{FF2B5EF4-FFF2-40B4-BE49-F238E27FC236}">
                  <a16:creationId xmlns:a16="http://schemas.microsoft.com/office/drawing/2014/main" xmlns="" id="{F156C0D4-6A61-4C5C-BE74-6EEA2729E7AD}"/>
                </a:ext>
              </a:extLst>
            </p:cNvPr>
            <p:cNvSpPr/>
            <p:nvPr/>
          </p:nvSpPr>
          <p:spPr>
            <a:xfrm>
              <a:off x="4825279" y="720203"/>
              <a:ext cx="2161440" cy="1502833"/>
            </a:xfrm>
            <a:custGeom>
              <a:avLst/>
              <a:gdLst>
                <a:gd name="connsiteX0" fmla="*/ 0 w 1958763"/>
                <a:gd name="connsiteY0" fmla="*/ 751417 h 1502833"/>
                <a:gd name="connsiteX1" fmla="*/ 979382 w 1958763"/>
                <a:gd name="connsiteY1" fmla="*/ 0 h 1502833"/>
                <a:gd name="connsiteX2" fmla="*/ 1958764 w 1958763"/>
                <a:gd name="connsiteY2" fmla="*/ 751417 h 1502833"/>
                <a:gd name="connsiteX3" fmla="*/ 979382 w 1958763"/>
                <a:gd name="connsiteY3" fmla="*/ 1502834 h 1502833"/>
                <a:gd name="connsiteX4" fmla="*/ 0 w 1958763"/>
                <a:gd name="connsiteY4" fmla="*/ 751417 h 15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8763" h="1502833">
                  <a:moveTo>
                    <a:pt x="0" y="751417"/>
                  </a:moveTo>
                  <a:cubicBezTo>
                    <a:pt x="0" y="336421"/>
                    <a:pt x="438484" y="0"/>
                    <a:pt x="979382" y="0"/>
                  </a:cubicBezTo>
                  <a:cubicBezTo>
                    <a:pt x="1520280" y="0"/>
                    <a:pt x="1958764" y="336421"/>
                    <a:pt x="1958764" y="751417"/>
                  </a:cubicBezTo>
                  <a:cubicBezTo>
                    <a:pt x="1958764" y="1166413"/>
                    <a:pt x="1520280" y="1502834"/>
                    <a:pt x="979382" y="1502834"/>
                  </a:cubicBezTo>
                  <a:cubicBezTo>
                    <a:pt x="438484" y="1502834"/>
                    <a:pt x="0" y="1166413"/>
                    <a:pt x="0" y="75141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3587" tIns="120203" rIns="153587" bIns="120203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200" dirty="0">
                  <a:latin typeface="DIN-Regular" pitchFamily="2" charset="0"/>
                </a:rPr>
                <a:t>Empreses operadores</a:t>
              </a:r>
            </a:p>
          </p:txBody>
        </p:sp>
        <p:sp>
          <p:nvSpPr>
            <p:cNvPr id="113" name="Forma lliure: forma 9">
              <a:extLst>
                <a:ext uri="{FF2B5EF4-FFF2-40B4-BE49-F238E27FC236}">
                  <a16:creationId xmlns:a16="http://schemas.microsoft.com/office/drawing/2014/main" xmlns="" id="{95C6E21B-3D0C-457F-8316-E8B125283FF5}"/>
                </a:ext>
              </a:extLst>
            </p:cNvPr>
            <p:cNvSpPr/>
            <p:nvPr/>
          </p:nvSpPr>
          <p:spPr>
            <a:xfrm>
              <a:off x="6986720" y="2593672"/>
              <a:ext cx="2248299" cy="1670654"/>
            </a:xfrm>
            <a:custGeom>
              <a:avLst/>
              <a:gdLst>
                <a:gd name="connsiteX0" fmla="*/ 0 w 2212726"/>
                <a:gd name="connsiteY0" fmla="*/ 835327 h 1670654"/>
                <a:gd name="connsiteX1" fmla="*/ 1106363 w 2212726"/>
                <a:gd name="connsiteY1" fmla="*/ 0 h 1670654"/>
                <a:gd name="connsiteX2" fmla="*/ 2212726 w 2212726"/>
                <a:gd name="connsiteY2" fmla="*/ 835327 h 1670654"/>
                <a:gd name="connsiteX3" fmla="*/ 1106363 w 2212726"/>
                <a:gd name="connsiteY3" fmla="*/ 1670654 h 1670654"/>
                <a:gd name="connsiteX4" fmla="*/ 0 w 2212726"/>
                <a:gd name="connsiteY4" fmla="*/ 835327 h 16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726" h="1670654">
                  <a:moveTo>
                    <a:pt x="0" y="835327"/>
                  </a:moveTo>
                  <a:cubicBezTo>
                    <a:pt x="0" y="373989"/>
                    <a:pt x="495336" y="0"/>
                    <a:pt x="1106363" y="0"/>
                  </a:cubicBezTo>
                  <a:cubicBezTo>
                    <a:pt x="1717390" y="0"/>
                    <a:pt x="2212726" y="373989"/>
                    <a:pt x="2212726" y="835327"/>
                  </a:cubicBezTo>
                  <a:cubicBezTo>
                    <a:pt x="2212726" y="1296665"/>
                    <a:pt x="1717390" y="1670654"/>
                    <a:pt x="1106363" y="1670654"/>
                  </a:cubicBezTo>
                  <a:cubicBezTo>
                    <a:pt x="495336" y="1670654"/>
                    <a:pt x="0" y="1296665"/>
                    <a:pt x="0" y="8353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70913" tIns="131221" rIns="170913" bIns="131221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800" dirty="0">
                <a:latin typeface="DIN-Regular" pitchFamily="2" charset="0"/>
              </a:endParaRP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200" dirty="0">
                  <a:latin typeface="DIN-Regular" pitchFamily="2" charset="0"/>
                </a:rPr>
                <a:t>Administracions</a:t>
              </a:r>
              <a:r>
                <a:rPr lang="ca-ES" sz="800" dirty="0">
                  <a:latin typeface="DIN-Regular" pitchFamily="2" charset="0"/>
                </a:rPr>
                <a:t> </a:t>
              </a:r>
              <a:endParaRPr lang="ca-ES" sz="600" dirty="0">
                <a:latin typeface="DIN-Regular" pitchFamily="2" charset="0"/>
              </a:endParaRP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700" dirty="0">
                <a:latin typeface="DIN-Regular" pitchFamily="2" charset="0"/>
              </a:endParaRPr>
            </a:p>
          </p:txBody>
        </p:sp>
        <p:sp>
          <p:nvSpPr>
            <p:cNvPr id="114" name="Forma lliure: forma 10">
              <a:extLst>
                <a:ext uri="{FF2B5EF4-FFF2-40B4-BE49-F238E27FC236}">
                  <a16:creationId xmlns:a16="http://schemas.microsoft.com/office/drawing/2014/main" xmlns="" id="{C4F19766-C51D-40F6-8402-7161AE99AE80}"/>
                </a:ext>
              </a:extLst>
            </p:cNvPr>
            <p:cNvSpPr/>
            <p:nvPr/>
          </p:nvSpPr>
          <p:spPr>
            <a:xfrm>
              <a:off x="5027956" y="4634963"/>
              <a:ext cx="1958763" cy="1648209"/>
            </a:xfrm>
            <a:custGeom>
              <a:avLst/>
              <a:gdLst>
                <a:gd name="connsiteX0" fmla="*/ 0 w 1502833"/>
                <a:gd name="connsiteY0" fmla="*/ 751417 h 1502833"/>
                <a:gd name="connsiteX1" fmla="*/ 751417 w 1502833"/>
                <a:gd name="connsiteY1" fmla="*/ 0 h 1502833"/>
                <a:gd name="connsiteX2" fmla="*/ 1502834 w 1502833"/>
                <a:gd name="connsiteY2" fmla="*/ 751417 h 1502833"/>
                <a:gd name="connsiteX3" fmla="*/ 751417 w 1502833"/>
                <a:gd name="connsiteY3" fmla="*/ 1502834 h 1502833"/>
                <a:gd name="connsiteX4" fmla="*/ 0 w 1502833"/>
                <a:gd name="connsiteY4" fmla="*/ 751417 h 15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833" h="1502833">
                  <a:moveTo>
                    <a:pt x="0" y="751417"/>
                  </a:moveTo>
                  <a:cubicBezTo>
                    <a:pt x="0" y="336421"/>
                    <a:pt x="336421" y="0"/>
                    <a:pt x="751417" y="0"/>
                  </a:cubicBezTo>
                  <a:cubicBezTo>
                    <a:pt x="1166413" y="0"/>
                    <a:pt x="1502834" y="336421"/>
                    <a:pt x="1502834" y="751417"/>
                  </a:cubicBezTo>
                  <a:cubicBezTo>
                    <a:pt x="1502834" y="1166413"/>
                    <a:pt x="1166413" y="1502834"/>
                    <a:pt x="751417" y="1502834"/>
                  </a:cubicBezTo>
                  <a:cubicBezTo>
                    <a:pt x="336421" y="1502834"/>
                    <a:pt x="0" y="1166413"/>
                    <a:pt x="0" y="75141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19568" tIns="119568" rIns="119568" bIns="119568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200" dirty="0">
                  <a:latin typeface="DIN-Regular" pitchFamily="2" charset="0"/>
                </a:rPr>
                <a:t>Empreses tecnològiques</a:t>
              </a:r>
            </a:p>
          </p:txBody>
        </p:sp>
        <p:sp>
          <p:nvSpPr>
            <p:cNvPr id="115" name="Forma lliure: forma 11">
              <a:extLst>
                <a:ext uri="{FF2B5EF4-FFF2-40B4-BE49-F238E27FC236}">
                  <a16:creationId xmlns:a16="http://schemas.microsoft.com/office/drawing/2014/main" xmlns="" id="{6AA3ABF6-ADD3-4BB4-9599-C65BE1A82EAA}"/>
                </a:ext>
              </a:extLst>
            </p:cNvPr>
            <p:cNvSpPr/>
            <p:nvPr/>
          </p:nvSpPr>
          <p:spPr>
            <a:xfrm>
              <a:off x="3058042" y="2677064"/>
              <a:ext cx="1922990" cy="1503870"/>
            </a:xfrm>
            <a:custGeom>
              <a:avLst/>
              <a:gdLst>
                <a:gd name="connsiteX0" fmla="*/ 0 w 1860793"/>
                <a:gd name="connsiteY0" fmla="*/ 751935 h 1503870"/>
                <a:gd name="connsiteX1" fmla="*/ 930397 w 1860793"/>
                <a:gd name="connsiteY1" fmla="*/ 0 h 1503870"/>
                <a:gd name="connsiteX2" fmla="*/ 1860794 w 1860793"/>
                <a:gd name="connsiteY2" fmla="*/ 751935 h 1503870"/>
                <a:gd name="connsiteX3" fmla="*/ 930397 w 1860793"/>
                <a:gd name="connsiteY3" fmla="*/ 1503870 h 1503870"/>
                <a:gd name="connsiteX4" fmla="*/ 0 w 1860793"/>
                <a:gd name="connsiteY4" fmla="*/ 751935 h 150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793" h="1503870">
                  <a:moveTo>
                    <a:pt x="0" y="751935"/>
                  </a:moveTo>
                  <a:cubicBezTo>
                    <a:pt x="0" y="336653"/>
                    <a:pt x="416553" y="0"/>
                    <a:pt x="930397" y="0"/>
                  </a:cubicBezTo>
                  <a:cubicBezTo>
                    <a:pt x="1444241" y="0"/>
                    <a:pt x="1860794" y="336653"/>
                    <a:pt x="1860794" y="751935"/>
                  </a:cubicBezTo>
                  <a:cubicBezTo>
                    <a:pt x="1860794" y="1167217"/>
                    <a:pt x="1444241" y="1503870"/>
                    <a:pt x="930397" y="1503870"/>
                  </a:cubicBezTo>
                  <a:cubicBezTo>
                    <a:pt x="416553" y="1503870"/>
                    <a:pt x="0" y="1167217"/>
                    <a:pt x="0" y="75193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45144" tIns="119009" rIns="145144" bIns="119009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400" dirty="0">
                  <a:latin typeface="DIN-Regular" pitchFamily="2" charset="0"/>
                </a:rPr>
                <a:t>AMTU</a:t>
              </a:r>
              <a:endParaRPr lang="ca-ES" sz="700" dirty="0">
                <a:latin typeface="DIN-Regular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29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400050" y="1638126"/>
            <a:ext cx="420178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Funcionament</a:t>
            </a:r>
          </a:p>
          <a:p>
            <a:pPr algn="l">
              <a:lnSpc>
                <a:spcPct val="150000"/>
              </a:lnSpc>
            </a:pPr>
            <a:endParaRPr lang="ca-ES" sz="1400" b="0" dirty="0"/>
          </a:p>
        </p:txBody>
      </p:sp>
      <p:sp>
        <p:nvSpPr>
          <p:cNvPr id="21" name="Rectángulo 20"/>
          <p:cNvSpPr/>
          <p:nvPr/>
        </p:nvSpPr>
        <p:spPr>
          <a:xfrm>
            <a:off x="400050" y="1123833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Flexitransport: el model català del transport flexible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4569" y="2959179"/>
            <a:ext cx="1553053" cy="100154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815566" y="1817706"/>
            <a:ext cx="6584629" cy="4878369"/>
            <a:chOff x="1815566" y="1817707"/>
            <a:chExt cx="6065964" cy="454641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277387" y="2733678"/>
              <a:ext cx="1798137" cy="1137657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3667015" y="2438559"/>
              <a:ext cx="970511" cy="236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defRPr/>
              </a:pPr>
              <a:r>
                <a:rPr lang="ca-ES" altLang="ca-ES" sz="1050" dirty="0">
                  <a:solidFill>
                    <a:srgbClr val="002060"/>
                  </a:solidFill>
                </a:rPr>
                <a:t>Plataforma web</a:t>
              </a: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87737" y="2690246"/>
              <a:ext cx="1250376" cy="1298127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5717098" y="2493262"/>
              <a:ext cx="369480" cy="236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defRPr/>
              </a:pPr>
              <a:r>
                <a:rPr lang="ca-ES" altLang="ca-ES" sz="1050" dirty="0">
                  <a:solidFill>
                    <a:srgbClr val="002060"/>
                  </a:solidFill>
                </a:rPr>
                <a:t>APP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820929" y="2464205"/>
              <a:ext cx="763768" cy="387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defRPr/>
              </a:pPr>
              <a:r>
                <a:rPr lang="ca-ES" altLang="ca-ES" sz="1050" dirty="0">
                  <a:solidFill>
                    <a:srgbClr val="002060"/>
                  </a:solidFill>
                </a:rPr>
                <a:t>Call </a:t>
              </a:r>
              <a:r>
                <a:rPr lang="ca-ES" altLang="ca-ES" sz="1050" dirty="0" err="1">
                  <a:solidFill>
                    <a:srgbClr val="002060"/>
                  </a:solidFill>
                </a:rPr>
                <a:t>Center</a:t>
              </a:r>
              <a:r>
                <a:rPr lang="ca-ES" altLang="ca-ES" sz="1050" dirty="0">
                  <a:solidFill>
                    <a:srgbClr val="002060"/>
                  </a:solidFill>
                </a:rPr>
                <a:t> </a:t>
              </a:r>
            </a:p>
            <a:p>
              <a:pPr algn="just" eaLnBrk="1" hangingPunct="1">
                <a:defRPr/>
              </a:pPr>
              <a:r>
                <a:rPr lang="ca-ES" altLang="ca-ES" sz="1050" dirty="0">
                  <a:solidFill>
                    <a:srgbClr val="002060"/>
                  </a:solidFill>
                </a:rPr>
                <a:t>AMTU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993897" y="4546794"/>
              <a:ext cx="58796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ca-ES" altLang="ca-ES" sz="1400" dirty="0">
                  <a:solidFill>
                    <a:srgbClr val="002060"/>
                  </a:solidFill>
                </a:rPr>
                <a:t>Assignació de la ruta òptima a partir de l’algorisme de càlcul</a:t>
              </a:r>
            </a:p>
          </p:txBody>
        </p:sp>
        <p:sp>
          <p:nvSpPr>
            <p:cNvPr id="22" name="Flecha derecha 21"/>
            <p:cNvSpPr/>
            <p:nvPr/>
          </p:nvSpPr>
          <p:spPr>
            <a:xfrm rot="5400000">
              <a:off x="4493006" y="3660119"/>
              <a:ext cx="263661" cy="119193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790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4140244" y="1817707"/>
              <a:ext cx="13260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defRPr/>
              </a:pPr>
              <a:r>
                <a:rPr lang="ca-ES" altLang="ca-ES" sz="1600" dirty="0">
                  <a:solidFill>
                    <a:srgbClr val="002060"/>
                  </a:solidFill>
                </a:rPr>
                <a:t>Omnicanalitat</a:t>
              </a:r>
            </a:p>
          </p:txBody>
        </p:sp>
        <p:sp>
          <p:nvSpPr>
            <p:cNvPr id="24" name="Abrir llave 23"/>
            <p:cNvSpPr/>
            <p:nvPr/>
          </p:nvSpPr>
          <p:spPr>
            <a:xfrm rot="5400000">
              <a:off x="4680846" y="-751920"/>
              <a:ext cx="216749" cy="5947310"/>
            </a:xfrm>
            <a:prstGeom prst="leftBrace">
              <a:avLst>
                <a:gd name="adj1" fmla="val 8333"/>
                <a:gd name="adj2" fmla="val 4984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a-ES" sz="7900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7138437" y="2566322"/>
              <a:ext cx="743093" cy="236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eaLnBrk="1" hangingPunct="1">
                <a:defRPr/>
              </a:pPr>
              <a:r>
                <a:rPr lang="ca-ES" altLang="ca-ES" sz="1050" dirty="0">
                  <a:solidFill>
                    <a:srgbClr val="002060"/>
                  </a:solidFill>
                </a:rPr>
                <a:t>Missatgeria</a:t>
              </a:r>
            </a:p>
          </p:txBody>
        </p:sp>
        <p:pic>
          <p:nvPicPr>
            <p:cNvPr id="26" name="Picture 4" descr="yH5BAEAAAAALAAAAAABAAEAAAIBRAA7 - Whatsapp Logo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036" y="2807242"/>
              <a:ext cx="475997" cy="47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Archivo:Telegram 2019 Logo.svg - Wikipedia, la enciclopedia libr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542" y="3475140"/>
              <a:ext cx="396195" cy="39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254376" y="4977003"/>
              <a:ext cx="3003831" cy="1387120"/>
            </a:xfrm>
            <a:prstGeom prst="rect">
              <a:avLst/>
            </a:prstGeom>
          </p:spPr>
        </p:pic>
        <p:cxnSp>
          <p:nvCxnSpPr>
            <p:cNvPr id="29" name="Conector recto de flecha 28"/>
            <p:cNvCxnSpPr/>
            <p:nvPr/>
          </p:nvCxnSpPr>
          <p:spPr>
            <a:xfrm>
              <a:off x="2670553" y="1941700"/>
              <a:ext cx="1213143" cy="0"/>
            </a:xfrm>
            <a:prstGeom prst="straightConnector1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prstDash val="dash"/>
              <a:round/>
              <a:tailEnd type="triangle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xmlns="" val="1126198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400050" y="1123833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Flexitransport: el model català del transport flexible 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400050" y="1803206"/>
            <a:ext cx="8492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rgbClr val="00729F"/>
                </a:solidFill>
              </a:rPr>
              <a:t>El funcionament</a:t>
            </a:r>
          </a:p>
          <a:p>
            <a:pPr algn="l">
              <a:lnSpc>
                <a:spcPct val="150000"/>
              </a:lnSpc>
            </a:pPr>
            <a:endParaRPr lang="ca-ES" dirty="0">
              <a:solidFill>
                <a:srgbClr val="00729F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050" y="3204667"/>
            <a:ext cx="2900608" cy="259556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7671" y="3204666"/>
            <a:ext cx="2695575" cy="259556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19348" y="3289419"/>
            <a:ext cx="1231449" cy="2519954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4292584" y="1905182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dirty="0">
                <a:solidFill>
                  <a:srgbClr val="00729F"/>
                </a:solidFill>
              </a:rPr>
              <a:t>APP de clients</a:t>
            </a:r>
            <a:endParaRPr lang="ca-ES" sz="2200" dirty="0">
              <a:solidFill>
                <a:srgbClr val="00729F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98744" y="3204666"/>
            <a:ext cx="1154778" cy="2595563"/>
          </a:xfrm>
          <a:prstGeom prst="rect">
            <a:avLst/>
          </a:prstGeom>
        </p:spPr>
      </p:pic>
      <p:cxnSp>
        <p:nvCxnSpPr>
          <p:cNvPr id="43" name="Conector recto de flecha 42"/>
          <p:cNvCxnSpPr/>
          <p:nvPr/>
        </p:nvCxnSpPr>
        <p:spPr>
          <a:xfrm>
            <a:off x="2949413" y="2113149"/>
            <a:ext cx="1213143" cy="0"/>
          </a:xfrm>
          <a:prstGeom prst="straightConnector1">
            <a:avLst/>
          </a:prstGeom>
          <a:noFill/>
          <a:ln w="25400" cap="flat">
            <a:solidFill>
              <a:schemeClr val="accent1">
                <a:lumMod val="75000"/>
              </a:schemeClr>
            </a:solidFill>
            <a:prstDash val="dash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50489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3416DF-B283-4D9F-A625-146552CA9E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xmlns="" id="{73834904-4D9B-41F7-8DA6-0709FD9F7E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00D1207-ECAF-48E9-8834-2CE4D21982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8B5B693-C595-4524-A03C-B775B6BE5D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81A7DF2-B382-4775-B387-03B45F29E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499305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ítulo 1">
            <a:extLst>
              <a:ext uri="{FF2B5EF4-FFF2-40B4-BE49-F238E27FC236}">
                <a16:creationId xmlns:a16="http://schemas.microsoft.com/office/drawing/2014/main" xmlns="" id="{17095597-4AB4-4DEF-98AE-18C66E84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1" y="324195"/>
            <a:ext cx="11509967" cy="7651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és àmbit territorial, m  és associats I      és RECURSOS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3954CFD0-7594-41C0-BD62-A24E0E7E6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691" y="333449"/>
            <a:ext cx="554812" cy="6442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7004840" y="1385207"/>
            <a:ext cx="613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M€ en Plans de millora</a:t>
            </a:r>
            <a:endParaRPr lang="ca-ES" sz="24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238" y="2277418"/>
            <a:ext cx="5623568" cy="42712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38368" y="5709324"/>
            <a:ext cx="117211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108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MUNICIPIS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7922" y="3446540"/>
            <a:ext cx="13436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rgbClr val="E680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  <a:p>
            <a:r>
              <a:rPr lang="es-ES" b="1" dirty="0">
                <a:solidFill>
                  <a:srgbClr val="E680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CONSELLS </a:t>
            </a:r>
          </a:p>
          <a:p>
            <a:r>
              <a:rPr lang="es-ES" b="1" dirty="0">
                <a:solidFill>
                  <a:srgbClr val="E6801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COMARCALS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5575" y="1272023"/>
            <a:ext cx="60960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a-ES" sz="500" b="1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a-ES" sz="24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+ 2,3</a:t>
            </a:r>
            <a:r>
              <a:rPr lang="ca-ES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 Hab.</a:t>
            </a:r>
          </a:p>
          <a:p>
            <a:r>
              <a:rPr lang="ca-ES" sz="24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+ 42</a:t>
            </a:r>
            <a:r>
              <a:rPr lang="ca-ES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 Viatgers</a:t>
            </a:r>
          </a:p>
          <a:p>
            <a:endParaRPr lang="ca-ES" b="1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a-ES" b="1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AutoShape 2" descr="add user group man 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13123" y="1480384"/>
            <a:ext cx="725245" cy="43326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44501" y="1311444"/>
            <a:ext cx="541808" cy="55781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3954CFD0-7594-41C0-BD62-A24E0E7E6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3846" y="318092"/>
            <a:ext cx="554812" cy="64429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3954CFD0-7594-41C0-BD62-A24E0E7E6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41377" y="329170"/>
            <a:ext cx="554812" cy="6442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40235" y="2051908"/>
            <a:ext cx="7440438" cy="46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333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400050" y="1123833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Flexitransport: el model català del transport flexible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0050" y="1638126"/>
            <a:ext cx="8492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rgbClr val="00729F"/>
                </a:solidFill>
              </a:rPr>
              <a:t>El funcionament</a:t>
            </a:r>
          </a:p>
          <a:p>
            <a:pPr algn="l">
              <a:lnSpc>
                <a:spcPct val="150000"/>
              </a:lnSpc>
            </a:pPr>
            <a:endParaRPr lang="ca-ES" dirty="0">
              <a:solidFill>
                <a:srgbClr val="00729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77488" y="1768931"/>
            <a:ext cx="2183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dirty="0">
                <a:solidFill>
                  <a:srgbClr val="00729F"/>
                </a:solidFill>
              </a:rPr>
              <a:t>Web APP de clients</a:t>
            </a:r>
            <a:endParaRPr lang="ca-ES" sz="2200" dirty="0">
              <a:solidFill>
                <a:srgbClr val="00729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3532" y="2336478"/>
            <a:ext cx="2991746" cy="18395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2575" y="4495118"/>
            <a:ext cx="3573994" cy="20236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3082" y="4495118"/>
            <a:ext cx="3656699" cy="20467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3082" y="2249650"/>
            <a:ext cx="3660556" cy="2038198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2940269" y="1948069"/>
            <a:ext cx="1213143" cy="0"/>
          </a:xfrm>
          <a:prstGeom prst="straightConnector1">
            <a:avLst/>
          </a:prstGeom>
          <a:noFill/>
          <a:ln w="25400" cap="flat">
            <a:solidFill>
              <a:schemeClr val="accent1">
                <a:lumMod val="75000"/>
              </a:schemeClr>
            </a:solidFill>
            <a:prstDash val="dash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2962727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400050" y="1123833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Flexitransport: el model català del transport flexible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6898" y="2333744"/>
            <a:ext cx="3127248" cy="20025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0050" y="1638126"/>
            <a:ext cx="8492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rgbClr val="00729F"/>
                </a:solidFill>
              </a:rPr>
              <a:t>El funcionament</a:t>
            </a:r>
          </a:p>
          <a:p>
            <a:pPr algn="l">
              <a:lnSpc>
                <a:spcPct val="150000"/>
              </a:lnSpc>
            </a:pPr>
            <a:endParaRPr lang="ca-ES" dirty="0">
              <a:solidFill>
                <a:srgbClr val="00729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44691" y="1771098"/>
            <a:ext cx="3042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dirty="0">
                <a:solidFill>
                  <a:srgbClr val="00729F"/>
                </a:solidFill>
              </a:rPr>
              <a:t>Web APP d’Atenció al client</a:t>
            </a:r>
            <a:endParaRPr lang="ca-ES" sz="2200" dirty="0">
              <a:solidFill>
                <a:srgbClr val="00729F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0470" y="4448211"/>
            <a:ext cx="3661453" cy="20728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0470" y="2258012"/>
            <a:ext cx="3687596" cy="2057228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3086573" y="1948069"/>
            <a:ext cx="1213143" cy="0"/>
          </a:xfrm>
          <a:prstGeom prst="straightConnector1">
            <a:avLst/>
          </a:prstGeom>
          <a:noFill/>
          <a:ln w="25400" cap="flat">
            <a:solidFill>
              <a:schemeClr val="accent1">
                <a:lumMod val="75000"/>
              </a:schemeClr>
            </a:solidFill>
            <a:prstDash val="dash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898" y="4433048"/>
            <a:ext cx="3724736" cy="20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321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400050" y="1123833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Flexitransport: el model català del transport flexible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26450" y="1736531"/>
            <a:ext cx="8492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rgbClr val="00729F"/>
                </a:solidFill>
              </a:rPr>
              <a:t>El funcionament</a:t>
            </a:r>
          </a:p>
          <a:p>
            <a:pPr algn="l">
              <a:lnSpc>
                <a:spcPct val="150000"/>
              </a:lnSpc>
            </a:pPr>
            <a:endParaRPr lang="ca-ES" dirty="0">
              <a:solidFill>
                <a:srgbClr val="00729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78739" y="1838202"/>
            <a:ext cx="4674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dirty="0">
                <a:solidFill>
                  <a:srgbClr val="00729F"/>
                </a:solidFill>
              </a:rPr>
              <a:t>Web APP Serveis d‘administració i operació</a:t>
            </a:r>
            <a:endParaRPr lang="ca-ES" sz="2200" dirty="0">
              <a:solidFill>
                <a:srgbClr val="00729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450" y="2434883"/>
            <a:ext cx="3488226" cy="1994103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3212973" y="2046474"/>
            <a:ext cx="1213143" cy="0"/>
          </a:xfrm>
          <a:prstGeom prst="straightConnector1">
            <a:avLst/>
          </a:prstGeom>
          <a:noFill/>
          <a:ln w="25400" cap="flat">
            <a:solidFill>
              <a:schemeClr val="accent1">
                <a:lumMod val="75000"/>
              </a:schemeClr>
            </a:solidFill>
            <a:prstDash val="dash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3363" y="2434883"/>
            <a:ext cx="3607133" cy="19941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018" y="4576858"/>
            <a:ext cx="3566331" cy="19649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3363" y="4576858"/>
            <a:ext cx="3607133" cy="20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607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400050" y="1123833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Flexitransport: el model català del transport flexible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2111" y="2321851"/>
            <a:ext cx="2918815" cy="236660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0050" y="1523943"/>
            <a:ext cx="8492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a-ES" sz="2200" dirty="0">
                <a:solidFill>
                  <a:srgbClr val="00729F"/>
                </a:solidFill>
              </a:rPr>
              <a:t>Conclusions</a:t>
            </a:r>
          </a:p>
          <a:p>
            <a:pPr algn="l">
              <a:lnSpc>
                <a:spcPct val="150000"/>
              </a:lnSpc>
            </a:pPr>
            <a:endParaRPr lang="ca-ES" dirty="0">
              <a:solidFill>
                <a:srgbClr val="00729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3236" y="2087747"/>
            <a:ext cx="74956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 innovador de transport a Catalunya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Situa al TP com a eix vertebrador de la mobilitat i eixampla el seu radi d’acció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Demanda configura l’Oferta (Disrupció del model actual de TP)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Promou i facilita la </a:t>
            </a:r>
            <a:r>
              <a:rPr lang="ca-ES" dirty="0" err="1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multimodalitat</a:t>
            </a: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eficient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Integra serveis i tarifes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Optimitza els recursos disponibles millorant-ne la seva gestió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Suposa un pas endavant per al futur de la Mobilitat com a servei (</a:t>
            </a:r>
            <a:r>
              <a:rPr lang="ca-ES" dirty="0" err="1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MaaS</a:t>
            </a: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866030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400050" y="1123833"/>
            <a:ext cx="7362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ca-ES" sz="2000" b="1" dirty="0" err="1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Flexitransport</a:t>
            </a:r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aplicat a la Vegueria del Penedès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0050" y="1792472"/>
            <a:ext cx="7658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Inici de proves pilot per millorar:</a:t>
            </a:r>
          </a:p>
          <a:p>
            <a:pPr>
              <a:lnSpc>
                <a:spcPct val="200000"/>
              </a:lnSpc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 la mobilitat laboral als polígons industrials i zones d’activitat econòmica</a:t>
            </a:r>
          </a:p>
          <a:p>
            <a:pPr>
              <a:lnSpc>
                <a:spcPct val="200000"/>
              </a:lnSpc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 la mobilitat educativa als centres de formació professional de grau mig i 	superior (escoles agràries, d’enologia, etc., de les comarques de la vegueria)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Retenció del talent local i formació “</a:t>
            </a:r>
            <a:r>
              <a:rPr lang="ca-ES" i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situ</a:t>
            </a: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Futur conveni amb l’Associació de Polígons dels Plans i la Fundació Pro Penedès</a:t>
            </a:r>
          </a:p>
        </p:txBody>
      </p:sp>
      <p:pic>
        <p:nvPicPr>
          <p:cNvPr id="11266" name="Picture 2" descr="logo-fundac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18562" y="5072398"/>
            <a:ext cx="3241720" cy="8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8562" y="1792472"/>
            <a:ext cx="2993926" cy="23134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18562" y="3712398"/>
            <a:ext cx="1500088" cy="12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81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88784" y="1084292"/>
            <a:ext cx="1113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Consideracions finals en relació a la millora i l’adequació de les infraestructures associades al transport públic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88784" y="1628180"/>
            <a:ext cx="7712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Inclusió dels  serveis de TP en la planificació i l’optimització de les infraestructures</a:t>
            </a: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Prioritat semafòrica i intel·ligent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Carrils bus d’accés a les capitals de comarca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 de la velocitat comercial i regularitat horària</a:t>
            </a:r>
          </a:p>
          <a:p>
            <a:endParaRPr lang="ca-ES" b="1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a-ES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Adequació de les parades de bus interurbanes</a:t>
            </a: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Seguretat, accessibilitat i confort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784" y="4635460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a-ES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Intermodalitat</a:t>
            </a: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Impuls</a:t>
            </a:r>
            <a:r>
              <a:rPr lang="ca-ES" i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dels</a:t>
            </a:r>
            <a:r>
              <a:rPr lang="ca-ES" i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a-ES" i="1" dirty="0" err="1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Park</a:t>
            </a:r>
            <a:r>
              <a:rPr lang="ca-ES" i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ca-ES" i="1" dirty="0" err="1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Ride</a:t>
            </a:r>
            <a:r>
              <a:rPr lang="ca-ES" i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les principals estacions ferroviàries</a:t>
            </a:r>
          </a:p>
          <a:p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Infraestructura ciclista (carrils bici i aparcaments segurs)</a:t>
            </a: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40748" y="3409733"/>
            <a:ext cx="2756755" cy="1417605"/>
          </a:xfrm>
          <a:prstGeom prst="rect">
            <a:avLst/>
          </a:prstGeom>
        </p:spPr>
      </p:pic>
      <p:pic>
        <p:nvPicPr>
          <p:cNvPr id="16" name="Picture 2" descr="Entra en funcionamiento el nuevo carril bus VAO de la C-31 en Badalon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40747" y="1638013"/>
            <a:ext cx="2756755" cy="15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40746" y="5048384"/>
            <a:ext cx="2756755" cy="15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591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88784" y="1084292"/>
            <a:ext cx="1153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Consideracions finals en relació a la millora i l’adequació de les infraestructures associades a la mobilitat activa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88784" y="1628180"/>
            <a:ext cx="7712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Garantir l’accessibilitat als vianants i ciclistes en la planificació i l’optimització de les infraestructures</a:t>
            </a: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Incrementar la seguretat i el confort en els desplaçaments no motoritzats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Millorar la connectivitat sostenible i saludable entre els barris i les zones d’activitat econòmica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Facilitar els desplaçaments interurbans de curta i mitja distància en mitjans tous (a peu, bicicleta i </a:t>
            </a:r>
            <a:r>
              <a:rPr lang="ca-ES" dirty="0" err="1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micromobilitat</a:t>
            </a: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Connectar les “vores” de les ciutats i la xarxa interurbana de camins rurals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2" descr="http://www.diba.cat/documents/30098990/40607905/nous_ponts_despres.jpg/8dd637bb-8152-4f57-82ee-77405ccd7c81?t=14503476671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86653" y="1746287"/>
            <a:ext cx="3367494" cy="505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7627" y="5441204"/>
            <a:ext cx="2278488" cy="13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321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D4B92473-B263-483D-92AB-E73277226828}"/>
              </a:ext>
            </a:extLst>
          </p:cNvPr>
          <p:cNvSpPr txBox="1">
            <a:spLocks/>
          </p:cNvSpPr>
          <p:nvPr/>
        </p:nvSpPr>
        <p:spPr>
          <a:xfrm>
            <a:off x="4909549" y="1401876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5400" dirty="0">
                <a:solidFill>
                  <a:srgbClr val="00729F"/>
                </a:solidFill>
              </a:rPr>
              <a:t>Oltes gràcies</a:t>
            </a:r>
          </a:p>
        </p:txBody>
      </p:sp>
      <p:pic>
        <p:nvPicPr>
          <p:cNvPr id="47107" name="Imagen 8">
            <a:extLst>
              <a:ext uri="{FF2B5EF4-FFF2-40B4-BE49-F238E27FC236}">
                <a16:creationId xmlns:a16="http://schemas.microsoft.com/office/drawing/2014/main" xmlns="" id="{B37876B5-0F4A-488D-9E47-AA1983E31D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7086" y="906972"/>
            <a:ext cx="10683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CuadroTexto 2">
            <a:extLst>
              <a:ext uri="{FF2B5EF4-FFF2-40B4-BE49-F238E27FC236}">
                <a16:creationId xmlns:a16="http://schemas.microsoft.com/office/drawing/2014/main" xmlns="" id="{5E2A075C-6BE0-4830-9B8F-FB4655BC8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2371771"/>
            <a:ext cx="95123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endParaRPr lang="es-ES" altLang="es-ES" sz="2400" dirty="0">
              <a:solidFill>
                <a:srgbClr val="00729F"/>
              </a:solidFill>
            </a:endParaRPr>
          </a:p>
          <a:p>
            <a:pPr algn="ctr"/>
            <a:r>
              <a:rPr lang="es-ES" altLang="es-ES" sz="2400" dirty="0">
                <a:solidFill>
                  <a:srgbClr val="00729F"/>
                </a:solidFill>
              </a:rPr>
              <a:t>Joan Prat i Trapé</a:t>
            </a:r>
          </a:p>
          <a:p>
            <a:pPr algn="ctr"/>
            <a:r>
              <a:rPr lang="es-ES" altLang="es-ES" dirty="0">
                <a:solidFill>
                  <a:srgbClr val="00729F"/>
                </a:solidFill>
              </a:rPr>
              <a:t>Director general</a:t>
            </a:r>
          </a:p>
          <a:p>
            <a:pPr algn="ctr"/>
            <a:endParaRPr lang="es-ES" altLang="es-ES" dirty="0">
              <a:solidFill>
                <a:srgbClr val="00729F"/>
              </a:solidFill>
            </a:endParaRPr>
          </a:p>
          <a:p>
            <a:pPr algn="ctr"/>
            <a:r>
              <a:rPr lang="es-ES" altLang="es-ES" sz="2400" dirty="0">
                <a:solidFill>
                  <a:srgbClr val="00729F"/>
                </a:solidFill>
              </a:rPr>
              <a:t>jprat@amtu.cat</a:t>
            </a:r>
          </a:p>
          <a:p>
            <a:pPr algn="ctr"/>
            <a:endParaRPr lang="es-ES" altLang="es-ES" sz="2400" dirty="0">
              <a:solidFill>
                <a:srgbClr val="00729F"/>
              </a:solidFill>
            </a:endParaRPr>
          </a:p>
          <a:p>
            <a:pPr algn="ctr"/>
            <a:endParaRPr lang="es-ES" altLang="es-ES" dirty="0">
              <a:solidFill>
                <a:srgbClr val="00729F"/>
              </a:solidFill>
            </a:endParaRPr>
          </a:p>
          <a:p>
            <a:pPr algn="ctr"/>
            <a:endParaRPr lang="es-ES" altLang="es-ES" dirty="0">
              <a:solidFill>
                <a:srgbClr val="00729F"/>
              </a:solidFill>
            </a:endParaRPr>
          </a:p>
          <a:p>
            <a:pPr algn="ctr"/>
            <a:endParaRPr lang="es-ES" altLang="es-ES" sz="2400" dirty="0">
              <a:solidFill>
                <a:srgbClr val="00729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003076B-EE42-4115-8C5F-BBC80F5A79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19823" y="3156692"/>
            <a:ext cx="2061581" cy="1457610"/>
          </a:xfrm>
          <a:prstGeom prst="rect">
            <a:avLst/>
          </a:prstGeom>
        </p:spPr>
      </p:pic>
      <p:pic>
        <p:nvPicPr>
          <p:cNvPr id="7" name="Imagen 6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xmlns="" id="{CC7BB04C-1670-4323-AD9B-DBA42B089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19823" y="4842141"/>
            <a:ext cx="2569998" cy="1717707"/>
          </a:xfrm>
          <a:prstGeom prst="rect">
            <a:avLst/>
          </a:prstGeom>
        </p:spPr>
      </p:pic>
      <p:pic>
        <p:nvPicPr>
          <p:cNvPr id="8" name="Picture 10" descr="Logo Youtube Play PNG transparente - Stick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5230" y="5810297"/>
            <a:ext cx="869493" cy="6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616159" y="4674602"/>
            <a:ext cx="1771404" cy="130862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/>
          <a:p>
            <a:pPr hangingPunct="1">
              <a:lnSpc>
                <a:spcPct val="170000"/>
              </a:lnSpc>
            </a:pPr>
            <a:r>
              <a:rPr lang="ca-ES" sz="1100" dirty="0">
                <a:solidFill>
                  <a:srgbClr val="00729F"/>
                </a:solidFill>
              </a:rPr>
              <a:t>Cliqueu per veure el vídeo </a:t>
            </a:r>
          </a:p>
          <a:p>
            <a:pPr hangingPunct="1">
              <a:lnSpc>
                <a:spcPct val="170000"/>
              </a:lnSpc>
            </a:pPr>
            <a:r>
              <a:rPr lang="ca-ES" sz="1100" dirty="0">
                <a:solidFill>
                  <a:srgbClr val="00729F"/>
                </a:solidFill>
              </a:rPr>
              <a:t>del Transport flexible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88133" y="3603109"/>
            <a:ext cx="2503433" cy="2819400"/>
            <a:chOff x="3692511" y="9071083"/>
            <a:chExt cx="2944370" cy="387624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692512" y="9071083"/>
              <a:ext cx="2944369" cy="3876246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692511" y="10461319"/>
              <a:ext cx="2944369" cy="1122322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51572" y="3367238"/>
            <a:ext cx="2268661" cy="310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3289" y="1227575"/>
            <a:ext cx="5822330" cy="43335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3719" y="5833507"/>
            <a:ext cx="6588281" cy="1882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3719" y="6120276"/>
            <a:ext cx="2702081" cy="1738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2806" y="1122722"/>
            <a:ext cx="1309688" cy="1676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54987" y="1315147"/>
            <a:ext cx="55475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Elevada mobilitat </a:t>
            </a:r>
            <a:r>
              <a:rPr lang="ca-ES" dirty="0" err="1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intracomarcal</a:t>
            </a: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més de 200.000 viatges diaris interns dins de cada comarca</a:t>
            </a: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Relacions intercomarcals equilibrades (15.000 / dia)</a:t>
            </a: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Fora de l’àmbit de la vegueria, les principals relacions es produeixen amb el Baix Llobregat i el Barcelonès</a:t>
            </a: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63242" y="3517198"/>
            <a:ext cx="2327883" cy="284810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684737" y="4563500"/>
            <a:ext cx="3638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Autocontenció comarcal</a:t>
            </a:r>
          </a:p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 voltant del 80%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519700" y="6234499"/>
            <a:ext cx="363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EMEF 2019 (ATM, Aj. BCN, AMB, AMTU i Idescat)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81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42908" y="1491237"/>
            <a:ext cx="989264" cy="157283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575391" y="4471008"/>
            <a:ext cx="363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Repartiment modal (2019)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35670" y="6381837"/>
            <a:ext cx="363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EMEF (2017 i 2019) (ATM, Aj. BCN, AMB, AMTU i Idescat)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lecha a la derecha con bandas 3"/>
          <p:cNvSpPr/>
          <p:nvPr/>
        </p:nvSpPr>
        <p:spPr>
          <a:xfrm rot="5400000">
            <a:off x="3359984" y="2874739"/>
            <a:ext cx="1027415" cy="1613735"/>
          </a:xfrm>
          <a:prstGeom prst="stripedRightArrow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86499" y="1009650"/>
            <a:ext cx="363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Repartiment modal (2017)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8303795" y="2277653"/>
            <a:ext cx="33871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Pèrdua de quota modal en TP</a:t>
            </a:r>
            <a:r>
              <a:rPr lang="ca-ES" sz="105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l’Alt Penedès (-2,1%)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 del TP a l’Anoia (+1,6%)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Estabilització del TP al Garraf (+0,2%)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 de la mobilitat activa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Disminució de l’ús del vehicle privat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39977" y="3553771"/>
            <a:ext cx="957760" cy="44146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42908" y="4737469"/>
            <a:ext cx="989264" cy="1572833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-167474" y="4926399"/>
            <a:ext cx="7010383" cy="1130160"/>
            <a:chOff x="310705" y="4670519"/>
            <a:chExt cx="6723816" cy="93903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10706" y="4670519"/>
              <a:ext cx="6723815" cy="634260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10705" y="5313122"/>
              <a:ext cx="6723815" cy="296427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-147906" y="1765026"/>
            <a:ext cx="6996403" cy="1096769"/>
            <a:chOff x="235670" y="1697571"/>
            <a:chExt cx="6793489" cy="93927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35670" y="1697571"/>
              <a:ext cx="6793489" cy="633506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0248" y="2298970"/>
              <a:ext cx="6159192" cy="337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2011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33140" y="1310555"/>
            <a:ext cx="1153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 dels fluxos diaris de mobilitat fora de l’àmbit de la Vegueria amb el Baix Llobregat i el Barcelonès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931" y="2444998"/>
            <a:ext cx="6224541" cy="28445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10258" y="2411681"/>
            <a:ext cx="5549894" cy="28778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35670" y="6381837"/>
            <a:ext cx="3638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EMEF (2017 i 2019) (ATM, Aj. BCN, AMB, AMTU i Idescat)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34035" y="193863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2017</a:t>
            </a:r>
            <a:endParaRPr lang="ca-ES" dirty="0"/>
          </a:p>
        </p:txBody>
      </p:sp>
      <p:sp>
        <p:nvSpPr>
          <p:cNvPr id="11" name="Rectángulo 10"/>
          <p:cNvSpPr/>
          <p:nvPr/>
        </p:nvSpPr>
        <p:spPr>
          <a:xfrm>
            <a:off x="8555420" y="193863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2019</a:t>
            </a:r>
            <a:endParaRPr lang="ca-ES" dirty="0"/>
          </a:p>
        </p:txBody>
      </p:sp>
      <p:sp>
        <p:nvSpPr>
          <p:cNvPr id="12" name="Flecha a la derecha con bandas 11"/>
          <p:cNvSpPr/>
          <p:nvPr/>
        </p:nvSpPr>
        <p:spPr>
          <a:xfrm>
            <a:off x="5588834" y="2830904"/>
            <a:ext cx="1027415" cy="1613735"/>
          </a:xfrm>
          <a:prstGeom prst="stripedRightArrow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512350" y="5389406"/>
            <a:ext cx="193603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120.000 viatges / dia </a:t>
            </a:r>
          </a:p>
          <a:p>
            <a:r>
              <a:rPr lang="ca-ES" sz="9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(sense comptar Baix Penedès)</a:t>
            </a:r>
            <a:endParaRPr lang="ca-ES" sz="16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7920095" y="5424363"/>
            <a:ext cx="19169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169.000 viatges / dia </a:t>
            </a:r>
          </a:p>
          <a:p>
            <a:r>
              <a:rPr lang="ca-ES" sz="9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(sense comptar Baix Penedès)</a:t>
            </a:r>
          </a:p>
          <a:p>
            <a:endParaRPr lang="ca-ES" sz="3200" b="1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2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35670" y="1148925"/>
            <a:ext cx="363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Oferta de TP ferroviària (FGC)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93663" y="3294043"/>
            <a:ext cx="443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a-ES" sz="140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Bona connexió ferroviària entre l’Anoia i el Baix Llobregat i el Barcelonès, en consonància amb els fluxos de mobilitat amb origen o destí entre l’Anoia i l’AMB</a:t>
            </a:r>
            <a:endParaRPr lang="ca-ES" sz="32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7750" y="979483"/>
            <a:ext cx="6967537" cy="55355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6798" y="2694788"/>
            <a:ext cx="1666081" cy="2571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0945" y="4696971"/>
            <a:ext cx="3476626" cy="1323975"/>
          </a:xfrm>
          <a:prstGeom prst="rect">
            <a:avLst/>
          </a:prstGeom>
        </p:spPr>
      </p:pic>
      <p:pic>
        <p:nvPicPr>
          <p:cNvPr id="3074" name="Picture 2" descr="Ferrocarrils de la Generalitat de Catalunya - Viquipèdia, l'enciclopèdia  lliu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7323" y="1661202"/>
            <a:ext cx="1636660" cy="9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32598" y="4582671"/>
            <a:ext cx="1070594" cy="6492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Elipse 11"/>
          <p:cNvSpPr/>
          <p:nvPr/>
        </p:nvSpPr>
        <p:spPr>
          <a:xfrm>
            <a:off x="1769373" y="5030346"/>
            <a:ext cx="348971" cy="318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Elipse 12"/>
          <p:cNvSpPr/>
          <p:nvPr/>
        </p:nvSpPr>
        <p:spPr>
          <a:xfrm>
            <a:off x="2676525" y="5458970"/>
            <a:ext cx="253721" cy="298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35669" y="6381837"/>
            <a:ext cx="3900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FGC i EMEF (2017 i 2019) (ATM, Aj. BCN, AMB, AMTU i Idescat)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54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35670" y="1148925"/>
            <a:ext cx="536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Oferta de TP ferroviari (Rodalies)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3599" y="1009650"/>
            <a:ext cx="5876925" cy="576678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06910" y="3891028"/>
            <a:ext cx="5228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Bona oferta i cobertura en sentit est – oest (litoral i prelitoral)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connexió mar-muntanya no es pot resoldre amb l’oferta ferroviària, sinó en transport per carretera a través dels eixos de la C-15 i AP-7 i la xarxa viària comarcal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7210425" y="2858144"/>
            <a:ext cx="255196" cy="202686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Viaja a Metrópoli en tren: 35% de descuento con RENFE | Turismo, Metrópoli,  Alquiler de coche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5670" y="1644856"/>
            <a:ext cx="1205292" cy="3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renscat.com/renfe/images/llargrodr2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97334" y="2581919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trenscat.com/renfe/images/llargregr13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670" y="2581919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trenscat.com/renfe/images/llargregr14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2972" y="2566476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trenscat.com/renfe/images/llargregr15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670" y="2933029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trenscat.com/renfe/images/llargregr16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97334" y="2971495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www.trenscat.com/renfe/images/llargregr17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2972" y="3012677"/>
            <a:ext cx="1447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trenscat.com/renfe/images/llargrodr4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670" y="2178516"/>
            <a:ext cx="1573287" cy="3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recto de flecha 21"/>
          <p:cNvCxnSpPr/>
          <p:nvPr/>
        </p:nvCxnSpPr>
        <p:spPr>
          <a:xfrm flipH="1">
            <a:off x="6238387" y="5205413"/>
            <a:ext cx="972038" cy="90011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7568866" y="5205413"/>
            <a:ext cx="186490" cy="5334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35670" y="6381837"/>
            <a:ext cx="3638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Renfe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7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3EDFA78-2843-4A4B-AE20-F63DB4FCC33B}"/>
              </a:ext>
            </a:extLst>
          </p:cNvPr>
          <p:cNvSpPr txBox="1">
            <a:spLocks/>
          </p:cNvSpPr>
          <p:nvPr/>
        </p:nvSpPr>
        <p:spPr>
          <a:xfrm>
            <a:off x="93663" y="244475"/>
            <a:ext cx="9720262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4400" dirty="0">
                <a:solidFill>
                  <a:srgbClr val="00729F"/>
                </a:solidFill>
              </a:rPr>
              <a:t> la        </a:t>
            </a:r>
            <a:r>
              <a:rPr lang="ca-ES" sz="4400" dirty="0" err="1">
                <a:solidFill>
                  <a:srgbClr val="00729F"/>
                </a:solidFill>
              </a:rPr>
              <a:t>obilitat</a:t>
            </a:r>
            <a:r>
              <a:rPr lang="ca-ES" sz="4400" dirty="0">
                <a:solidFill>
                  <a:srgbClr val="00729F"/>
                </a:solidFill>
              </a:rPr>
              <a:t> a la vegueria del Penedès</a:t>
            </a:r>
          </a:p>
        </p:txBody>
      </p:sp>
      <p:pic>
        <p:nvPicPr>
          <p:cNvPr id="10245" name="Imagen 8">
            <a:extLst>
              <a:ext uri="{FF2B5EF4-FFF2-40B4-BE49-F238E27FC236}">
                <a16:creationId xmlns:a16="http://schemas.microsoft.com/office/drawing/2014/main" xmlns="" id="{D803EAF0-401C-4E6A-900E-F32E6B2CA9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5230" y="169833"/>
            <a:ext cx="557814" cy="65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235670" y="1148925"/>
            <a:ext cx="536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Demanda en TP ferroviari (Rodalies)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8475" y="1148925"/>
            <a:ext cx="5276416" cy="5177527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3940043"/>
              </p:ext>
            </p:extLst>
          </p:nvPr>
        </p:nvGraphicFramePr>
        <p:xfrm>
          <a:off x="93663" y="1880028"/>
          <a:ext cx="6696075" cy="316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8347914" y="3262122"/>
            <a:ext cx="927818" cy="646331"/>
          </a:xfrm>
          <a:prstGeom prst="rect">
            <a:avLst/>
          </a:prstGeom>
          <a:solidFill>
            <a:srgbClr val="F3850D">
              <a:alpha val="28000"/>
            </a:srgbClr>
          </a:solidFill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2.487</a:t>
            </a:r>
          </a:p>
          <a:p>
            <a:r>
              <a:rPr lang="ca-ES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pax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./dia</a:t>
            </a:r>
            <a:endParaRPr lang="ca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1609184"/>
              </p:ext>
            </p:extLst>
          </p:nvPr>
        </p:nvGraphicFramePr>
        <p:xfrm>
          <a:off x="5410200" y="2028825"/>
          <a:ext cx="12192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Pugen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Baixen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1.213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1.274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375418" y="5274046"/>
            <a:ext cx="2380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Sant Sadurní d’Anoia</a:t>
            </a:r>
          </a:p>
          <a:p>
            <a:r>
              <a:rPr lang="ca-ES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Població: 12.866 (2018)</a:t>
            </a:r>
            <a:endParaRPr lang="ca-ES" dirty="0"/>
          </a:p>
        </p:txBody>
      </p:sp>
      <p:pic>
        <p:nvPicPr>
          <p:cNvPr id="1026" name="Picture 2" descr="http://www.trenscat.com/renfe/images/llargrodr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638" y="6143658"/>
            <a:ext cx="1916187" cy="3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B5BD96C-2E71-4A58-989E-EAF50D1CDA37}"/>
              </a:ext>
            </a:extLst>
          </p:cNvPr>
          <p:cNvSpPr txBox="1"/>
          <p:nvPr/>
        </p:nvSpPr>
        <p:spPr>
          <a:xfrm>
            <a:off x="375418" y="6604084"/>
            <a:ext cx="3638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729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Font: Elaboració pròpia a partir del les dades obertes de Renfe</a:t>
            </a:r>
            <a:endParaRPr lang="ca-ES" sz="2000" dirty="0">
              <a:solidFill>
                <a:srgbClr val="00729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103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5412E1CB283409421A34478DDDF97" ma:contentTypeVersion="12" ma:contentTypeDescription="Crea un document nou" ma:contentTypeScope="" ma:versionID="6aa15cb9f643e3de4070fe216abfd3a1">
  <xsd:schema xmlns:xsd="http://www.w3.org/2001/XMLSchema" xmlns:xs="http://www.w3.org/2001/XMLSchema" xmlns:p="http://schemas.microsoft.com/office/2006/metadata/properties" xmlns:ns2="f69b56b8-898b-490f-9462-2519a8cd8150" xmlns:ns3="188728ef-15fc-4d26-85c3-a1c39defadea" targetNamespace="http://schemas.microsoft.com/office/2006/metadata/properties" ma:root="true" ma:fieldsID="f072a6e9d6344017978bf9a4bda980c1" ns2:_="" ns3:_="">
    <xsd:import namespace="f69b56b8-898b-490f-9462-2519a8cd8150"/>
    <xsd:import namespace="188728ef-15fc-4d26-85c3-a1c39defa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b56b8-898b-490f-9462-2519a8cd8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728ef-15fc-4d26-85c3-a1c39defad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54288-BEDF-49C0-9055-6838B9B2B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9b56b8-898b-490f-9462-2519a8cd8150"/>
    <ds:schemaRef ds:uri="188728ef-15fc-4d26-85c3-a1c39defa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4A9B6-CA85-469B-ADF6-1073C9F84BD9}">
  <ds:schemaRefs>
    <ds:schemaRef ds:uri="http://purl.org/dc/elements/1.1/"/>
    <ds:schemaRef ds:uri="188728ef-15fc-4d26-85c3-a1c39defadea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69b56b8-898b-490f-9462-2519a8cd815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2322A2-5BB9-4220-993F-64A070876C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1889</Words>
  <Application>Microsoft Office PowerPoint</Application>
  <PresentationFormat>Personalizado</PresentationFormat>
  <Paragraphs>347</Paragraphs>
  <Slides>37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Integral</vt:lpstr>
      <vt:lpstr>Diapositiva 1</vt:lpstr>
      <vt:lpstr> qui so      ?</vt:lpstr>
      <vt:lpstr> és àmbit territorial, m  és associats I      és RECURSOS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Prat i Trapé</dc:creator>
  <cp:lastModifiedBy>user</cp:lastModifiedBy>
  <cp:revision>124</cp:revision>
  <cp:lastPrinted>2020-11-19T15:28:41Z</cp:lastPrinted>
  <dcterms:created xsi:type="dcterms:W3CDTF">2018-10-14T20:30:36Z</dcterms:created>
  <dcterms:modified xsi:type="dcterms:W3CDTF">2020-11-26T11:06:33Z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0x0101004755412E1CB283409421A34478DDDF97</vt:lpwstr>
  </property>
</Properties>
</file>