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85" r:id="rId5"/>
    <p:sldId id="286" r:id="rId6"/>
    <p:sldId id="287" r:id="rId7"/>
    <p:sldId id="288" r:id="rId8"/>
    <p:sldId id="276" r:id="rId9"/>
    <p:sldId id="257" r:id="rId10"/>
    <p:sldId id="256" r:id="rId11"/>
    <p:sldId id="258" r:id="rId12"/>
    <p:sldId id="260" r:id="rId13"/>
    <p:sldId id="262" r:id="rId14"/>
    <p:sldId id="263" r:id="rId15"/>
    <p:sldId id="264" r:id="rId16"/>
    <p:sldId id="265" r:id="rId17"/>
    <p:sldId id="267" r:id="rId18"/>
    <p:sldId id="268" r:id="rId19"/>
    <p:sldId id="269" r:id="rId20"/>
    <p:sldId id="271" r:id="rId21"/>
    <p:sldId id="272" r:id="rId22"/>
    <p:sldId id="273" r:id="rId23"/>
    <p:sldId id="279" r:id="rId24"/>
    <p:sldId id="274" r:id="rId25"/>
    <p:sldId id="277" r:id="rId26"/>
    <p:sldId id="278" r:id="rId27"/>
    <p:sldId id="283" r:id="rId28"/>
    <p:sldId id="284" r:id="rId29"/>
    <p:sldId id="282" r:id="rId30"/>
    <p:sldId id="275" r:id="rId31"/>
    <p:sldId id="280" r:id="rId32"/>
    <p:sldId id="281" r:id="rId33"/>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8E187-A1FA-48DC-ADAE-D7170551B95F}" type="datetimeFigureOut">
              <a:rPr lang="ca-ES" smtClean="0"/>
              <a:t>31/8/2023</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B9960-505E-4F6E-8153-71ECC7523B5E}" type="slidenum">
              <a:rPr lang="ca-ES" smtClean="0"/>
              <a:t>‹#›</a:t>
            </a:fld>
            <a:endParaRPr lang="ca-ES"/>
          </a:p>
        </p:txBody>
      </p:sp>
    </p:spTree>
    <p:extLst>
      <p:ext uri="{BB962C8B-B14F-4D97-AF65-F5344CB8AC3E}">
        <p14:creationId xmlns:p14="http://schemas.microsoft.com/office/powerpoint/2010/main" val="400643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25400" y="744538"/>
            <a:ext cx="6619875" cy="3724275"/>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60981B61-D7B0-479A-94E8-2206AFA0A965}" type="slidenum">
              <a:rPr lang="ca-ES" smtClean="0"/>
              <a:t>1</a:t>
            </a:fld>
            <a:endParaRPr lang="ca-ES"/>
          </a:p>
        </p:txBody>
      </p:sp>
    </p:spTree>
    <p:extLst>
      <p:ext uri="{BB962C8B-B14F-4D97-AF65-F5344CB8AC3E}">
        <p14:creationId xmlns:p14="http://schemas.microsoft.com/office/powerpoint/2010/main" val="363053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1524000" y="1122363"/>
            <a:ext cx="9144000" cy="2387600"/>
          </a:xfrm>
        </p:spPr>
        <p:txBody>
          <a:bodyPr anchor="b"/>
          <a:lstStyle>
            <a:lvl1pPr algn="ctr">
              <a:defRPr sz="6000"/>
            </a:lvl1pPr>
          </a:lstStyle>
          <a:p>
            <a:r>
              <a:rPr lang="ca-ES" smtClean="0"/>
              <a:t>Feu clic aquí per editar l'estil</a:t>
            </a:r>
            <a:endParaRPr lang="ca-ES"/>
          </a:p>
        </p:txBody>
      </p:sp>
      <p:sp>
        <p:nvSpPr>
          <p:cNvPr id="3" name="Subtíto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1E9583AD-4210-4AAE-8507-E56C2377432E}" type="datetimeFigureOut">
              <a:rPr lang="ca-ES" smtClean="0"/>
              <a:t>31/8/2023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182043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1E9583AD-4210-4AAE-8507-E56C2377432E}" type="datetimeFigureOut">
              <a:rPr lang="ca-ES" smtClean="0"/>
              <a:t>31/8/2023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40362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8724900" y="365125"/>
            <a:ext cx="2628900" cy="5811838"/>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838200" y="365125"/>
            <a:ext cx="7734300" cy="5811838"/>
          </a:xfrm>
        </p:spPr>
        <p:txBody>
          <a:bodyPr vert="eaVert"/>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1E9583AD-4210-4AAE-8507-E56C2377432E}" type="datetimeFigureOut">
              <a:rPr lang="ca-ES" smtClean="0"/>
              <a:t>31/8/2023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82221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1E9583AD-4210-4AAE-8507-E56C2377432E}" type="datetimeFigureOut">
              <a:rPr lang="ca-ES" smtClean="0"/>
              <a:t>31/8/2023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54820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831850" y="1709738"/>
            <a:ext cx="10515600" cy="2852737"/>
          </a:xfrm>
        </p:spPr>
        <p:txBody>
          <a:bodyPr anchor="b"/>
          <a:lstStyle>
            <a:lvl1pPr>
              <a:defRPr sz="6000"/>
            </a:lvl1pPr>
          </a:lstStyle>
          <a:p>
            <a:r>
              <a:rPr lang="ca-ES" smtClean="0"/>
              <a:t>Feu clic aquí per editar l'estil</a:t>
            </a:r>
            <a:endParaRPr lang="ca-ES"/>
          </a:p>
        </p:txBody>
      </p:sp>
      <p:sp>
        <p:nvSpPr>
          <p:cNvPr id="3" name="Contenidor d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smtClean="0"/>
              <a:t>Editeu els estils de text del patró</a:t>
            </a:r>
          </a:p>
        </p:txBody>
      </p:sp>
      <p:sp>
        <p:nvSpPr>
          <p:cNvPr id="4" name="Contenidor de data 3"/>
          <p:cNvSpPr>
            <a:spLocks noGrp="1"/>
          </p:cNvSpPr>
          <p:nvPr>
            <p:ph type="dt" sz="half" idx="10"/>
          </p:nvPr>
        </p:nvSpPr>
        <p:spPr/>
        <p:txBody>
          <a:bodyPr/>
          <a:lstStyle/>
          <a:p>
            <a:fld id="{1E9583AD-4210-4AAE-8507-E56C2377432E}" type="datetimeFigureOut">
              <a:rPr lang="ca-ES" smtClean="0"/>
              <a:t>31/8/2023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77095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838200" y="1825625"/>
            <a:ext cx="5181600" cy="4351338"/>
          </a:xfrm>
        </p:spPr>
        <p:txBody>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6172200" y="1825625"/>
            <a:ext cx="5181600" cy="4351338"/>
          </a:xfrm>
        </p:spPr>
        <p:txBody>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1E9583AD-4210-4AAE-8507-E56C2377432E}" type="datetimeFigureOut">
              <a:rPr lang="ca-ES" smtClean="0"/>
              <a:t>31/8/2023</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406967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839788" y="365125"/>
            <a:ext cx="10515600" cy="1325563"/>
          </a:xfrm>
        </p:spPr>
        <p:txBody>
          <a:bodyPr/>
          <a:lstStyle/>
          <a:p>
            <a:r>
              <a:rPr lang="ca-ES" smtClean="0"/>
              <a:t>Feu clic aquí per editar l'estil</a:t>
            </a:r>
            <a:endParaRPr lang="ca-ES"/>
          </a:p>
        </p:txBody>
      </p:sp>
      <p:sp>
        <p:nvSpPr>
          <p:cNvPr id="3" name="Contenidor d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Editeu els estils de text del patró</a:t>
            </a:r>
          </a:p>
        </p:txBody>
      </p:sp>
      <p:sp>
        <p:nvSpPr>
          <p:cNvPr id="4" name="Contenidor de contingut 3"/>
          <p:cNvSpPr>
            <a:spLocks noGrp="1"/>
          </p:cNvSpPr>
          <p:nvPr>
            <p:ph sz="half" idx="2"/>
          </p:nvPr>
        </p:nvSpPr>
        <p:spPr>
          <a:xfrm>
            <a:off x="839788" y="2505075"/>
            <a:ext cx="5157787" cy="3684588"/>
          </a:xfrm>
        </p:spPr>
        <p:txBody>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Editeu els estils de text del patró</a:t>
            </a:r>
          </a:p>
        </p:txBody>
      </p:sp>
      <p:sp>
        <p:nvSpPr>
          <p:cNvPr id="6" name="Contenidor de contingut 5"/>
          <p:cNvSpPr>
            <a:spLocks noGrp="1"/>
          </p:cNvSpPr>
          <p:nvPr>
            <p:ph sz="quarter" idx="4"/>
          </p:nvPr>
        </p:nvSpPr>
        <p:spPr>
          <a:xfrm>
            <a:off x="6172200" y="2505075"/>
            <a:ext cx="5183188" cy="3684588"/>
          </a:xfrm>
        </p:spPr>
        <p:txBody>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1E9583AD-4210-4AAE-8507-E56C2377432E}" type="datetimeFigureOut">
              <a:rPr lang="ca-ES" smtClean="0"/>
              <a:t>31/8/2023</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512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1E9583AD-4210-4AAE-8507-E56C2377432E}" type="datetimeFigureOut">
              <a:rPr lang="ca-ES" smtClean="0"/>
              <a:t>31/8/2023</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5966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1E9583AD-4210-4AAE-8507-E56C2377432E}" type="datetimeFigureOut">
              <a:rPr lang="ca-ES" smtClean="0"/>
              <a:t>31/8/2023</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07981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smtClean="0"/>
              <a:t>Feu clic aquí per editar l'estil</a:t>
            </a:r>
            <a:endParaRPr lang="ca-ES"/>
          </a:p>
        </p:txBody>
      </p:sp>
      <p:sp>
        <p:nvSpPr>
          <p:cNvPr id="3" name="Contenidor de conting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Editeu els estils de text del patró</a:t>
            </a:r>
          </a:p>
        </p:txBody>
      </p:sp>
      <p:sp>
        <p:nvSpPr>
          <p:cNvPr id="5" name="Contenidor de data 4"/>
          <p:cNvSpPr>
            <a:spLocks noGrp="1"/>
          </p:cNvSpPr>
          <p:nvPr>
            <p:ph type="dt" sz="half" idx="10"/>
          </p:nvPr>
        </p:nvSpPr>
        <p:spPr/>
        <p:txBody>
          <a:bodyPr/>
          <a:lstStyle/>
          <a:p>
            <a:fld id="{1E9583AD-4210-4AAE-8507-E56C2377432E}" type="datetimeFigureOut">
              <a:rPr lang="ca-ES" smtClean="0"/>
              <a:t>31/8/2023</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09540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smtClean="0"/>
              <a:t>Feu clic aquí per editar l'estil</a:t>
            </a:r>
            <a:endParaRPr lang="ca-ES"/>
          </a:p>
        </p:txBody>
      </p:sp>
      <p:sp>
        <p:nvSpPr>
          <p:cNvPr id="3" name="Contenidor d'imat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Editeu els estils de text del patró</a:t>
            </a:r>
          </a:p>
        </p:txBody>
      </p:sp>
      <p:sp>
        <p:nvSpPr>
          <p:cNvPr id="5" name="Contenidor de data 4"/>
          <p:cNvSpPr>
            <a:spLocks noGrp="1"/>
          </p:cNvSpPr>
          <p:nvPr>
            <p:ph type="dt" sz="half" idx="10"/>
          </p:nvPr>
        </p:nvSpPr>
        <p:spPr/>
        <p:txBody>
          <a:bodyPr/>
          <a:lstStyle/>
          <a:p>
            <a:fld id="{1E9583AD-4210-4AAE-8507-E56C2377432E}" type="datetimeFigureOut">
              <a:rPr lang="ca-ES" smtClean="0"/>
              <a:t>31/8/2023</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EA56AAF2-49C1-4B21-AB3F-18338AB0DBCD}" type="slidenum">
              <a:rPr lang="ca-ES" smtClean="0"/>
              <a:t>‹#›</a:t>
            </a:fld>
            <a:endParaRPr lang="ca-ES"/>
          </a:p>
        </p:txBody>
      </p:sp>
    </p:spTree>
    <p:extLst>
      <p:ext uri="{BB962C8B-B14F-4D97-AF65-F5344CB8AC3E}">
        <p14:creationId xmlns:p14="http://schemas.microsoft.com/office/powerpoint/2010/main" val="37433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smtClean="0"/>
              <a:t>Editeu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583AD-4210-4AAE-8507-E56C2377432E}" type="datetimeFigureOut">
              <a:rPr lang="ca-ES" smtClean="0"/>
              <a:t>31/8/2023</a:t>
            </a:fld>
            <a:endParaRPr lang="ca-ES"/>
          </a:p>
        </p:txBody>
      </p:sp>
      <p:sp>
        <p:nvSpPr>
          <p:cNvPr id="5" name="Contenidor de peu de pà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6AAF2-49C1-4B21-AB3F-18338AB0DBCD}" type="slidenum">
              <a:rPr lang="ca-ES" smtClean="0"/>
              <a:t>‹#›</a:t>
            </a:fld>
            <a:endParaRPr lang="ca-ES"/>
          </a:p>
        </p:txBody>
      </p:sp>
    </p:spTree>
    <p:extLst>
      <p:ext uri="{BB962C8B-B14F-4D97-AF65-F5344CB8AC3E}">
        <p14:creationId xmlns:p14="http://schemas.microsoft.com/office/powerpoint/2010/main" val="381339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presentació"/>
          <p:cNvSpPr>
            <a:spLocks noGrp="1"/>
          </p:cNvSpPr>
          <p:nvPr>
            <p:ph type="ctrTitle"/>
          </p:nvPr>
        </p:nvSpPr>
        <p:spPr>
          <a:xfrm>
            <a:off x="335360" y="404666"/>
            <a:ext cx="11183816" cy="983081"/>
          </a:xfrm>
        </p:spPr>
        <p:txBody>
          <a:bodyPr anchor="t">
            <a:noAutofit/>
          </a:bodyPr>
          <a:lstStyle/>
          <a:p>
            <a:pPr algn="l"/>
            <a:r>
              <a:rPr lang="ca-ES" sz="4800" dirty="0">
                <a:solidFill>
                  <a:srgbClr val="C00000"/>
                </a:solidFill>
                <a:latin typeface="Arial"/>
                <a:cs typeface="Arial"/>
              </a:rPr>
              <a:t>SIAJ/</a:t>
            </a:r>
            <a:r>
              <a:rPr lang="ca-ES" altLang="ca-ES" sz="4267" dirty="0">
                <a:latin typeface="Arial" panose="020B0604020202020204" pitchFamily="34" charset="0"/>
                <a:cs typeface="Arial" panose="020B0604020202020204" pitchFamily="34" charset="0"/>
              </a:rPr>
              <a:t>Actualització i reedició del Pacte per a la infància i l’adolescència a Catalunya</a:t>
            </a:r>
            <a:endParaRPr lang="ca-ES" sz="4267" dirty="0">
              <a:solidFill>
                <a:srgbClr val="C00000"/>
              </a:solidFill>
              <a:latin typeface="Arial"/>
              <a:cs typeface="Arial"/>
            </a:endParaRPr>
          </a:p>
        </p:txBody>
      </p:sp>
      <p:sp>
        <p:nvSpPr>
          <p:cNvPr id="5" name="Títol presentació"/>
          <p:cNvSpPr txBox="1">
            <a:spLocks/>
          </p:cNvSpPr>
          <p:nvPr/>
        </p:nvSpPr>
        <p:spPr>
          <a:xfrm>
            <a:off x="335360" y="4580047"/>
            <a:ext cx="11043875" cy="98308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3200" dirty="0">
                <a:latin typeface="Arial"/>
                <a:cs typeface="Arial"/>
              </a:rPr>
              <a:t>Observatori dels drets de la infància a Catalunya</a:t>
            </a:r>
          </a:p>
          <a:p>
            <a:pPr algn="l"/>
            <a:r>
              <a:rPr lang="ca-ES" sz="2400" dirty="0">
                <a:latin typeface="Arial"/>
                <a:cs typeface="Arial"/>
              </a:rPr>
              <a:t>Secretaria d’Infància, Adolescència i Joventut</a:t>
            </a:r>
          </a:p>
        </p:txBody>
      </p:sp>
    </p:spTree>
    <p:extLst>
      <p:ext uri="{BB962C8B-B14F-4D97-AF65-F5344CB8AC3E}">
        <p14:creationId xmlns:p14="http://schemas.microsoft.com/office/powerpoint/2010/main" val="311767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706581" y="438773"/>
            <a:ext cx="10690168" cy="6047627"/>
          </a:xfrm>
          <a:prstGeom prst="rect">
            <a:avLst/>
          </a:prstGeom>
        </p:spPr>
      </p:pic>
    </p:spTree>
    <p:extLst>
      <p:ext uri="{BB962C8B-B14F-4D97-AF65-F5344CB8AC3E}">
        <p14:creationId xmlns:p14="http://schemas.microsoft.com/office/powerpoint/2010/main" val="377691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5" y="2848249"/>
            <a:ext cx="11019363" cy="584775"/>
          </a:xfrm>
          <a:prstGeom prst="rect">
            <a:avLst/>
          </a:prstGeom>
        </p:spPr>
        <p:txBody>
          <a:bodyPr wrap="none">
            <a:spAutoFit/>
          </a:bodyPr>
          <a:lstStyle/>
          <a:p>
            <a:r>
              <a:rPr lang="ca-ES" sz="3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2. Dret </a:t>
            </a: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a viure en entorns segurs, saludables i </a:t>
            </a:r>
            <a:r>
              <a:rPr lang="ca-ES" sz="3200" b="1" dirty="0" err="1">
                <a:solidFill>
                  <a:srgbClr val="C00000"/>
                </a:solidFill>
                <a:latin typeface="Arial" panose="020B0604020202020204" pitchFamily="34" charset="0"/>
                <a:ea typeface="Calibri" panose="020F0502020204030204" pitchFamily="34" charset="0"/>
                <a:cs typeface="Arial" panose="020B0604020202020204" pitchFamily="34" charset="0"/>
              </a:rPr>
              <a:t>jugables</a:t>
            </a: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 </a:t>
            </a:r>
          </a:p>
        </p:txBody>
      </p:sp>
      <p:sp>
        <p:nvSpPr>
          <p:cNvPr id="3" name="QuadreDeText 2"/>
          <p:cNvSpPr txBox="1"/>
          <p:nvPr/>
        </p:nvSpPr>
        <p:spPr>
          <a:xfrm>
            <a:off x="515388" y="357447"/>
            <a:ext cx="4083169" cy="369332"/>
          </a:xfrm>
          <a:prstGeom prst="rect">
            <a:avLst/>
          </a:prstGeom>
          <a:noFill/>
        </p:spPr>
        <p:txBody>
          <a:bodyPr wrap="none" rtlCol="0">
            <a:spAutoFit/>
          </a:bodyPr>
          <a:lstStyle/>
          <a:p>
            <a:r>
              <a:rPr lang="ca-ES" b="1" dirty="0" smtClean="0">
                <a:latin typeface="Arial" panose="020B0604020202020204" pitchFamily="34" charset="0"/>
                <a:cs typeface="Arial" panose="020B0604020202020204" pitchFamily="34" charset="0"/>
              </a:rPr>
              <a:t>Algunes dades per motivar el debat</a:t>
            </a:r>
            <a:endParaRPr lang="ca-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97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540327" y="328677"/>
            <a:ext cx="10931926" cy="6198688"/>
          </a:xfrm>
          <a:prstGeom prst="rect">
            <a:avLst/>
          </a:prstGeom>
        </p:spPr>
      </p:pic>
    </p:spTree>
    <p:extLst>
      <p:ext uri="{BB962C8B-B14F-4D97-AF65-F5344CB8AC3E}">
        <p14:creationId xmlns:p14="http://schemas.microsoft.com/office/powerpoint/2010/main" val="200686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606829" y="412361"/>
            <a:ext cx="11188931" cy="6311484"/>
          </a:xfrm>
          <a:prstGeom prst="rect">
            <a:avLst/>
          </a:prstGeom>
        </p:spPr>
      </p:pic>
    </p:spTree>
    <p:extLst>
      <p:ext uri="{BB962C8B-B14F-4D97-AF65-F5344CB8AC3E}">
        <p14:creationId xmlns:p14="http://schemas.microsoft.com/office/powerpoint/2010/main" val="378291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327" y="2465862"/>
            <a:ext cx="10304621" cy="1077218"/>
          </a:xfrm>
          <a:prstGeom prst="rect">
            <a:avLst/>
          </a:prstGeom>
        </p:spPr>
        <p:txBody>
          <a:bodyPr wrap="square">
            <a:spAutoFit/>
          </a:bodyPr>
          <a:lstStyle/>
          <a:p>
            <a:r>
              <a:rPr lang="ca-ES" sz="3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3. Dret </a:t>
            </a: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a l’accés a uns serveis de qualitat i adequats a les necessitats</a:t>
            </a:r>
          </a:p>
        </p:txBody>
      </p:sp>
      <p:sp>
        <p:nvSpPr>
          <p:cNvPr id="3" name="QuadreDeText 2"/>
          <p:cNvSpPr txBox="1"/>
          <p:nvPr/>
        </p:nvSpPr>
        <p:spPr>
          <a:xfrm>
            <a:off x="515388" y="357447"/>
            <a:ext cx="4083169" cy="369332"/>
          </a:xfrm>
          <a:prstGeom prst="rect">
            <a:avLst/>
          </a:prstGeom>
          <a:noFill/>
        </p:spPr>
        <p:txBody>
          <a:bodyPr wrap="none" rtlCol="0">
            <a:spAutoFit/>
          </a:bodyPr>
          <a:lstStyle/>
          <a:p>
            <a:r>
              <a:rPr lang="ca-ES" b="1" dirty="0" smtClean="0">
                <a:latin typeface="Arial" panose="020B0604020202020204" pitchFamily="34" charset="0"/>
                <a:cs typeface="Arial" panose="020B0604020202020204" pitchFamily="34" charset="0"/>
              </a:rPr>
              <a:t>Algunes dades per motivar el debat</a:t>
            </a:r>
            <a:endParaRPr lang="ca-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56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a:blip r:embed="rId2"/>
          <a:stretch>
            <a:fillRect/>
          </a:stretch>
        </p:blipFill>
        <p:spPr>
          <a:xfrm>
            <a:off x="662406" y="332510"/>
            <a:ext cx="11051685" cy="6243701"/>
          </a:xfrm>
          <a:prstGeom prst="rect">
            <a:avLst/>
          </a:prstGeom>
        </p:spPr>
      </p:pic>
    </p:spTree>
    <p:extLst>
      <p:ext uri="{BB962C8B-B14F-4D97-AF65-F5344CB8AC3E}">
        <p14:creationId xmlns:p14="http://schemas.microsoft.com/office/powerpoint/2010/main" val="205039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473826" y="260337"/>
            <a:ext cx="11460573" cy="6389291"/>
          </a:xfrm>
          <a:prstGeom prst="rect">
            <a:avLst/>
          </a:prstGeom>
        </p:spPr>
      </p:pic>
    </p:spTree>
    <p:extLst>
      <p:ext uri="{BB962C8B-B14F-4D97-AF65-F5344CB8AC3E}">
        <p14:creationId xmlns:p14="http://schemas.microsoft.com/office/powerpoint/2010/main" val="270127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374072" y="248752"/>
            <a:ext cx="11415369" cy="6428241"/>
          </a:xfrm>
          <a:prstGeom prst="rect">
            <a:avLst/>
          </a:prstGeom>
        </p:spPr>
      </p:pic>
    </p:spTree>
    <p:extLst>
      <p:ext uri="{BB962C8B-B14F-4D97-AF65-F5344CB8AC3E}">
        <p14:creationId xmlns:p14="http://schemas.microsoft.com/office/powerpoint/2010/main" val="56859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p:cNvPicPr>
            <a:picLocks noChangeAspect="1"/>
          </p:cNvPicPr>
          <p:nvPr/>
        </p:nvPicPr>
        <p:blipFill>
          <a:blip r:embed="rId2"/>
          <a:stretch>
            <a:fillRect/>
          </a:stretch>
        </p:blipFill>
        <p:spPr>
          <a:xfrm>
            <a:off x="338102" y="297475"/>
            <a:ext cx="11373194" cy="6364582"/>
          </a:xfrm>
          <a:prstGeom prst="rect">
            <a:avLst/>
          </a:prstGeom>
        </p:spPr>
      </p:pic>
    </p:spTree>
    <p:extLst>
      <p:ext uri="{BB962C8B-B14F-4D97-AF65-F5344CB8AC3E}">
        <p14:creationId xmlns:p14="http://schemas.microsoft.com/office/powerpoint/2010/main" val="2772045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p:cNvPicPr>
            <a:picLocks noChangeAspect="1"/>
          </p:cNvPicPr>
          <p:nvPr/>
        </p:nvPicPr>
        <p:blipFill>
          <a:blip r:embed="rId2"/>
          <a:stretch>
            <a:fillRect/>
          </a:stretch>
        </p:blipFill>
        <p:spPr>
          <a:xfrm>
            <a:off x="343546" y="308360"/>
            <a:ext cx="11404315" cy="6444804"/>
          </a:xfrm>
          <a:prstGeom prst="rect">
            <a:avLst/>
          </a:prstGeom>
        </p:spPr>
      </p:pic>
    </p:spTree>
    <p:extLst>
      <p:ext uri="{BB962C8B-B14F-4D97-AF65-F5344CB8AC3E}">
        <p14:creationId xmlns:p14="http://schemas.microsoft.com/office/powerpoint/2010/main" val="67619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4559" y="2820384"/>
            <a:ext cx="6673622" cy="1077218"/>
          </a:xfrm>
          <a:prstGeom prst="rect">
            <a:avLst/>
          </a:prstGeom>
        </p:spPr>
        <p:txBody>
          <a:bodyPr wrap="none">
            <a:spAutoFit/>
          </a:bodyPr>
          <a:lstStyle/>
          <a:p>
            <a:r>
              <a:rPr lang="ca-ES" sz="3200" b="1" dirty="0">
                <a:latin typeface="Arial" panose="020B0604020202020204" pitchFamily="34" charset="0"/>
                <a:cs typeface="Arial" panose="020B0604020202020204" pitchFamily="34" charset="0"/>
              </a:rPr>
              <a:t>Què farem avui?</a:t>
            </a:r>
          </a:p>
          <a:p>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Programa i objectius de la sessió</a:t>
            </a:r>
            <a:endParaRPr lang="ca-E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72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686444" y="391637"/>
            <a:ext cx="10837108" cy="6104958"/>
          </a:xfrm>
          <a:prstGeom prst="rect">
            <a:avLst/>
          </a:prstGeom>
        </p:spPr>
      </p:pic>
    </p:spTree>
    <p:extLst>
      <p:ext uri="{BB962C8B-B14F-4D97-AF65-F5344CB8AC3E}">
        <p14:creationId xmlns:p14="http://schemas.microsoft.com/office/powerpoint/2010/main" val="34679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331" y="2565615"/>
            <a:ext cx="10304621" cy="1146211"/>
          </a:xfrm>
          <a:prstGeom prst="rect">
            <a:avLst/>
          </a:prstGeom>
        </p:spPr>
        <p:txBody>
          <a:bodyPr wrap="square">
            <a:spAutoFit/>
          </a:bodyPr>
          <a:lstStyle/>
          <a:p>
            <a:pPr algn="ctr">
              <a:lnSpc>
                <a:spcPct val="107000"/>
              </a:lnSpc>
              <a:spcAft>
                <a:spcPts val="600"/>
              </a:spcAft>
            </a:pPr>
            <a:r>
              <a:rPr lang="ca-ES" sz="3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4. </a:t>
            </a: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Dret al tracte just, a la no discriminació i a l’interès superior de l’infant i l’adolescent</a:t>
            </a:r>
            <a:endParaRPr lang="es-ES" sz="32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QuadreDeText 2"/>
          <p:cNvSpPr txBox="1"/>
          <p:nvPr/>
        </p:nvSpPr>
        <p:spPr>
          <a:xfrm>
            <a:off x="515388" y="357447"/>
            <a:ext cx="4083169" cy="369332"/>
          </a:xfrm>
          <a:prstGeom prst="rect">
            <a:avLst/>
          </a:prstGeom>
          <a:noFill/>
        </p:spPr>
        <p:txBody>
          <a:bodyPr wrap="none" rtlCol="0">
            <a:spAutoFit/>
          </a:bodyPr>
          <a:lstStyle/>
          <a:p>
            <a:r>
              <a:rPr lang="ca-ES" b="1" dirty="0" smtClean="0">
                <a:latin typeface="Arial" panose="020B0604020202020204" pitchFamily="34" charset="0"/>
                <a:cs typeface="Arial" panose="020B0604020202020204" pitchFamily="34" charset="0"/>
              </a:rPr>
              <a:t>Algunes dades per motivar el debat</a:t>
            </a:r>
            <a:endParaRPr lang="ca-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8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a:blip r:embed="rId2"/>
          <a:stretch>
            <a:fillRect/>
          </a:stretch>
        </p:blipFill>
        <p:spPr>
          <a:xfrm>
            <a:off x="1199456" y="548680"/>
            <a:ext cx="9889099" cy="5542981"/>
          </a:xfrm>
          <a:prstGeom prst="rect">
            <a:avLst/>
          </a:prstGeom>
        </p:spPr>
      </p:pic>
    </p:spTree>
    <p:extLst>
      <p:ext uri="{BB962C8B-B14F-4D97-AF65-F5344CB8AC3E}">
        <p14:creationId xmlns:p14="http://schemas.microsoft.com/office/powerpoint/2010/main" val="428705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a:blip r:embed="rId2"/>
          <a:stretch>
            <a:fillRect/>
          </a:stretch>
        </p:blipFill>
        <p:spPr>
          <a:xfrm>
            <a:off x="1007435" y="260648"/>
            <a:ext cx="10177131" cy="5716880"/>
          </a:xfrm>
          <a:prstGeom prst="rect">
            <a:avLst/>
          </a:prstGeom>
        </p:spPr>
      </p:pic>
    </p:spTree>
    <p:extLst>
      <p:ext uri="{BB962C8B-B14F-4D97-AF65-F5344CB8AC3E}">
        <p14:creationId xmlns:p14="http://schemas.microsoft.com/office/powerpoint/2010/main" val="1084409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406683" y="292578"/>
            <a:ext cx="11224545" cy="6282394"/>
          </a:xfrm>
          <a:prstGeom prst="rect">
            <a:avLst/>
          </a:prstGeom>
        </p:spPr>
      </p:pic>
    </p:spTree>
    <p:extLst>
      <p:ext uri="{BB962C8B-B14F-4D97-AF65-F5344CB8AC3E}">
        <p14:creationId xmlns:p14="http://schemas.microsoft.com/office/powerpoint/2010/main" val="4146933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431175" y="478180"/>
            <a:ext cx="11228372" cy="6236129"/>
          </a:xfrm>
          <a:prstGeom prst="rect">
            <a:avLst/>
          </a:prstGeom>
        </p:spPr>
      </p:pic>
    </p:spTree>
    <p:extLst>
      <p:ext uri="{BB962C8B-B14F-4D97-AF65-F5344CB8AC3E}">
        <p14:creationId xmlns:p14="http://schemas.microsoft.com/office/powerpoint/2010/main" val="78686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331" y="2565615"/>
            <a:ext cx="10304621" cy="619272"/>
          </a:xfrm>
          <a:prstGeom prst="rect">
            <a:avLst/>
          </a:prstGeom>
        </p:spPr>
        <p:txBody>
          <a:bodyPr wrap="square">
            <a:spAutoFit/>
          </a:bodyPr>
          <a:lstStyle/>
          <a:p>
            <a:pPr algn="ctr">
              <a:lnSpc>
                <a:spcPct val="107000"/>
              </a:lnSpc>
              <a:spcAft>
                <a:spcPts val="600"/>
              </a:spcAft>
            </a:pP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5</a:t>
            </a:r>
            <a:r>
              <a:rPr lang="ca-ES" sz="3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Dret al </a:t>
            </a:r>
            <a:r>
              <a:rPr lang="ca-ES" sz="3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temps de cura i lleure amb família</a:t>
            </a:r>
            <a:endParaRPr lang="es-ES" sz="32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QuadreDeText 2"/>
          <p:cNvSpPr txBox="1"/>
          <p:nvPr/>
        </p:nvSpPr>
        <p:spPr>
          <a:xfrm>
            <a:off x="515388" y="357447"/>
            <a:ext cx="4083169" cy="369332"/>
          </a:xfrm>
          <a:prstGeom prst="rect">
            <a:avLst/>
          </a:prstGeom>
          <a:noFill/>
        </p:spPr>
        <p:txBody>
          <a:bodyPr wrap="none" rtlCol="0">
            <a:spAutoFit/>
          </a:bodyPr>
          <a:lstStyle/>
          <a:p>
            <a:r>
              <a:rPr lang="ca-ES" b="1" dirty="0" smtClean="0">
                <a:latin typeface="Arial" panose="020B0604020202020204" pitchFamily="34" charset="0"/>
                <a:cs typeface="Arial" panose="020B0604020202020204" pitchFamily="34" charset="0"/>
              </a:rPr>
              <a:t>Algunes dades per motivar el debat</a:t>
            </a:r>
            <a:endParaRPr lang="ca-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35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788593" y="409304"/>
            <a:ext cx="10848856" cy="6200502"/>
          </a:xfrm>
          <a:prstGeom prst="rect">
            <a:avLst/>
          </a:prstGeom>
        </p:spPr>
      </p:pic>
    </p:spTree>
    <p:extLst>
      <p:ext uri="{BB962C8B-B14F-4D97-AF65-F5344CB8AC3E}">
        <p14:creationId xmlns:p14="http://schemas.microsoft.com/office/powerpoint/2010/main" val="7161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395251" y="376946"/>
            <a:ext cx="11389582" cy="6250277"/>
          </a:xfrm>
          <a:prstGeom prst="rect">
            <a:avLst/>
          </a:prstGeom>
        </p:spPr>
      </p:pic>
    </p:spTree>
    <p:extLst>
      <p:ext uri="{BB962C8B-B14F-4D97-AF65-F5344CB8AC3E}">
        <p14:creationId xmlns:p14="http://schemas.microsoft.com/office/powerpoint/2010/main" val="416519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542209" y="330675"/>
            <a:ext cx="10968061" cy="6183336"/>
          </a:xfrm>
          <a:prstGeom prst="rect">
            <a:avLst/>
          </a:prstGeom>
        </p:spPr>
      </p:pic>
    </p:spTree>
    <p:extLst>
      <p:ext uri="{BB962C8B-B14F-4D97-AF65-F5344CB8AC3E}">
        <p14:creationId xmlns:p14="http://schemas.microsoft.com/office/powerpoint/2010/main" val="374177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p:cNvSpPr txBox="1"/>
          <p:nvPr/>
        </p:nvSpPr>
        <p:spPr>
          <a:xfrm>
            <a:off x="527381" y="356659"/>
            <a:ext cx="3748142" cy="830997"/>
          </a:xfrm>
          <a:prstGeom prst="rect">
            <a:avLst/>
          </a:prstGeom>
          <a:noFill/>
        </p:spPr>
        <p:txBody>
          <a:bodyPr wrap="none" rtlCol="0">
            <a:spAutoFit/>
          </a:bodyPr>
          <a:lstStyle/>
          <a:p>
            <a:r>
              <a:rPr lang="ca-ES" sz="4800" dirty="0">
                <a:solidFill>
                  <a:srgbClr val="C00000"/>
                </a:solidFill>
                <a:latin typeface="Arial"/>
                <a:ea typeface="+mj-ea"/>
                <a:cs typeface="Arial"/>
              </a:rPr>
              <a:t>Ordre del dia</a:t>
            </a:r>
          </a:p>
        </p:txBody>
      </p:sp>
      <p:sp>
        <p:nvSpPr>
          <p:cNvPr id="3" name="Marcador de contenido 5">
            <a:extLst>
              <a:ext uri="{FF2B5EF4-FFF2-40B4-BE49-F238E27FC236}">
                <a16:creationId xmlns:a16="http://schemas.microsoft.com/office/drawing/2014/main" id="{6C816797-CBAF-1398-8C47-0BB806ED7243}"/>
              </a:ext>
            </a:extLst>
          </p:cNvPr>
          <p:cNvSpPr txBox="1">
            <a:spLocks/>
          </p:cNvSpPr>
          <p:nvPr/>
        </p:nvSpPr>
        <p:spPr>
          <a:xfrm>
            <a:off x="719403" y="1508787"/>
            <a:ext cx="10753195"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600"/>
              </a:spcAft>
            </a:pPr>
            <a:r>
              <a:rPr lang="ca-ES" sz="2667" b="1" dirty="0">
                <a:latin typeface="Arial" panose="020B0604020202020204" pitchFamily="34" charset="0"/>
                <a:cs typeface="Arial" panose="020B0604020202020204" pitchFamily="34" charset="0"/>
              </a:rPr>
              <a:t>Benvinguda</a:t>
            </a:r>
            <a:r>
              <a:rPr lang="ca-ES" sz="2667" dirty="0">
                <a:latin typeface="Arial" panose="020B0604020202020204" pitchFamily="34" charset="0"/>
                <a:cs typeface="Arial" panose="020B0604020202020204" pitchFamily="34" charset="0"/>
              </a:rPr>
              <a:t> i objectius de la </a:t>
            </a:r>
            <a:r>
              <a:rPr lang="ca-ES" sz="2667" dirty="0" smtClean="0">
                <a:latin typeface="Arial" panose="020B0604020202020204" pitchFamily="34" charset="0"/>
                <a:cs typeface="Arial" panose="020B0604020202020204" pitchFamily="34" charset="0"/>
              </a:rPr>
              <a:t>sessió</a:t>
            </a:r>
          </a:p>
          <a:p>
            <a:pPr>
              <a:spcBef>
                <a:spcPts val="0"/>
              </a:spcBef>
              <a:spcAft>
                <a:spcPts val="1600"/>
              </a:spcAft>
            </a:pPr>
            <a:r>
              <a:rPr lang="ca-ES" sz="2667" dirty="0" smtClean="0">
                <a:latin typeface="Arial" panose="020B0604020202020204" pitchFamily="34" charset="0"/>
                <a:cs typeface="Arial" panose="020B0604020202020204" pitchFamily="34" charset="0"/>
              </a:rPr>
              <a:t>Què ens diuen les </a:t>
            </a:r>
            <a:r>
              <a:rPr lang="ca-ES" sz="2667" b="1" dirty="0" smtClean="0">
                <a:latin typeface="Arial" panose="020B0604020202020204" pitchFamily="34" charset="0"/>
                <a:cs typeface="Arial" panose="020B0604020202020204" pitchFamily="34" charset="0"/>
              </a:rPr>
              <a:t>dades</a:t>
            </a:r>
            <a:r>
              <a:rPr lang="ca-ES" sz="2667" dirty="0" smtClean="0">
                <a:latin typeface="Arial" panose="020B0604020202020204" pitchFamily="34" charset="0"/>
                <a:cs typeface="Arial" panose="020B0604020202020204" pitchFamily="34" charset="0"/>
              </a:rPr>
              <a:t>? Breu introducció a partir d’indicadors clau </a:t>
            </a:r>
          </a:p>
          <a:p>
            <a:pPr>
              <a:spcBef>
                <a:spcPts val="0"/>
              </a:spcBef>
              <a:spcAft>
                <a:spcPts val="1600"/>
              </a:spcAft>
            </a:pPr>
            <a:r>
              <a:rPr lang="ca-ES" sz="2667" dirty="0" smtClean="0">
                <a:latin typeface="Arial" panose="020B0604020202020204" pitchFamily="34" charset="0"/>
                <a:cs typeface="Arial" panose="020B0604020202020204" pitchFamily="34" charset="0"/>
              </a:rPr>
              <a:t>Definició de la nova </a:t>
            </a:r>
            <a:r>
              <a:rPr lang="ca-ES" sz="2667" b="1" dirty="0" smtClean="0">
                <a:latin typeface="Arial" panose="020B0604020202020204" pitchFamily="34" charset="0"/>
                <a:cs typeface="Arial" panose="020B0604020202020204" pitchFamily="34" charset="0"/>
              </a:rPr>
              <a:t>agenda de reptes</a:t>
            </a:r>
          </a:p>
          <a:p>
            <a:pPr>
              <a:spcBef>
                <a:spcPts val="0"/>
              </a:spcBef>
              <a:spcAft>
                <a:spcPts val="1600"/>
              </a:spcAft>
            </a:pPr>
            <a:r>
              <a:rPr lang="ca-ES" sz="2667" b="1" dirty="0" smtClean="0">
                <a:latin typeface="Arial" panose="020B0604020202020204" pitchFamily="34" charset="0"/>
                <a:cs typeface="Arial" panose="020B0604020202020204" pitchFamily="34" charset="0"/>
              </a:rPr>
              <a:t>Tancament</a:t>
            </a:r>
            <a:r>
              <a:rPr lang="ca-ES" sz="2667" dirty="0" smtClean="0">
                <a:latin typeface="Arial" panose="020B0604020202020204" pitchFamily="34" charset="0"/>
                <a:cs typeface="Arial" panose="020B0604020202020204" pitchFamily="34" charset="0"/>
              </a:rPr>
              <a:t> </a:t>
            </a:r>
            <a:r>
              <a:rPr lang="ca-ES" sz="2667" dirty="0">
                <a:latin typeface="Arial" panose="020B0604020202020204" pitchFamily="34" charset="0"/>
                <a:cs typeface="Arial" panose="020B0604020202020204" pitchFamily="34" charset="0"/>
              </a:rPr>
              <a:t>de la sessió</a:t>
            </a:r>
          </a:p>
        </p:txBody>
      </p:sp>
      <p:sp>
        <p:nvSpPr>
          <p:cNvPr id="4" name="QuadreDeText 3"/>
          <p:cNvSpPr txBox="1"/>
          <p:nvPr/>
        </p:nvSpPr>
        <p:spPr>
          <a:xfrm>
            <a:off x="300447" y="5886995"/>
            <a:ext cx="11591106" cy="646331"/>
          </a:xfrm>
          <a:prstGeom prst="rect">
            <a:avLst/>
          </a:prstGeom>
          <a:noFill/>
        </p:spPr>
        <p:txBody>
          <a:bodyPr wrap="square" rtlCol="0">
            <a:spAutoFit/>
          </a:bodyPr>
          <a:lstStyle/>
          <a:p>
            <a:r>
              <a:rPr lang="ca-ES" dirty="0" smtClean="0"/>
              <a:t>Nota: les dades dels indicadors formen part del Sistema d’indicadors d’infància de Catalunya (SIIAC). Aquest Sistema d’indicadors està en fase de construcció. Les dades serveixen per motivar el debat però encara no estan totes consolidades</a:t>
            </a:r>
            <a:endParaRPr lang="ca-ES" dirty="0"/>
          </a:p>
        </p:txBody>
      </p:sp>
    </p:spTree>
    <p:extLst>
      <p:ext uri="{BB962C8B-B14F-4D97-AF65-F5344CB8AC3E}">
        <p14:creationId xmlns:p14="http://schemas.microsoft.com/office/powerpoint/2010/main" val="286309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p:cNvSpPr txBox="1"/>
          <p:nvPr/>
        </p:nvSpPr>
        <p:spPr>
          <a:xfrm>
            <a:off x="527382" y="260649"/>
            <a:ext cx="6178294" cy="830997"/>
          </a:xfrm>
          <a:prstGeom prst="rect">
            <a:avLst/>
          </a:prstGeom>
          <a:noFill/>
        </p:spPr>
        <p:txBody>
          <a:bodyPr wrap="none" rtlCol="0">
            <a:spAutoFit/>
          </a:bodyPr>
          <a:lstStyle/>
          <a:p>
            <a:r>
              <a:rPr lang="ca-ES" sz="4800" dirty="0">
                <a:solidFill>
                  <a:srgbClr val="C00000"/>
                </a:solidFill>
                <a:latin typeface="Arial"/>
                <a:ea typeface="+mj-ea"/>
                <a:cs typeface="Arial"/>
              </a:rPr>
              <a:t>Objectius de la sessió</a:t>
            </a:r>
          </a:p>
        </p:txBody>
      </p:sp>
      <p:sp>
        <p:nvSpPr>
          <p:cNvPr id="3" name="Marcador de contenido 5">
            <a:extLst>
              <a:ext uri="{FF2B5EF4-FFF2-40B4-BE49-F238E27FC236}">
                <a16:creationId xmlns:a16="http://schemas.microsoft.com/office/drawing/2014/main" id="{6C816797-CBAF-1398-8C47-0BB806ED7243}"/>
              </a:ext>
            </a:extLst>
          </p:cNvPr>
          <p:cNvSpPr txBox="1">
            <a:spLocks/>
          </p:cNvSpPr>
          <p:nvPr/>
        </p:nvSpPr>
        <p:spPr>
          <a:xfrm>
            <a:off x="564422" y="1028733"/>
            <a:ext cx="10849205" cy="43204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600"/>
              </a:spcBef>
              <a:spcAft>
                <a:spcPts val="1600"/>
              </a:spcAft>
              <a:buNone/>
            </a:pPr>
            <a:r>
              <a:rPr lang="ca-ES" sz="2667" dirty="0">
                <a:latin typeface="Arial" panose="020B0604020202020204" pitchFamily="34" charset="0"/>
                <a:cs typeface="Arial" panose="020B0604020202020204" pitchFamily="34" charset="0"/>
              </a:rPr>
              <a:t>Consensuar l’agenda de reptes com a base del </a:t>
            </a:r>
            <a:r>
              <a:rPr lang="ca-ES" sz="2667" dirty="0" smtClean="0">
                <a:latin typeface="Arial" panose="020B0604020202020204" pitchFamily="34" charset="0"/>
                <a:cs typeface="Arial" panose="020B0604020202020204" pitchFamily="34" charset="0"/>
              </a:rPr>
              <a:t>Pacte per a la Infància a partir dels següents eixos</a:t>
            </a:r>
            <a:endParaRPr lang="ca-ES" sz="2667" dirty="0">
              <a:latin typeface="Arial" panose="020B0604020202020204" pitchFamily="34" charset="0"/>
              <a:cs typeface="Arial" panose="020B0604020202020204" pitchFamily="34" charset="0"/>
            </a:endParaRPr>
          </a:p>
        </p:txBody>
      </p:sp>
      <p:pic>
        <p:nvPicPr>
          <p:cNvPr id="44" name="Imagen 43">
            <a:extLst>
              <a:ext uri="{FF2B5EF4-FFF2-40B4-BE49-F238E27FC236}">
                <a16:creationId xmlns:a16="http://schemas.microsoft.com/office/drawing/2014/main" id="{8C28DA6D-8444-8136-2537-088EDA37D043}"/>
              </a:ext>
            </a:extLst>
          </p:cNvPr>
          <p:cNvPicPr>
            <a:picLocks noChangeAspect="1"/>
          </p:cNvPicPr>
          <p:nvPr/>
        </p:nvPicPr>
        <p:blipFill>
          <a:blip r:embed="rId2"/>
          <a:stretch>
            <a:fillRect/>
          </a:stretch>
        </p:blipFill>
        <p:spPr>
          <a:xfrm>
            <a:off x="2159563" y="2084851"/>
            <a:ext cx="8256917" cy="4370559"/>
          </a:xfrm>
          <a:prstGeom prst="rect">
            <a:avLst/>
          </a:prstGeom>
        </p:spPr>
      </p:pic>
    </p:spTree>
    <p:extLst>
      <p:ext uri="{BB962C8B-B14F-4D97-AF65-F5344CB8AC3E}">
        <p14:creationId xmlns:p14="http://schemas.microsoft.com/office/powerpoint/2010/main" val="159703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rotWithShape="1">
          <a:blip r:embed="rId2"/>
          <a:srcRect r="1487"/>
          <a:stretch/>
        </p:blipFill>
        <p:spPr>
          <a:xfrm>
            <a:off x="676077" y="971494"/>
            <a:ext cx="3936437" cy="2450989"/>
          </a:xfrm>
          <a:prstGeom prst="rect">
            <a:avLst/>
          </a:prstGeom>
        </p:spPr>
      </p:pic>
      <p:pic>
        <p:nvPicPr>
          <p:cNvPr id="4" name="Imatge 3"/>
          <p:cNvPicPr>
            <a:picLocks noChangeAspect="1"/>
          </p:cNvPicPr>
          <p:nvPr/>
        </p:nvPicPr>
        <p:blipFill>
          <a:blip r:embed="rId3"/>
          <a:stretch>
            <a:fillRect/>
          </a:stretch>
        </p:blipFill>
        <p:spPr>
          <a:xfrm>
            <a:off x="6043099" y="966776"/>
            <a:ext cx="5472608" cy="1887987"/>
          </a:xfrm>
          <a:prstGeom prst="rect">
            <a:avLst/>
          </a:prstGeom>
        </p:spPr>
      </p:pic>
      <p:pic>
        <p:nvPicPr>
          <p:cNvPr id="6" name="Imatge 5"/>
          <p:cNvPicPr>
            <a:picLocks noChangeAspect="1"/>
          </p:cNvPicPr>
          <p:nvPr/>
        </p:nvPicPr>
        <p:blipFill>
          <a:blip r:embed="rId4"/>
          <a:stretch>
            <a:fillRect/>
          </a:stretch>
        </p:blipFill>
        <p:spPr>
          <a:xfrm>
            <a:off x="242801" y="3794112"/>
            <a:ext cx="6494508" cy="2592288"/>
          </a:xfrm>
          <a:prstGeom prst="rect">
            <a:avLst/>
          </a:prstGeom>
        </p:spPr>
      </p:pic>
      <p:pic>
        <p:nvPicPr>
          <p:cNvPr id="7" name="Imatge 6"/>
          <p:cNvPicPr>
            <a:picLocks noChangeAspect="1"/>
          </p:cNvPicPr>
          <p:nvPr/>
        </p:nvPicPr>
        <p:blipFill>
          <a:blip r:embed="rId5"/>
          <a:stretch>
            <a:fillRect/>
          </a:stretch>
        </p:blipFill>
        <p:spPr>
          <a:xfrm>
            <a:off x="7308874" y="3060197"/>
            <a:ext cx="3882511" cy="3613771"/>
          </a:xfrm>
          <a:prstGeom prst="rect">
            <a:avLst/>
          </a:prstGeom>
        </p:spPr>
      </p:pic>
      <p:sp>
        <p:nvSpPr>
          <p:cNvPr id="3" name="QuadreDeText 2"/>
          <p:cNvSpPr txBox="1"/>
          <p:nvPr/>
        </p:nvSpPr>
        <p:spPr>
          <a:xfrm>
            <a:off x="944191" y="279284"/>
            <a:ext cx="10424842" cy="584775"/>
          </a:xfrm>
          <a:prstGeom prst="rect">
            <a:avLst/>
          </a:prstGeom>
          <a:noFill/>
        </p:spPr>
        <p:txBody>
          <a:bodyPr wrap="none" rtlCol="0">
            <a:spAutoFit/>
          </a:bodyPr>
          <a:lstStyle/>
          <a:p>
            <a:r>
              <a:rPr lang="ca-ES" sz="3200" b="1" dirty="0"/>
              <a:t>A Catalunya hi ha </a:t>
            </a:r>
            <a:r>
              <a:rPr lang="ca-ES" sz="3200" b="1" dirty="0" smtClean="0">
                <a:solidFill>
                  <a:srgbClr val="C00000"/>
                </a:solidFill>
              </a:rPr>
              <a:t>1.374.251 </a:t>
            </a:r>
            <a:r>
              <a:rPr lang="ca-ES" sz="3200" b="1" dirty="0" smtClean="0"/>
              <a:t>infants i adolescents (0-17 anys)</a:t>
            </a:r>
            <a:endParaRPr lang="ca-ES" sz="3200" b="1" dirty="0"/>
          </a:p>
        </p:txBody>
      </p:sp>
    </p:spTree>
    <p:extLst>
      <p:ext uri="{BB962C8B-B14F-4D97-AF65-F5344CB8AC3E}">
        <p14:creationId xmlns:p14="http://schemas.microsoft.com/office/powerpoint/2010/main" val="124169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4559" y="2820384"/>
            <a:ext cx="10110460" cy="584775"/>
          </a:xfrm>
          <a:prstGeom prst="rect">
            <a:avLst/>
          </a:prstGeom>
        </p:spPr>
        <p:txBody>
          <a:bodyPr wrap="none">
            <a:spAutoFit/>
          </a:bodyPr>
          <a:lstStyle/>
          <a:p>
            <a:r>
              <a:rPr lang="ca-ES" sz="3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1. Dret </a:t>
            </a:r>
            <a:r>
              <a:rPr lang="ca-ES" sz="3200" b="1" dirty="0">
                <a:solidFill>
                  <a:srgbClr val="C00000"/>
                </a:solidFill>
                <a:latin typeface="Arial" panose="020B0604020202020204" pitchFamily="34" charset="0"/>
                <a:ea typeface="Calibri" panose="020F0502020204030204" pitchFamily="34" charset="0"/>
                <a:cs typeface="Arial" panose="020B0604020202020204" pitchFamily="34" charset="0"/>
              </a:rPr>
              <a:t>a l’escolta, a la informació i a la participació</a:t>
            </a:r>
            <a:endParaRPr lang="ca-ES" sz="3200" b="1" dirty="0">
              <a:latin typeface="Arial" panose="020B0604020202020204" pitchFamily="34" charset="0"/>
              <a:cs typeface="Arial" panose="020B0604020202020204" pitchFamily="34" charset="0"/>
            </a:endParaRPr>
          </a:p>
        </p:txBody>
      </p:sp>
      <p:sp>
        <p:nvSpPr>
          <p:cNvPr id="4" name="QuadreDeText 3"/>
          <p:cNvSpPr txBox="1"/>
          <p:nvPr/>
        </p:nvSpPr>
        <p:spPr>
          <a:xfrm>
            <a:off x="631767" y="432262"/>
            <a:ext cx="4083169" cy="369332"/>
          </a:xfrm>
          <a:prstGeom prst="rect">
            <a:avLst/>
          </a:prstGeom>
          <a:noFill/>
        </p:spPr>
        <p:txBody>
          <a:bodyPr wrap="none" rtlCol="0">
            <a:spAutoFit/>
          </a:bodyPr>
          <a:lstStyle/>
          <a:p>
            <a:r>
              <a:rPr lang="ca-ES" b="1" dirty="0" smtClean="0">
                <a:latin typeface="Arial" panose="020B0604020202020204" pitchFamily="34" charset="0"/>
                <a:cs typeface="Arial" panose="020B0604020202020204" pitchFamily="34" charset="0"/>
              </a:rPr>
              <a:t>Algunes dades per motivar el debat</a:t>
            </a:r>
            <a:endParaRPr lang="ca-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9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a:blip r:embed="rId2"/>
          <a:stretch>
            <a:fillRect/>
          </a:stretch>
        </p:blipFill>
        <p:spPr>
          <a:xfrm>
            <a:off x="618589" y="532015"/>
            <a:ext cx="10926915" cy="5710843"/>
          </a:xfrm>
          <a:prstGeom prst="rect">
            <a:avLst/>
          </a:prstGeom>
        </p:spPr>
      </p:pic>
    </p:spTree>
    <p:extLst>
      <p:ext uri="{BB962C8B-B14F-4D97-AF65-F5344CB8AC3E}">
        <p14:creationId xmlns:p14="http://schemas.microsoft.com/office/powerpoint/2010/main" val="364012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665018" y="357846"/>
            <a:ext cx="10738843" cy="6084518"/>
          </a:xfrm>
          <a:prstGeom prst="rect">
            <a:avLst/>
          </a:prstGeom>
        </p:spPr>
      </p:pic>
    </p:spTree>
    <p:extLst>
      <p:ext uri="{BB962C8B-B14F-4D97-AF65-F5344CB8AC3E}">
        <p14:creationId xmlns:p14="http://schemas.microsoft.com/office/powerpoint/2010/main" val="239552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567124" y="365760"/>
            <a:ext cx="10722249" cy="6096317"/>
          </a:xfrm>
          <a:prstGeom prst="rect">
            <a:avLst/>
          </a:prstGeom>
        </p:spPr>
      </p:pic>
    </p:spTree>
    <p:extLst>
      <p:ext uri="{BB962C8B-B14F-4D97-AF65-F5344CB8AC3E}">
        <p14:creationId xmlns:p14="http://schemas.microsoft.com/office/powerpoint/2010/main" val="1379703984"/>
      </p:ext>
    </p:extLst>
  </p:cSld>
  <p:clrMapOvr>
    <a:masterClrMapping/>
  </p:clrMapOvr>
</p:sld>
</file>

<file path=ppt/theme/theme1.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bb8a40-91e9-4c42-b626-0ebad7ed191d">
      <Terms xmlns="http://schemas.microsoft.com/office/infopath/2007/PartnerControls"/>
    </lcf76f155ced4ddcb4097134ff3c332f>
    <TaxCatchAll xmlns="63ac521b-260c-48dc-a931-33a8d5722c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7FB82B722D3745A9C05D4276C1EBD6" ma:contentTypeVersion="11" ma:contentTypeDescription="Crea un document nou" ma:contentTypeScope="" ma:versionID="a921f36c13798558ef3bbcd890216f2e">
  <xsd:schema xmlns:xsd="http://www.w3.org/2001/XMLSchema" xmlns:xs="http://www.w3.org/2001/XMLSchema" xmlns:p="http://schemas.microsoft.com/office/2006/metadata/properties" xmlns:ns2="55bb8a40-91e9-4c42-b626-0ebad7ed191d" xmlns:ns3="63ac521b-260c-48dc-a931-33a8d5722c68" targetNamespace="http://schemas.microsoft.com/office/2006/metadata/properties" ma:root="true" ma:fieldsID="39da815b859c88bf6361389c1f44e0db" ns2:_="" ns3:_="">
    <xsd:import namespace="55bb8a40-91e9-4c42-b626-0ebad7ed191d"/>
    <xsd:import namespace="63ac521b-260c-48dc-a931-33a8d5722c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b8a40-91e9-4c42-b626-0ebad7ed1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es de la imatge" ma:readOnly="false" ma:fieldId="{5cf76f15-5ced-4ddc-b409-7134ff3c332f}" ma:taxonomyMulti="true" ma:sspId="d19f90c4-00d9-45b7-bc62-04f95cbe7a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ac521b-260c-48dc-a931-33a8d5722c68" elementFormDefault="qualified">
    <xsd:import namespace="http://schemas.microsoft.com/office/2006/documentManagement/types"/>
    <xsd:import namespace="http://schemas.microsoft.com/office/infopath/2007/PartnerControls"/>
    <xsd:element name="SharedWithUsers" ma:index="10"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 compartit amb detalls" ma:internalName="SharedWithDetails" ma:readOnly="true">
      <xsd:simpleType>
        <xsd:restriction base="dms:Note">
          <xsd:maxLength value="255"/>
        </xsd:restriction>
      </xsd:simpleType>
    </xsd:element>
    <xsd:element name="TaxCatchAll" ma:index="14" nillable="true" ma:displayName="Taxonomy Catch All Column" ma:hidden="true" ma:list="{832e8827-7fb1-4494-8a3c-673273f91b27}" ma:internalName="TaxCatchAll" ma:showField="CatchAllData" ma:web="63ac521b-260c-48dc-a931-33a8d5722c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DB3C97-C07F-4569-BF93-8154B98C1F0C}">
  <ds:schemaRefs>
    <ds:schemaRef ds:uri="http://schemas.microsoft.com/office/2006/documentManagement/types"/>
    <ds:schemaRef ds:uri="http://schemas.openxmlformats.org/package/2006/metadata/core-properties"/>
    <ds:schemaRef ds:uri="55bb8a40-91e9-4c42-b626-0ebad7ed191d"/>
    <ds:schemaRef ds:uri="http://purl.org/dc/terms/"/>
    <ds:schemaRef ds:uri="http://purl.org/dc/dcmitype/"/>
    <ds:schemaRef ds:uri="http://purl.org/dc/elements/1.1/"/>
    <ds:schemaRef ds:uri="http://schemas.microsoft.com/office/2006/metadata/properties"/>
    <ds:schemaRef ds:uri="http://schemas.microsoft.com/office/infopath/2007/PartnerControls"/>
    <ds:schemaRef ds:uri="63ac521b-260c-48dc-a931-33a8d5722c68"/>
    <ds:schemaRef ds:uri="http://www.w3.org/XML/1998/namespace"/>
  </ds:schemaRefs>
</ds:datastoreItem>
</file>

<file path=customXml/itemProps2.xml><?xml version="1.0" encoding="utf-8"?>
<ds:datastoreItem xmlns:ds="http://schemas.openxmlformats.org/officeDocument/2006/customXml" ds:itemID="{EFC1269D-DA68-4345-9101-8FC68368E899}">
  <ds:schemaRefs>
    <ds:schemaRef ds:uri="http://schemas.microsoft.com/sharepoint/v3/contenttype/forms"/>
  </ds:schemaRefs>
</ds:datastoreItem>
</file>

<file path=customXml/itemProps3.xml><?xml version="1.0" encoding="utf-8"?>
<ds:datastoreItem xmlns:ds="http://schemas.openxmlformats.org/officeDocument/2006/customXml" ds:itemID="{291CE42D-3021-46D2-A3B8-7F346864D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b8a40-91e9-4c42-b626-0ebad7ed191d"/>
    <ds:schemaRef ds:uri="63ac521b-260c-48dc-a931-33a8d5722c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TotalTime>
  <Words>243</Words>
  <Application>Microsoft Office PowerPoint</Application>
  <PresentationFormat>Pantalla panoràmica</PresentationFormat>
  <Paragraphs>25</Paragraphs>
  <Slides>29</Slides>
  <Notes>1</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29</vt:i4>
      </vt:variant>
    </vt:vector>
  </HeadingPairs>
  <TitlesOfParts>
    <vt:vector size="33" baseType="lpstr">
      <vt:lpstr>Arial</vt:lpstr>
      <vt:lpstr>Calibri</vt:lpstr>
      <vt:lpstr>Calibri Light</vt:lpstr>
      <vt:lpstr>Tema de l'Office</vt:lpstr>
      <vt:lpstr>SIAJ/Actualització i reedició del Pacte per a la infància i l’adolescència a Catalunya</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CTTI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Llosada Gistau, Joan</dc:creator>
  <cp:lastModifiedBy>Cañadas Borraz, Marta</cp:lastModifiedBy>
  <cp:revision>11</cp:revision>
  <dcterms:created xsi:type="dcterms:W3CDTF">2023-03-08T18:26:37Z</dcterms:created>
  <dcterms:modified xsi:type="dcterms:W3CDTF">2023-08-31T09:54:49Z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0x010100817FB82B722D3745A9C05D4276C1EBD6</vt:lpwstr>
  </property>
</Properties>
</file>