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6"/>
  </p:notesMasterIdLst>
  <p:sldIdLst>
    <p:sldId id="256" r:id="rId5"/>
    <p:sldId id="266" r:id="rId6"/>
    <p:sldId id="267" r:id="rId7"/>
    <p:sldId id="271" r:id="rId8"/>
    <p:sldId id="270" r:id="rId9"/>
    <p:sldId id="272" r:id="rId10"/>
    <p:sldId id="268" r:id="rId11"/>
    <p:sldId id="269" r:id="rId12"/>
    <p:sldId id="264" r:id="rId13"/>
    <p:sldId id="265" r:id="rId14"/>
    <p:sldId id="263" r:id="rId15"/>
  </p:sldIdLst>
  <p:sldSz cx="12192000" cy="6858000"/>
  <p:notesSz cx="6805613" cy="99441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85294" autoAdjust="0"/>
  </p:normalViewPr>
  <p:slideViewPr>
    <p:cSldViewPr>
      <p:cViewPr varScale="1">
        <p:scale>
          <a:sx n="77" d="100"/>
          <a:sy n="77" d="100"/>
        </p:scale>
        <p:origin x="106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Full1!$B$1</c:f>
              <c:strCache>
                <c:ptCount val="1"/>
                <c:pt idx="0">
                  <c:v>Actacions incloses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954-4426-A841-0969AC59AE9F}"/>
              </c:ext>
            </c:extLst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7954-4426-A841-0969AC59AE9F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7954-4426-A841-0969AC59AE9F}"/>
              </c:ext>
            </c:extLst>
          </c:dPt>
          <c:dPt>
            <c:idx val="3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954-4426-A841-0969AC59AE9F}"/>
              </c:ext>
            </c:extLst>
          </c:dPt>
          <c:dPt>
            <c:idx val="4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7954-4426-A841-0969AC59AE9F}"/>
              </c:ext>
            </c:extLst>
          </c:dPt>
          <c:dPt>
            <c:idx val="5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954-4426-A841-0969AC59AE9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Full1!$A$2:$A$7</c:f>
              <c:strCache>
                <c:ptCount val="6"/>
                <c:pt idx="0">
                  <c:v>Sí</c:v>
                </c:pt>
                <c:pt idx="1">
                  <c:v>Parcialment</c:v>
                </c:pt>
                <c:pt idx="2">
                  <c:v>No, ja s'estan fent</c:v>
                </c:pt>
                <c:pt idx="3">
                  <c:v>No, ja està prevista</c:v>
                </c:pt>
                <c:pt idx="4">
                  <c:v>No, per competències </c:v>
                </c:pt>
                <c:pt idx="5">
                  <c:v>No</c:v>
                </c:pt>
              </c:strCache>
            </c:strRef>
          </c:cat>
          <c:val>
            <c:numRef>
              <c:f>Full1!$B$2:$B$7</c:f>
              <c:numCache>
                <c:formatCode>General</c:formatCode>
                <c:ptCount val="6"/>
                <c:pt idx="0">
                  <c:v>66</c:v>
                </c:pt>
                <c:pt idx="1">
                  <c:v>32</c:v>
                </c:pt>
                <c:pt idx="2">
                  <c:v>17</c:v>
                </c:pt>
                <c:pt idx="3">
                  <c:v>15</c:v>
                </c:pt>
                <c:pt idx="4">
                  <c:v>5</c:v>
                </c:pt>
                <c:pt idx="5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54-4426-A841-0969AC59AE9F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28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54183" y="1"/>
            <a:ext cx="2949841" cy="49728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1C9B77D4-E8D0-454C-989F-916D1945813A}" type="datetimeFigureOut">
              <a:rPr lang="ca-ES" smtClean="0"/>
              <a:t>19/02/2020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30987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ca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80244" y="4723408"/>
            <a:ext cx="5445126" cy="4475565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9445216"/>
            <a:ext cx="2949841" cy="497284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4183" y="9445216"/>
            <a:ext cx="2949841" cy="497284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1A02EDFD-1E5B-469A-B084-558577515340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1294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a-ES" dirty="0" smtClean="0"/>
              <a:t>Abans ho</a:t>
            </a:r>
            <a:r>
              <a:rPr lang="ca-ES" baseline="0" dirty="0" smtClean="0"/>
              <a:t> hem vist des del punt de vista de les ACTUACIONS, quina legitimitat tenen. Ara mirem des del punt de vista de les propostes, si han arribat o no. </a:t>
            </a:r>
          </a:p>
          <a:p>
            <a:endParaRPr lang="ca-ES" baseline="0" dirty="0" smtClean="0"/>
          </a:p>
          <a:p>
            <a:r>
              <a:rPr lang="ca-ES" baseline="0" dirty="0" smtClean="0"/>
              <a:t>Els participants van rebre l’informe del taller en què van participar i també l’informe on es recollien totes les propostes</a:t>
            </a:r>
          </a:p>
          <a:p>
            <a:endParaRPr lang="ca-ES" baseline="0" dirty="0" smtClean="0"/>
          </a:p>
          <a:p>
            <a:r>
              <a:rPr lang="ca-ES" baseline="0" dirty="0" smtClean="0"/>
              <a:t>Aquestes propostes se’ns presenten en format llista. Tot i que no es prioritzen en algunes, en el document es mostra el grau d’acord que hi havia, altres no</a:t>
            </a:r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2EDFD-1E5B-469A-B084-558577515340}" type="slidenum">
              <a:rPr lang="ca-ES" smtClean="0"/>
              <a:t>2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50665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 smtClean="0"/>
          </a:p>
          <a:p>
            <a:r>
              <a:rPr lang="ca-ES" dirty="0" smtClean="0"/>
              <a:t>Aquest</a:t>
            </a:r>
            <a:r>
              <a:rPr lang="ca-ES" baseline="0" dirty="0" smtClean="0"/>
              <a:t> </a:t>
            </a:r>
            <a:r>
              <a:rPr lang="ca-ES" baseline="0" dirty="0" err="1" smtClean="0"/>
              <a:t>docuemtn</a:t>
            </a:r>
            <a:r>
              <a:rPr lang="ca-ES" baseline="0" dirty="0" smtClean="0"/>
              <a:t> de retorn, només l’hem pogut fer una vegada aprovada l’estratègia..., ja que era en relació a què havíem </a:t>
            </a:r>
            <a:r>
              <a:rPr lang="ca-ES" baseline="0" dirty="0" err="1" smtClean="0"/>
              <a:t>respot</a:t>
            </a:r>
            <a:r>
              <a:rPr lang="ca-ES" baseline="0" dirty="0" smtClean="0"/>
              <a:t>. </a:t>
            </a:r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2EDFD-1E5B-469A-B084-558577515340}" type="slidenum">
              <a:rPr lang="ca-ES" smtClean="0"/>
              <a:t>4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13910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2EDFD-1E5B-469A-B084-558577515340}" type="slidenum">
              <a:rPr lang="ca-ES" smtClean="0"/>
              <a:t>5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93782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a-ES" dirty="0" smtClean="0"/>
              <a:t>Hem fet</a:t>
            </a:r>
            <a:r>
              <a:rPr lang="ca-ES" baseline="0" dirty="0" smtClean="0"/>
              <a:t> 6 categories. </a:t>
            </a:r>
            <a:endParaRPr lang="ca-ES" dirty="0" smtClean="0"/>
          </a:p>
          <a:p>
            <a:endParaRPr lang="ca-ES" dirty="0" smtClean="0"/>
          </a:p>
          <a:p>
            <a:r>
              <a:rPr lang="ca-ES" dirty="0" smtClean="0"/>
              <a:t>Les del si a</a:t>
            </a:r>
            <a:r>
              <a:rPr lang="ca-ES" baseline="0" dirty="0" smtClean="0"/>
              <a:t> vegades son gairebé literals..  I diverses aportacions conflueixen en les categories... </a:t>
            </a:r>
          </a:p>
          <a:p>
            <a:endParaRPr lang="ca-ES" baseline="0" dirty="0" smtClean="0"/>
          </a:p>
          <a:p>
            <a:r>
              <a:rPr lang="ca-ES" baseline="0" dirty="0" smtClean="0"/>
              <a:t>Algunes son com la l’actuació numero 19, que </a:t>
            </a:r>
            <a:r>
              <a:rPr lang="ca-ES" baseline="0" dirty="0" err="1" smtClean="0"/>
              <a:t>inclo</a:t>
            </a:r>
            <a:endParaRPr lang="ca-ES" baseline="0" dirty="0" smtClean="0"/>
          </a:p>
          <a:p>
            <a:endParaRPr lang="ca-ES" baseline="0" dirty="0" smtClean="0"/>
          </a:p>
          <a:p>
            <a:endParaRPr lang="ca-ES" dirty="0" smtClean="0"/>
          </a:p>
          <a:p>
            <a:endParaRPr lang="ca-ES" dirty="0" smtClean="0"/>
          </a:p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2EDFD-1E5B-469A-B084-558577515340}" type="slidenum">
              <a:rPr lang="ca-ES" smtClean="0"/>
              <a:t>6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99027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 smtClean="0"/>
          </a:p>
          <a:p>
            <a:pPr defTabSz="918698"/>
            <a:r>
              <a:rPr lang="ca-ES" dirty="0" smtClean="0"/>
              <a:t>Ja s’està fent. </a:t>
            </a:r>
            <a:r>
              <a:rPr lang="ca-ES" dirty="0" smtClean="0">
                <a:solidFill>
                  <a:schemeClr val="accent6">
                    <a:lumMod val="75000"/>
                  </a:schemeClr>
                </a:solidFill>
              </a:rPr>
              <a:t>exemple:</a:t>
            </a:r>
          </a:p>
          <a:p>
            <a:pPr defTabSz="918698"/>
            <a:r>
              <a:rPr lang="ca-ES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ca-E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a-ES" dirty="0" smtClean="0">
                <a:solidFill>
                  <a:schemeClr val="accent6">
                    <a:lumMod val="75000"/>
                  </a:schemeClr>
                </a:solidFill>
              </a:rPr>
              <a:t>Transparència en la contractació pública o la política</a:t>
            </a:r>
            <a:r>
              <a:rPr lang="ca-ES" baseline="0" dirty="0" smtClean="0">
                <a:solidFill>
                  <a:schemeClr val="accent6">
                    <a:lumMod val="75000"/>
                  </a:schemeClr>
                </a:solidFill>
              </a:rPr>
              <a:t> de </a:t>
            </a:r>
            <a:r>
              <a:rPr lang="ca-ES" dirty="0" smtClean="0">
                <a:solidFill>
                  <a:schemeClr val="accent6">
                    <a:lumMod val="75000"/>
                  </a:schemeClr>
                </a:solidFill>
              </a:rPr>
              <a:t>regals, dos dels casos en que la Generalitat està per davant d’altres administracions</a:t>
            </a:r>
            <a:r>
              <a:rPr lang="ca-ES" baseline="0" dirty="0" smtClean="0">
                <a:solidFill>
                  <a:prstClr val="black"/>
                </a:solidFill>
              </a:rPr>
              <a:t> i que en els darrers anys s’ha fet molta feina. </a:t>
            </a:r>
            <a:r>
              <a:rPr lang="ca-ES" dirty="0" smtClean="0">
                <a:solidFill>
                  <a:prstClr val="black"/>
                </a:solidFill>
              </a:rPr>
              <a:t> </a:t>
            </a:r>
          </a:p>
          <a:p>
            <a:pPr defTabSz="918698"/>
            <a:endParaRPr lang="ca-ES" dirty="0" smtClean="0">
              <a:solidFill>
                <a:prstClr val="black"/>
              </a:solidFill>
            </a:endParaRPr>
          </a:p>
          <a:p>
            <a:pPr marL="0" marR="0" lvl="0" indent="0" algn="l" defTabSz="91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a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, ja està prevista:</a:t>
            </a:r>
            <a:r>
              <a:rPr lang="ca-E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l" defTabSz="91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a-E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Projecte de llei dels grups d’interès i la representació d’interessos davant les Administracions Públiques de Catalunya</a:t>
            </a:r>
            <a:endParaRPr lang="ca-E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defTabSz="918698"/>
            <a:endParaRPr lang="ca-ES" dirty="0" smtClean="0">
              <a:solidFill>
                <a:prstClr val="black"/>
              </a:solidFill>
            </a:endParaRPr>
          </a:p>
          <a:p>
            <a:endParaRPr lang="ca-ES" dirty="0" smtClean="0"/>
          </a:p>
          <a:p>
            <a:endParaRPr lang="ca-ES" dirty="0" smtClean="0"/>
          </a:p>
          <a:p>
            <a:r>
              <a:rPr lang="ca-ES" dirty="0" smtClean="0"/>
              <a:t>No ja</a:t>
            </a:r>
            <a:r>
              <a:rPr lang="ca-ES" baseline="0" dirty="0" smtClean="0"/>
              <a:t> prevista:  projecte de llei de funció pública</a:t>
            </a:r>
          </a:p>
          <a:p>
            <a:r>
              <a:rPr lang="ca-ES" baseline="0" dirty="0" smtClean="0"/>
              <a:t>Projecte de llei de grups d’interès... </a:t>
            </a:r>
          </a:p>
          <a:p>
            <a:endParaRPr lang="ca-ES" baseline="0" dirty="0" smtClean="0"/>
          </a:p>
          <a:p>
            <a:endParaRPr lang="ca-ES" baseline="0" dirty="0" smtClean="0"/>
          </a:p>
          <a:p>
            <a:r>
              <a:rPr lang="ca-ES" baseline="0" dirty="0" smtClean="0"/>
              <a:t>No per competències: </a:t>
            </a:r>
          </a:p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2EDFD-1E5B-469A-B084-558577515340}" type="slidenum">
              <a:rPr lang="ca-ES" smtClean="0"/>
              <a:t>7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775861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30987" cy="3730625"/>
          </a:xfrm>
        </p:spPr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a-ES" dirty="0" smtClean="0"/>
              <a:t>Exemples</a:t>
            </a:r>
            <a:r>
              <a:rPr lang="ca-ES" baseline="0" dirty="0" smtClean="0"/>
              <a:t> de cada una: </a:t>
            </a:r>
          </a:p>
          <a:p>
            <a:endParaRPr lang="ca-ES" baseline="0" dirty="0" smtClean="0"/>
          </a:p>
          <a:p>
            <a:r>
              <a:rPr lang="ca-ES" baseline="0" dirty="0" smtClean="0"/>
              <a:t>DESACORD:   limitar, prohibir... Per exemple,-</a:t>
            </a:r>
          </a:p>
          <a:p>
            <a:endParaRPr lang="ca-ES" baseline="0" dirty="0" smtClean="0"/>
          </a:p>
          <a:p>
            <a:endParaRPr lang="ca-ES" baseline="0" dirty="0" smtClean="0"/>
          </a:p>
          <a:p>
            <a:r>
              <a:rPr lang="ca-ES" baseline="0" dirty="0" smtClean="0"/>
              <a:t>No es prioritza:  en la línia econòmica! </a:t>
            </a:r>
          </a:p>
          <a:p>
            <a:endParaRPr lang="ca-ES" baseline="0" dirty="0" smtClean="0"/>
          </a:p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2EDFD-1E5B-469A-B084-558577515340}" type="slidenum">
              <a:rPr lang="ca-ES" smtClean="0"/>
              <a:t>8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92845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 smtClean="0"/>
          </a:p>
          <a:p>
            <a:r>
              <a:rPr lang="ca-ES" dirty="0" smtClean="0"/>
              <a:t>Dissonància: tot i</a:t>
            </a:r>
            <a:r>
              <a:rPr lang="ca-ES" baseline="0" dirty="0" smtClean="0"/>
              <a:t> que el tema dels controls ha sortit mol,. </a:t>
            </a:r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2EDFD-1E5B-469A-B084-558577515340}" type="slidenum">
              <a:rPr lang="ca-ES" smtClean="0"/>
              <a:t>10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4478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ol i comia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914400" y="3290400"/>
            <a:ext cx="10363200" cy="125280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ca-ES" smtClean="0"/>
              <a:t>Feu clic aquí per editar l'estil</a:t>
            </a:r>
            <a:endParaRPr lang="ca-ES" dirty="0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916800" y="4827600"/>
            <a:ext cx="10363200" cy="763200"/>
          </a:xfrm>
        </p:spPr>
        <p:txBody>
          <a:bodyPr/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Feu clic aquí per editar l'estil de subtítols del patró.</a:t>
            </a:r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D4A1-A840-4632-AEF4-56CBE8B49D5B}" type="slidenum">
              <a:rPr lang="ca-ES" smtClean="0"/>
              <a:t>‹#›</a:t>
            </a:fld>
            <a:endParaRPr lang="ca-ES" dirty="0"/>
          </a:p>
        </p:txBody>
      </p:sp>
      <p:pic>
        <p:nvPicPr>
          <p:cNvPr id="1026" name="Picture 2" descr="http://identitatcorporativa.gencat.cat/web/.content/Documentacio/descarregues/dpt/COLOR/AExterior/sctransgov_c2.gi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000" y="720001"/>
            <a:ext cx="6766707" cy="221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82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475200" y="2059201"/>
            <a:ext cx="11285429" cy="3674056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D4A1-A840-4632-AEF4-56CBE8B49D5B}" type="slidenum">
              <a:rPr lang="ca-ES" smtClean="0"/>
              <a:t>‹#›</a:t>
            </a:fld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475199" y="1268413"/>
            <a:ext cx="114288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 dirty="0" smtClean="0"/>
              <a:t>Subtítol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68901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ol i objectes sens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475200" y="2059201"/>
            <a:ext cx="11285429" cy="4106103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D4A1-A840-4632-AEF4-56CBE8B49D5B}" type="slidenum">
              <a:rPr lang="ca-ES" smtClean="0"/>
              <a:t>‹#›</a:t>
            </a:fld>
            <a:endParaRPr lang="ca-ES"/>
          </a:p>
        </p:txBody>
      </p:sp>
      <p:cxnSp>
        <p:nvCxnSpPr>
          <p:cNvPr id="7" name="Connector recte 6"/>
          <p:cNvCxnSpPr/>
          <p:nvPr userDrawn="1"/>
        </p:nvCxnSpPr>
        <p:spPr>
          <a:xfrm>
            <a:off x="623392" y="1072800"/>
            <a:ext cx="111792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idor de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475199" y="1268413"/>
            <a:ext cx="114288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 dirty="0" smtClean="0"/>
              <a:t>Subtítol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70822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ol i objectes sense nivel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475200" y="2059201"/>
            <a:ext cx="11285429" cy="353003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D4A1-A840-4632-AEF4-56CBE8B49D5B}" type="slidenum">
              <a:rPr lang="ca-ES" smtClean="0"/>
              <a:t>‹#›</a:t>
            </a:fld>
            <a:endParaRPr lang="ca-ES"/>
          </a:p>
        </p:txBody>
      </p:sp>
      <p:sp>
        <p:nvSpPr>
          <p:cNvPr id="7" name="Contenidor de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475199" y="1268413"/>
            <a:ext cx="114288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 dirty="0" smtClean="0"/>
              <a:t>Subtítol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223852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s colum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75200" y="2059201"/>
            <a:ext cx="5384800" cy="367405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 dirty="0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97600" y="2059201"/>
            <a:ext cx="5384800" cy="367405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 dirty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D4A1-A840-4632-AEF4-56CBE8B49D5B}" type="slidenum">
              <a:rPr lang="ca-ES" smtClean="0"/>
              <a:t>‹#›</a:t>
            </a:fld>
            <a:endParaRPr lang="ca-ES"/>
          </a:p>
        </p:txBody>
      </p:sp>
      <p:sp>
        <p:nvSpPr>
          <p:cNvPr id="9" name="Contenidor de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475199" y="1268413"/>
            <a:ext cx="114288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 dirty="0" smtClean="0"/>
              <a:t>Subtítol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257961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D4A1-A840-4632-AEF4-56CBE8B49D5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38129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75200" y="572400"/>
            <a:ext cx="11428800" cy="50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dirty="0" smtClean="0"/>
              <a:t>Feu clic aquí per editar l'estil</a:t>
            </a:r>
            <a:endParaRPr lang="ca-ES" dirty="0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75200" y="2059200"/>
            <a:ext cx="11179200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dirty="0" smtClean="0"/>
              <a:t>Feu clic aquí per editar estils</a:t>
            </a:r>
          </a:p>
          <a:p>
            <a:pPr lvl="1"/>
            <a:r>
              <a:rPr lang="ca-ES" dirty="0" smtClean="0"/>
              <a:t>Segon nivell</a:t>
            </a:r>
          </a:p>
          <a:p>
            <a:pPr lvl="2"/>
            <a:r>
              <a:rPr lang="ca-ES" dirty="0" smtClean="0"/>
              <a:t>Tercer nivell</a:t>
            </a:r>
          </a:p>
          <a:p>
            <a:pPr lvl="3"/>
            <a:r>
              <a:rPr lang="ca-ES" dirty="0" smtClean="0"/>
              <a:t>Quart nivell</a:t>
            </a:r>
          </a:p>
          <a:p>
            <a:pPr lvl="4"/>
            <a:r>
              <a:rPr lang="ca-ES" dirty="0" smtClean="0"/>
              <a:t>Cinquè nivell</a:t>
            </a:r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9EFD4A1-A840-4632-AEF4-56CBE8B49D5B}" type="slidenum">
              <a:rPr lang="ca-ES" smtClean="0"/>
              <a:pPr/>
              <a:t>‹#›</a:t>
            </a:fld>
            <a:endParaRPr lang="ca-ES" dirty="0"/>
          </a:p>
        </p:txBody>
      </p:sp>
      <p:cxnSp>
        <p:nvCxnSpPr>
          <p:cNvPr id="8" name="Connector recte 7"/>
          <p:cNvCxnSpPr/>
          <p:nvPr/>
        </p:nvCxnSpPr>
        <p:spPr>
          <a:xfrm>
            <a:off x="623392" y="1072800"/>
            <a:ext cx="111792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http://identitatcorporativa.gencat.cat/web/.content/Documentacio/descarregues/dpt/COLOR/AExterior/sctransgov_h2.gif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00" y="6026401"/>
            <a:ext cx="3772800" cy="742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031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6" r:id="rId4"/>
    <p:sldLayoutId id="2147483652" r:id="rId5"/>
    <p:sldLayoutId id="2147483655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rgbClr val="C000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85750" indent="-285750" algn="l" defTabSz="914400" rtl="0" eaLnBrk="1" latinLnBrk="0" hangingPunct="1">
        <a:spcBef>
          <a:spcPct val="20000"/>
        </a:spcBef>
        <a:buClr>
          <a:srgbClr val="C00000"/>
        </a:buClr>
        <a:buFont typeface="Wingdings 2" pitchFamily="18" charset="2"/>
        <a:buChar char="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participa.gencat.cat/processes/IntegritatPublic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articipa.gencat.cat/processes/IntegritatPublic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dirty="0" smtClean="0"/>
              <a:t>Retorn actuacions</a:t>
            </a:r>
            <a:endParaRPr lang="ca-ES" dirty="0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a-ES" dirty="0" smtClean="0"/>
              <a:t>Procés participatiu de l’Estratègia de lluita contra la corrupció i d’enfortiment de la integritat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48659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Aportacions de procés participatiu </a:t>
            </a:r>
            <a:endParaRPr lang="ca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b="1" dirty="0" smtClean="0"/>
              <a:t>Grans consensos: </a:t>
            </a:r>
            <a:endParaRPr lang="ca-ES" dirty="0"/>
          </a:p>
          <a:p>
            <a:pPr lvl="1"/>
            <a:r>
              <a:rPr lang="ca-ES" dirty="0"/>
              <a:t>Sensibilització interna, </a:t>
            </a:r>
            <a:r>
              <a:rPr lang="ca-ES" dirty="0" smtClean="0"/>
              <a:t>cultura </a:t>
            </a:r>
            <a:r>
              <a:rPr lang="ca-ES" dirty="0"/>
              <a:t>de l’organització, marc d’ integritat, </a:t>
            </a:r>
            <a:r>
              <a:rPr lang="ca-ES" dirty="0" smtClean="0"/>
              <a:t>formació, bones pràctiques, guies, incorporació de la mirada ètica a la presa de decisions, etc. </a:t>
            </a:r>
          </a:p>
          <a:p>
            <a:pPr lvl="1"/>
            <a:r>
              <a:rPr lang="ca-ES" dirty="0" smtClean="0"/>
              <a:t>Protecció </a:t>
            </a:r>
            <a:r>
              <a:rPr lang="ca-ES" dirty="0" err="1" smtClean="0"/>
              <a:t>d’alertadors</a:t>
            </a:r>
            <a:r>
              <a:rPr lang="ca-ES" dirty="0"/>
              <a:t> </a:t>
            </a:r>
            <a:r>
              <a:rPr lang="ca-ES" dirty="0" smtClean="0"/>
              <a:t>externs i interns. </a:t>
            </a:r>
          </a:p>
          <a:p>
            <a:pPr marL="457200" lvl="1" indent="0">
              <a:buNone/>
            </a:pPr>
            <a:endParaRPr lang="ca-ES" dirty="0"/>
          </a:p>
          <a:p>
            <a:r>
              <a:rPr lang="ca-ES" b="1" dirty="0"/>
              <a:t>Aportacions destacades:</a:t>
            </a:r>
            <a:endParaRPr lang="ca-ES" dirty="0"/>
          </a:p>
          <a:p>
            <a:pPr lvl="1"/>
            <a:r>
              <a:rPr lang="ca-ES" dirty="0"/>
              <a:t>Sensibilització </a:t>
            </a:r>
            <a:r>
              <a:rPr lang="ca-ES" dirty="0" smtClean="0"/>
              <a:t>ciutadana.</a:t>
            </a:r>
            <a:endParaRPr lang="ca-ES" dirty="0"/>
          </a:p>
          <a:p>
            <a:pPr lvl="1"/>
            <a:r>
              <a:rPr lang="ca-ES" dirty="0"/>
              <a:t>Cultura ètica a tota l’organització, no només </a:t>
            </a:r>
            <a:r>
              <a:rPr lang="ca-ES" dirty="0" smtClean="0"/>
              <a:t>dels </a:t>
            </a:r>
            <a:r>
              <a:rPr lang="ca-ES" dirty="0"/>
              <a:t>alts </a:t>
            </a:r>
            <a:r>
              <a:rPr lang="ca-ES" dirty="0" smtClean="0"/>
              <a:t>càrrecs. </a:t>
            </a:r>
          </a:p>
          <a:p>
            <a:pPr lvl="1"/>
            <a:r>
              <a:rPr lang="ca-ES" dirty="0" smtClean="0"/>
              <a:t>Extensió a la resta d’administracions públiques catalanes.</a:t>
            </a:r>
          </a:p>
          <a:p>
            <a:pPr marL="457200" lvl="1" indent="0">
              <a:buNone/>
            </a:pPr>
            <a:endParaRPr lang="ca-ES" dirty="0"/>
          </a:p>
          <a:p>
            <a:r>
              <a:rPr lang="ca-ES" b="1" dirty="0"/>
              <a:t>Dissonàncies: </a:t>
            </a:r>
            <a:endParaRPr lang="ca-ES" dirty="0"/>
          </a:p>
          <a:p>
            <a:pPr lvl="1"/>
            <a:r>
              <a:rPr lang="ca-ES" dirty="0"/>
              <a:t>Tema de controls i </a:t>
            </a:r>
            <a:r>
              <a:rPr lang="ca-ES" dirty="0" smtClean="0"/>
              <a:t>sancions.  </a:t>
            </a:r>
            <a:endParaRPr lang="ca-ES" dirty="0"/>
          </a:p>
          <a:p>
            <a:endParaRPr lang="ca-ES" dirty="0"/>
          </a:p>
        </p:txBody>
      </p:sp>
      <p:sp>
        <p:nvSpPr>
          <p:cNvPr id="4" name="Contenidor de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a-ES" dirty="0" smtClean="0"/>
              <a:t>Les principals aportacions</a:t>
            </a:r>
            <a:endParaRPr lang="ca-ES" dirty="0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D4A1-A840-4632-AEF4-56CBE8B49D5B}" type="slidenum">
              <a:rPr lang="ca-ES" smtClean="0"/>
              <a:t>10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93369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dirty="0" smtClean="0"/>
              <a:t>gencat.cat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85056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Aportacions del procés participatiu</a:t>
            </a:r>
            <a:endParaRPr lang="ca-ES" dirty="0"/>
          </a:p>
        </p:txBody>
      </p:sp>
      <p:sp>
        <p:nvSpPr>
          <p:cNvPr id="4" name="Contenidor de text 3"/>
          <p:cNvSpPr>
            <a:spLocks noGrp="1"/>
          </p:cNvSpPr>
          <p:nvPr>
            <p:ph type="body" sz="quarter" idx="13"/>
          </p:nvPr>
        </p:nvSpPr>
        <p:spPr>
          <a:xfrm>
            <a:off x="475200" y="1268760"/>
            <a:ext cx="11428800" cy="428400"/>
          </a:xfrm>
        </p:spPr>
        <p:txBody>
          <a:bodyPr/>
          <a:lstStyle/>
          <a:p>
            <a:r>
              <a:rPr lang="ca-ES" dirty="0" smtClean="0"/>
              <a:t>179 aportacions </a:t>
            </a:r>
            <a:endParaRPr lang="ca-ES" dirty="0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D4A1-A840-4632-AEF4-56CBE8B49D5B}" type="slidenum">
              <a:rPr lang="ca-ES" smtClean="0"/>
              <a:t>2</a:t>
            </a:fld>
            <a:endParaRPr lang="ca-ES"/>
          </a:p>
        </p:txBody>
      </p:sp>
      <p:pic>
        <p:nvPicPr>
          <p:cNvPr id="6" name="Imat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8037" y="1847111"/>
            <a:ext cx="7279754" cy="345952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31796" y="5532258"/>
            <a:ext cx="53988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dirty="0">
                <a:hlinkClick r:id="rId4"/>
              </a:rPr>
              <a:t>https://</a:t>
            </a:r>
            <a:r>
              <a:rPr lang="ca-ES" dirty="0" smtClean="0">
                <a:hlinkClick r:id="rId4"/>
              </a:rPr>
              <a:t>participa.gencat.cat/processes/IntegritatPublica</a:t>
            </a:r>
            <a:endParaRPr lang="ca-ES" dirty="0" smtClean="0"/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07774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Aportacions del procés participatiu </a:t>
            </a:r>
            <a:endParaRPr lang="ca-ES" dirty="0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75200" y="1885227"/>
            <a:ext cx="10949392" cy="3848030"/>
          </a:xfrm>
        </p:spPr>
        <p:txBody>
          <a:bodyPr>
            <a:normAutofit lnSpcReduction="10000"/>
          </a:bodyPr>
          <a:lstStyle/>
          <a:p>
            <a:r>
              <a:rPr lang="ca-ES" sz="2400" dirty="0" smtClean="0"/>
              <a:t>Que </a:t>
            </a:r>
            <a:r>
              <a:rPr lang="ca-ES" sz="2400" dirty="0"/>
              <a:t>haguessin aparegut com a proposta durant el </a:t>
            </a:r>
            <a:r>
              <a:rPr lang="ca-ES" sz="2400" b="1" dirty="0"/>
              <a:t>procés participatiu</a:t>
            </a:r>
          </a:p>
          <a:p>
            <a:r>
              <a:rPr lang="ca-ES" sz="2400" dirty="0" smtClean="0"/>
              <a:t>Que </a:t>
            </a:r>
            <a:r>
              <a:rPr lang="ca-ES" sz="2400" dirty="0"/>
              <a:t>estiguin en l’àmbit de les </a:t>
            </a:r>
            <a:r>
              <a:rPr lang="ca-ES" sz="2400" b="1" dirty="0"/>
              <a:t>competències de la Generalitat </a:t>
            </a:r>
          </a:p>
          <a:p>
            <a:r>
              <a:rPr lang="ca-ES" sz="2400" dirty="0" smtClean="0"/>
              <a:t>Que </a:t>
            </a:r>
            <a:r>
              <a:rPr lang="ca-ES" sz="2400" b="1" dirty="0"/>
              <a:t>no incrementin la burocràcia </a:t>
            </a:r>
            <a:r>
              <a:rPr lang="ca-ES" sz="2400" dirty="0"/>
              <a:t>i la despesa de manera excessiva</a:t>
            </a:r>
          </a:p>
          <a:p>
            <a:r>
              <a:rPr lang="ca-ES" sz="2400" dirty="0" smtClean="0"/>
              <a:t>Que </a:t>
            </a:r>
            <a:r>
              <a:rPr lang="ca-ES" sz="2400" dirty="0"/>
              <a:t>puguin ser implementades en un període de </a:t>
            </a:r>
            <a:r>
              <a:rPr lang="ca-ES" sz="2400" b="1" dirty="0"/>
              <a:t>dos anys </a:t>
            </a:r>
          </a:p>
          <a:p>
            <a:r>
              <a:rPr lang="ca-ES" sz="2400" dirty="0" smtClean="0"/>
              <a:t>Que </a:t>
            </a:r>
            <a:r>
              <a:rPr lang="ca-ES" sz="2400" b="1" dirty="0"/>
              <a:t>no </a:t>
            </a:r>
            <a:r>
              <a:rPr lang="ca-ES" sz="2400" b="1" dirty="0" smtClean="0"/>
              <a:t>suposin canvis </a:t>
            </a:r>
            <a:r>
              <a:rPr lang="ca-ES" sz="2400" b="1" dirty="0"/>
              <a:t>normatius  </a:t>
            </a:r>
          </a:p>
          <a:p>
            <a:r>
              <a:rPr lang="ca-ES" sz="2400" dirty="0" smtClean="0"/>
              <a:t>Que </a:t>
            </a:r>
            <a:r>
              <a:rPr lang="ca-ES" sz="2400" dirty="0"/>
              <a:t>es puguin </a:t>
            </a:r>
            <a:r>
              <a:rPr lang="ca-ES" sz="2400" b="1" dirty="0"/>
              <a:t>avaluar</a:t>
            </a:r>
            <a:r>
              <a:rPr lang="ca-ES" sz="2400" dirty="0"/>
              <a:t> els seus efectes i que tinguin impacte</a:t>
            </a:r>
          </a:p>
          <a:p>
            <a:r>
              <a:rPr lang="ca-ES" sz="2400" dirty="0" smtClean="0"/>
              <a:t>Que </a:t>
            </a:r>
            <a:r>
              <a:rPr lang="ca-ES" sz="2400" dirty="0"/>
              <a:t>hi hagi </a:t>
            </a:r>
            <a:r>
              <a:rPr lang="ca-ES" sz="2400" b="1" dirty="0"/>
              <a:t>evidència internacional </a:t>
            </a:r>
            <a:r>
              <a:rPr lang="ca-ES" sz="2400" dirty="0"/>
              <a:t>de la seva efectivitat</a:t>
            </a:r>
          </a:p>
          <a:p>
            <a:r>
              <a:rPr lang="ca-ES" sz="2400" dirty="0" smtClean="0"/>
              <a:t>Que </a:t>
            </a:r>
            <a:r>
              <a:rPr lang="ca-ES" sz="2400" dirty="0"/>
              <a:t>hagin estat proposades pels </a:t>
            </a:r>
            <a:r>
              <a:rPr lang="ca-ES" sz="2400" b="1" dirty="0"/>
              <a:t>Departaments de la Generalitat</a:t>
            </a:r>
          </a:p>
          <a:p>
            <a:r>
              <a:rPr lang="ca-ES" sz="2400" dirty="0" smtClean="0"/>
              <a:t>Que </a:t>
            </a:r>
            <a:r>
              <a:rPr lang="ca-ES" sz="2400" dirty="0"/>
              <a:t>hagin estat proposades per </a:t>
            </a:r>
            <a:r>
              <a:rPr lang="ca-ES" sz="2400" b="1" dirty="0"/>
              <a:t>l’Oficina </a:t>
            </a:r>
            <a:r>
              <a:rPr lang="ca-ES" sz="2400" b="1" dirty="0" err="1"/>
              <a:t>Anti</a:t>
            </a:r>
            <a:r>
              <a:rPr lang="ca-ES" sz="2400" b="1" dirty="0"/>
              <a:t> Frau</a:t>
            </a:r>
          </a:p>
          <a:p>
            <a:endParaRPr lang="ca-ES" dirty="0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a-ES" dirty="0" smtClean="0"/>
              <a:t>Criteris per triar les 25 actuacions </a:t>
            </a:r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D4A1-A840-4632-AEF4-56CBE8B49D5B}" type="slidenum">
              <a:rPr lang="ca-ES" smtClean="0"/>
              <a:t>3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200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Aportacions al procés participatiu</a:t>
            </a:r>
            <a:endParaRPr lang="ca-ES" dirty="0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1880399" y="1885227"/>
            <a:ext cx="8330401" cy="3848030"/>
          </a:xfrm>
        </p:spPr>
        <p:txBody>
          <a:bodyPr/>
          <a:lstStyle/>
          <a:p>
            <a:r>
              <a:rPr lang="ca-ES" dirty="0">
                <a:hlinkClick r:id="rId3"/>
              </a:rPr>
              <a:t>https://</a:t>
            </a:r>
            <a:r>
              <a:rPr lang="ca-ES" dirty="0" smtClean="0">
                <a:hlinkClick r:id="rId3"/>
              </a:rPr>
              <a:t>participa.gencat.cat/processes/IntegritatPublica</a:t>
            </a:r>
            <a:endParaRPr lang="ca-ES" dirty="0" smtClean="0"/>
          </a:p>
          <a:p>
            <a:endParaRPr lang="ca-ES" dirty="0"/>
          </a:p>
          <a:p>
            <a:endParaRPr lang="ca-ES" dirty="0" smtClean="0"/>
          </a:p>
          <a:p>
            <a:endParaRPr lang="ca-ES" dirty="0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a-ES" dirty="0" smtClean="0"/>
              <a:t>El document de retorn</a:t>
            </a:r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D4A1-A840-4632-AEF4-56CBE8B49D5B}" type="slidenum">
              <a:rPr lang="ca-ES" smtClean="0"/>
              <a:t>4</a:t>
            </a:fld>
            <a:endParaRPr lang="ca-ES"/>
          </a:p>
        </p:txBody>
      </p:sp>
      <p:pic>
        <p:nvPicPr>
          <p:cNvPr id="7" name="Imat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06" y="2420888"/>
            <a:ext cx="6901295" cy="3153346"/>
          </a:xfrm>
          <a:prstGeom prst="rect">
            <a:avLst/>
          </a:prstGeom>
        </p:spPr>
      </p:pic>
      <p:pic>
        <p:nvPicPr>
          <p:cNvPr id="8" name="Imat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9448" y="2198923"/>
            <a:ext cx="3712786" cy="35298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17554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Aportacions del procés participatiu</a:t>
            </a:r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D4A1-A840-4632-AEF4-56CBE8B49D5B}" type="slidenum">
              <a:rPr lang="ca-ES" smtClean="0"/>
              <a:t>5</a:t>
            </a:fld>
            <a:endParaRPr lang="ca-ES"/>
          </a:p>
        </p:txBody>
      </p:sp>
      <p:pic>
        <p:nvPicPr>
          <p:cNvPr id="7" name="Imat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1504" y="1662062"/>
            <a:ext cx="8821117" cy="4359226"/>
          </a:xfrm>
          <a:prstGeom prst="rect">
            <a:avLst/>
          </a:prstGeom>
        </p:spPr>
      </p:pic>
      <p:pic>
        <p:nvPicPr>
          <p:cNvPr id="9" name="Imat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7372" y="1158462"/>
            <a:ext cx="8785250" cy="540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70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Aportacions del procés participatiu</a:t>
            </a:r>
            <a:endParaRPr lang="ca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475201" y="2059201"/>
            <a:ext cx="10445336" cy="3530039"/>
          </a:xfrm>
        </p:spPr>
        <p:txBody>
          <a:bodyPr>
            <a:normAutofit/>
          </a:bodyPr>
          <a:lstStyle/>
          <a:p>
            <a:endParaRPr lang="ca-ES" b="1" i="1" u="sng" dirty="0" smtClean="0"/>
          </a:p>
          <a:p>
            <a:pPr>
              <a:lnSpc>
                <a:spcPct val="150000"/>
              </a:lnSpc>
            </a:pPr>
            <a:r>
              <a:rPr lang="ca-ES" b="1" i="1" u="sng" dirty="0" smtClean="0"/>
              <a:t>Si:</a:t>
            </a:r>
            <a:r>
              <a:rPr lang="ca-ES" b="1" i="1" dirty="0" smtClean="0"/>
              <a:t>  </a:t>
            </a:r>
            <a:r>
              <a:rPr lang="ca-ES" b="1" i="1" dirty="0" smtClean="0">
                <a:solidFill>
                  <a:schemeClr val="accent6">
                    <a:lumMod val="50000"/>
                  </a:schemeClr>
                </a:solidFill>
              </a:rPr>
              <a:t>(66) </a:t>
            </a:r>
            <a:r>
              <a:rPr lang="ca-E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a-ES" dirty="0"/>
              <a:t>s’inclou la proposta en alguna de les 25 actuacions de l’Estratègia, sigui en l’enunciat o en la descripció. </a:t>
            </a:r>
            <a:endParaRPr lang="ca-ES" dirty="0" smtClean="0"/>
          </a:p>
          <a:p>
            <a:endParaRPr lang="ca-ES" dirty="0"/>
          </a:p>
          <a:p>
            <a:pPr>
              <a:lnSpc>
                <a:spcPct val="150000"/>
              </a:lnSpc>
            </a:pPr>
            <a:r>
              <a:rPr lang="ca-ES" b="1" u="sng" dirty="0"/>
              <a:t>Parcialment:</a:t>
            </a:r>
            <a:r>
              <a:rPr lang="ca-ES" dirty="0"/>
              <a:t> </a:t>
            </a:r>
            <a:r>
              <a:rPr lang="ca-ES" dirty="0" smtClean="0"/>
              <a:t> </a:t>
            </a:r>
            <a:r>
              <a:rPr lang="ca-ES" b="1" dirty="0" smtClean="0">
                <a:solidFill>
                  <a:schemeClr val="accent6">
                    <a:lumMod val="50000"/>
                  </a:schemeClr>
                </a:solidFill>
              </a:rPr>
              <a:t>(32) </a:t>
            </a:r>
            <a:r>
              <a:rPr lang="ca-ES" dirty="0" smtClean="0"/>
              <a:t>la </a:t>
            </a:r>
            <a:r>
              <a:rPr lang="ca-ES" dirty="0"/>
              <a:t>proposta s’inclou de manera parcial en alguna de les actuacions. Pot ser que s’inclogui una part de la proposta o una proposta molt semblant que provoqui el mateix impacte. </a:t>
            </a:r>
          </a:p>
          <a:p>
            <a:endParaRPr lang="ca-ES" dirty="0"/>
          </a:p>
        </p:txBody>
      </p:sp>
      <p:sp>
        <p:nvSpPr>
          <p:cNvPr id="4" name="Contenidor de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a-ES" dirty="0" smtClean="0"/>
              <a:t>Classificació de les aportacions (1) </a:t>
            </a:r>
            <a:endParaRPr lang="ca-ES" dirty="0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D4A1-A840-4632-AEF4-56CBE8B49D5B}" type="slidenum">
              <a:rPr lang="ca-ES" smtClean="0"/>
              <a:t>6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2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Aportacions del procés participatiu</a:t>
            </a:r>
            <a:endParaRPr lang="ca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a-ES" b="1" i="1" u="sng" dirty="0" smtClean="0"/>
          </a:p>
          <a:p>
            <a:pPr lvl="0"/>
            <a:r>
              <a:rPr lang="ca-ES" b="1" u="sng" dirty="0">
                <a:solidFill>
                  <a:prstClr val="black"/>
                </a:solidFill>
              </a:rPr>
              <a:t>No, ja s’està fent:</a:t>
            </a:r>
            <a:r>
              <a:rPr lang="ca-ES" dirty="0">
                <a:solidFill>
                  <a:prstClr val="black"/>
                </a:solidFill>
              </a:rPr>
              <a:t> </a:t>
            </a:r>
            <a:r>
              <a:rPr lang="ca-ES" dirty="0" smtClean="0">
                <a:solidFill>
                  <a:prstClr val="black"/>
                </a:solidFill>
              </a:rPr>
              <a:t> </a:t>
            </a:r>
            <a:r>
              <a:rPr lang="ca-ES" b="1" dirty="0" smtClean="0">
                <a:solidFill>
                  <a:schemeClr val="accent6">
                    <a:lumMod val="50000"/>
                  </a:schemeClr>
                </a:solidFill>
              </a:rPr>
              <a:t>(17) </a:t>
            </a:r>
            <a:r>
              <a:rPr lang="ca-ES" dirty="0" smtClean="0">
                <a:solidFill>
                  <a:prstClr val="black"/>
                </a:solidFill>
              </a:rPr>
              <a:t>L’actuació </a:t>
            </a:r>
            <a:r>
              <a:rPr lang="ca-ES" dirty="0">
                <a:solidFill>
                  <a:prstClr val="black"/>
                </a:solidFill>
              </a:rPr>
              <a:t>ja s’està duent a terme per part de la Generalitat (el fet que s’hagi proposat en els tallers deliberatius pot ser que no sigui prou coneguda) </a:t>
            </a:r>
            <a:endParaRPr lang="ca-ES" dirty="0" smtClean="0">
              <a:solidFill>
                <a:prstClr val="black"/>
              </a:solidFill>
            </a:endParaRPr>
          </a:p>
          <a:p>
            <a:pPr lvl="0"/>
            <a:endParaRPr lang="ca-ES" b="1" u="sng" dirty="0">
              <a:solidFill>
                <a:prstClr val="black"/>
              </a:solidFill>
            </a:endParaRPr>
          </a:p>
          <a:p>
            <a:pPr lvl="0"/>
            <a:r>
              <a:rPr lang="ca-ES" b="1" u="sng" dirty="0" smtClean="0">
                <a:solidFill>
                  <a:prstClr val="black"/>
                </a:solidFill>
              </a:rPr>
              <a:t>No</a:t>
            </a:r>
            <a:r>
              <a:rPr lang="ca-ES" b="1" u="sng" dirty="0">
                <a:solidFill>
                  <a:prstClr val="black"/>
                </a:solidFill>
              </a:rPr>
              <a:t>, ja està prevista</a:t>
            </a:r>
            <a:r>
              <a:rPr lang="ca-ES" dirty="0" smtClean="0">
                <a:solidFill>
                  <a:prstClr val="black"/>
                </a:solidFill>
              </a:rPr>
              <a:t>. </a:t>
            </a:r>
            <a:r>
              <a:rPr lang="ca-ES" b="1" dirty="0" smtClean="0">
                <a:solidFill>
                  <a:schemeClr val="accent6">
                    <a:lumMod val="50000"/>
                  </a:schemeClr>
                </a:solidFill>
              </a:rPr>
              <a:t>(15)  </a:t>
            </a:r>
            <a:r>
              <a:rPr lang="ca-ES" dirty="0">
                <a:solidFill>
                  <a:prstClr val="black"/>
                </a:solidFill>
              </a:rPr>
              <a:t>L’actuació no apareix a l’Estratègia com a tal però la Generalitat té previst implementar-la, i per tant o bé apareix al pla de govern o en alguna altre pla d’actuació. </a:t>
            </a:r>
            <a:endParaRPr lang="ca-ES" dirty="0" smtClean="0">
              <a:solidFill>
                <a:prstClr val="black"/>
              </a:solidFill>
            </a:endParaRPr>
          </a:p>
          <a:p>
            <a:pPr lvl="0"/>
            <a:endParaRPr lang="ca-ES" dirty="0">
              <a:solidFill>
                <a:prstClr val="black"/>
              </a:solidFill>
            </a:endParaRPr>
          </a:p>
          <a:p>
            <a:pPr lvl="0"/>
            <a:r>
              <a:rPr lang="ca-ES" b="1" u="sng" dirty="0">
                <a:solidFill>
                  <a:prstClr val="black"/>
                </a:solidFill>
              </a:rPr>
              <a:t>No, per competències</a:t>
            </a:r>
            <a:r>
              <a:rPr lang="ca-ES" b="1" dirty="0" smtClean="0">
                <a:solidFill>
                  <a:prstClr val="black"/>
                </a:solidFill>
              </a:rPr>
              <a:t>. </a:t>
            </a:r>
            <a:r>
              <a:rPr lang="ca-ES" b="1" dirty="0" smtClean="0">
                <a:solidFill>
                  <a:schemeClr val="accent6">
                    <a:lumMod val="50000"/>
                  </a:schemeClr>
                </a:solidFill>
              </a:rPr>
              <a:t>(5)  </a:t>
            </a:r>
            <a:r>
              <a:rPr lang="ca-ES" dirty="0">
                <a:solidFill>
                  <a:prstClr val="black"/>
                </a:solidFill>
              </a:rPr>
              <a:t>L’actuació no es pot dur a terme perquè no forma part de les competències de la Generalitat. </a:t>
            </a:r>
          </a:p>
          <a:p>
            <a:endParaRPr lang="ca-ES" dirty="0"/>
          </a:p>
        </p:txBody>
      </p:sp>
      <p:sp>
        <p:nvSpPr>
          <p:cNvPr id="4" name="Contenidor de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a-ES" dirty="0" smtClean="0"/>
              <a:t>Classificació de les aportacions (2)</a:t>
            </a:r>
            <a:endParaRPr lang="ca-ES" dirty="0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D4A1-A840-4632-AEF4-56CBE8B49D5B}" type="slidenum">
              <a:rPr lang="ca-ES" smtClean="0"/>
              <a:t>7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14108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Aportacions del procés participatiu</a:t>
            </a:r>
            <a:endParaRPr lang="ca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a-ES" b="1" i="1" u="sng" dirty="0" smtClean="0"/>
          </a:p>
          <a:p>
            <a:pPr lvl="0"/>
            <a:r>
              <a:rPr lang="ca-ES" b="1" u="sng" dirty="0" smtClean="0">
                <a:solidFill>
                  <a:prstClr val="black"/>
                </a:solidFill>
              </a:rPr>
              <a:t>No</a:t>
            </a:r>
            <a:r>
              <a:rPr lang="ca-ES" b="1" u="sng" dirty="0">
                <a:solidFill>
                  <a:prstClr val="black"/>
                </a:solidFill>
              </a:rPr>
              <a:t>.</a:t>
            </a:r>
            <a:r>
              <a:rPr lang="ca-ES" dirty="0">
                <a:solidFill>
                  <a:prstClr val="black"/>
                </a:solidFill>
              </a:rPr>
              <a:t>  </a:t>
            </a:r>
            <a:r>
              <a:rPr lang="ca-ES" b="1" dirty="0" smtClean="0">
                <a:solidFill>
                  <a:schemeClr val="accent6">
                    <a:lumMod val="50000"/>
                  </a:schemeClr>
                </a:solidFill>
              </a:rPr>
              <a:t>(44) </a:t>
            </a:r>
            <a:r>
              <a:rPr lang="ca-ES" dirty="0" smtClean="0">
                <a:solidFill>
                  <a:prstClr val="black"/>
                </a:solidFill>
              </a:rPr>
              <a:t>La </a:t>
            </a:r>
            <a:r>
              <a:rPr lang="ca-ES" dirty="0">
                <a:solidFill>
                  <a:prstClr val="black"/>
                </a:solidFill>
              </a:rPr>
              <a:t>proposta no s’ha inclòs a l’Estratègia per altres motius que s’especifiquen en cada cas. Algunes de les motivacions poden tenir relació amb: </a:t>
            </a:r>
          </a:p>
          <a:p>
            <a:pPr lvl="0"/>
            <a:r>
              <a:rPr lang="ca-ES" b="1" dirty="0">
                <a:solidFill>
                  <a:prstClr val="black"/>
                </a:solidFill>
              </a:rPr>
              <a:t> </a:t>
            </a:r>
            <a:endParaRPr lang="ca-ES" dirty="0">
              <a:solidFill>
                <a:prstClr val="black"/>
              </a:solidFill>
            </a:endParaRPr>
          </a:p>
          <a:p>
            <a:pPr lvl="1"/>
            <a:r>
              <a:rPr lang="ca-ES" sz="1800" b="1" dirty="0">
                <a:solidFill>
                  <a:prstClr val="black"/>
                </a:solidFill>
              </a:rPr>
              <a:t>Desacord. </a:t>
            </a:r>
            <a:r>
              <a:rPr lang="ca-ES" sz="1800" dirty="0">
                <a:solidFill>
                  <a:prstClr val="black"/>
                </a:solidFill>
              </a:rPr>
              <a:t>Desacord amb l’eficàcia o la motivació de l’actuació</a:t>
            </a:r>
            <a:r>
              <a:rPr lang="ca-ES" sz="1800" dirty="0" smtClean="0">
                <a:solidFill>
                  <a:prstClr val="black"/>
                </a:solidFill>
              </a:rPr>
              <a:t>.</a:t>
            </a:r>
          </a:p>
          <a:p>
            <a:pPr marL="457200" lvl="1" indent="0">
              <a:buNone/>
            </a:pPr>
            <a:endParaRPr lang="ca-ES" sz="1800" dirty="0">
              <a:solidFill>
                <a:prstClr val="black"/>
              </a:solidFill>
            </a:endParaRPr>
          </a:p>
          <a:p>
            <a:pPr lvl="1"/>
            <a:r>
              <a:rPr lang="ca-ES" sz="1800" b="1" dirty="0">
                <a:solidFill>
                  <a:prstClr val="black"/>
                </a:solidFill>
              </a:rPr>
              <a:t>No es prioritza</a:t>
            </a:r>
            <a:r>
              <a:rPr lang="ca-ES" sz="1800" dirty="0">
                <a:solidFill>
                  <a:prstClr val="black"/>
                </a:solidFill>
              </a:rPr>
              <a:t>. Pot ser que sigui perquè comporta desplegament normatiu o per la limitació de les 25 actuacions. </a:t>
            </a:r>
          </a:p>
          <a:p>
            <a:endParaRPr lang="ca-ES" sz="2000" dirty="0"/>
          </a:p>
        </p:txBody>
      </p:sp>
      <p:sp>
        <p:nvSpPr>
          <p:cNvPr id="4" name="Contenidor de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a-ES" dirty="0" smtClean="0"/>
              <a:t>Classificació de les aportacions (3)</a:t>
            </a:r>
            <a:endParaRPr lang="ca-ES" dirty="0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D4A1-A840-4632-AEF4-56CBE8B49D5B}" type="slidenum">
              <a:rPr lang="ca-ES" smtClean="0"/>
              <a:t>8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6679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Aportacions del procés participatiu</a:t>
            </a:r>
            <a:endParaRPr lang="ca-ES" dirty="0"/>
          </a:p>
        </p:txBody>
      </p:sp>
      <p:graphicFrame>
        <p:nvGraphicFramePr>
          <p:cNvPr id="8" name="Contenidor de contingut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210447"/>
              </p:ext>
            </p:extLst>
          </p:nvPr>
        </p:nvGraphicFramePr>
        <p:xfrm>
          <a:off x="839416" y="1885226"/>
          <a:ext cx="9111356" cy="4326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idor de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a-ES" dirty="0" smtClean="0"/>
              <a:t>Quantes propostes s’han inclòs a l’estratègia? </a:t>
            </a:r>
            <a:endParaRPr lang="ca-ES" dirty="0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D4A1-A840-4632-AEF4-56CBE8B49D5B}" type="slidenum">
              <a:rPr lang="ca-ES" smtClean="0"/>
              <a:t>9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63172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_ARIET_tcm344-309852 (1)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A8BDD25ADFE74982C9309B307BBD5B" ma:contentTypeVersion="8" ma:contentTypeDescription="Crea un document nou" ma:contentTypeScope="" ma:versionID="5407f6ef685dbfca1e1b0e006260c17d">
  <xsd:schema xmlns:xsd="http://www.w3.org/2001/XMLSchema" xmlns:xs="http://www.w3.org/2001/XMLSchema" xmlns:p="http://schemas.microsoft.com/office/2006/metadata/properties" xmlns:ns2="a5d97f43-8e91-49d7-bc89-74fdc0d6f7f9" xmlns:ns3="217e89be-e43b-4cb3-a3ca-f75b2ef2a0f9" targetNamespace="http://schemas.microsoft.com/office/2006/metadata/properties" ma:root="true" ma:fieldsID="14a1db0e439a0cc8d5b3463a25aa89cf" ns2:_="" ns3:_="">
    <xsd:import namespace="a5d97f43-8e91-49d7-bc89-74fdc0d6f7f9"/>
    <xsd:import namespace="217e89be-e43b-4cb3-a3ca-f75b2ef2a0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97f43-8e91-49d7-bc89-74fdc0d6f7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7e89be-e43b-4cb3-a3ca-f75b2ef2a0f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E046B0-48B3-4036-A764-44DA174EE0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1716FD-5EA4-48C3-B848-FA35576851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d97f43-8e91-49d7-bc89-74fdc0d6f7f9"/>
    <ds:schemaRef ds:uri="217e89be-e43b-4cb3-a3ca-f75b2ef2a0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14F566A-0AFE-4675-B8DE-CBD8B2F479DC}">
  <ds:schemaRefs>
    <ds:schemaRef ds:uri="http://schemas.microsoft.com/office/2006/documentManagement/types"/>
    <ds:schemaRef ds:uri="http://schemas.microsoft.com/office/2006/metadata/properties"/>
    <ds:schemaRef ds:uri="a5d97f43-8e91-49d7-bc89-74fdc0d6f7f9"/>
    <ds:schemaRef ds:uri="http://purl.org/dc/elements/1.1/"/>
    <ds:schemaRef ds:uri="http://schemas.openxmlformats.org/package/2006/metadata/core-properties"/>
    <ds:schemaRef ds:uri="http://purl.org/dc/terms/"/>
    <ds:schemaRef ds:uri="217e89be-e43b-4cb3-a3ca-f75b2ef2a0f9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dep_ARIET_tcm344-309852 (1)</Template>
  <TotalTime>0</TotalTime>
  <Words>656</Words>
  <Application>Microsoft Office PowerPoint</Application>
  <PresentationFormat>Pantalla panoràmica</PresentationFormat>
  <Paragraphs>111</Paragraphs>
  <Slides>11</Slides>
  <Notes>7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4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Wingdings 2</vt:lpstr>
      <vt:lpstr>dep_ARIET_tcm344-309852 (1)</vt:lpstr>
      <vt:lpstr>Retorn actuacions</vt:lpstr>
      <vt:lpstr>Aportacions del procés participatiu</vt:lpstr>
      <vt:lpstr>Aportacions del procés participatiu </vt:lpstr>
      <vt:lpstr>Aportacions al procés participatiu</vt:lpstr>
      <vt:lpstr>Aportacions del procés participatiu</vt:lpstr>
      <vt:lpstr>Aportacions del procés participatiu</vt:lpstr>
      <vt:lpstr>Aportacions del procés participatiu</vt:lpstr>
      <vt:lpstr>Aportacions del procés participatiu</vt:lpstr>
      <vt:lpstr>Aportacions del procés participatiu</vt:lpstr>
      <vt:lpstr>Aportacions de procés participatiu </vt:lpstr>
      <vt:lpstr>gencat.cat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pp_dariet</dc:title>
  <dc:creator>recepcio</dc:creator>
  <cp:lastModifiedBy>Roda Goula, Blanca</cp:lastModifiedBy>
  <cp:revision>18</cp:revision>
  <cp:lastPrinted>2020-02-04T15:08:14Z</cp:lastPrinted>
  <dcterms:created xsi:type="dcterms:W3CDTF">2016-09-26T06:36:13Z</dcterms:created>
  <dcterms:modified xsi:type="dcterms:W3CDTF">2020-02-19T17:22:46Z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0x010100B0A8BDD25ADFE74982C9309B307BBD5B</vt:lpwstr>
  </property>
  <property fmtid="{D5CDD505-2E9C-101B-9397-08002B2CF9AE}" pid="3" name="Order">
    <vt:r8>17000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</Properties>
</file>