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256" r:id="rId4"/>
    <p:sldId id="372" r:id="rId5"/>
    <p:sldId id="386" r:id="rId6"/>
    <p:sldId id="416" r:id="rId7"/>
    <p:sldId id="439" r:id="rId8"/>
    <p:sldId id="440" r:id="rId9"/>
    <p:sldId id="441" r:id="rId10"/>
    <p:sldId id="442" r:id="rId11"/>
    <p:sldId id="443" r:id="rId12"/>
    <p:sldId id="260" r:id="rId13"/>
    <p:sldId id="444" r:id="rId14"/>
    <p:sldId id="445" r:id="rId15"/>
    <p:sldId id="320" r:id="rId16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18D"/>
    <a:srgbClr val="114491"/>
    <a:srgbClr val="DEDFEA"/>
    <a:srgbClr val="023C8C"/>
    <a:srgbClr val="02006A"/>
    <a:srgbClr val="7474B4"/>
    <a:srgbClr val="FFFFFF"/>
    <a:srgbClr val="000078"/>
    <a:srgbClr val="00008A"/>
    <a:srgbClr val="7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5" autoAdjust="0"/>
    <p:restoredTop sz="95167" autoAdjust="0"/>
  </p:normalViewPr>
  <p:slideViewPr>
    <p:cSldViewPr snapToGrid="0" snapToObjects="1">
      <p:cViewPr varScale="1">
        <p:scale>
          <a:sx n="147" d="100"/>
          <a:sy n="147" d="100"/>
        </p:scale>
        <p:origin x="125" y="3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228"/>
    </p:cViewPr>
  </p:sorterViewPr>
  <p:notesViewPr>
    <p:cSldViewPr snapToGrid="0" snapToObjects="1">
      <p:cViewPr varScale="1">
        <p:scale>
          <a:sx n="116" d="100"/>
          <a:sy n="116" d="100"/>
        </p:scale>
        <p:origin x="3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>
              <a:latin typeface="UOC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1AB0290-F4D3-6A42-918B-F896F68632ED}" type="datetimeFigureOut">
              <a:rPr lang="en-US" smtClean="0">
                <a:latin typeface="UOC Sans"/>
              </a:rPr>
              <a:t>10/14/2024</a:t>
            </a:fld>
            <a:endParaRPr lang="en-US" dirty="0">
              <a:latin typeface="UOC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>
              <a:latin typeface="UOC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54414DB-4734-8046-8380-9360FB62B2C5}" type="slidenum">
              <a:rPr lang="en-US" smtClean="0">
                <a:latin typeface="UOC Sans"/>
              </a:rPr>
              <a:t>‹#›</a:t>
            </a:fld>
            <a:endParaRPr lang="en-US" dirty="0"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28864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UOC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UOC Sans"/>
              </a:defRPr>
            </a:lvl1pPr>
          </a:lstStyle>
          <a:p>
            <a:fld id="{AB33311E-FA67-DE41-8FCF-DBD7A22D61F8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UOC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UOC Sans"/>
              </a:defRPr>
            </a:lvl1pPr>
          </a:lstStyle>
          <a:p>
            <a:fld id="{F05660BF-5C3D-474A-B823-76273AD36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660BF-5C3D-474A-B823-76273AD36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vilabe/Desktop/Recurso%2021.png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675" y="536500"/>
            <a:ext cx="3467656" cy="17495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5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/>
              <a:t>tol de la</a:t>
            </a:r>
            <a:br>
              <a:rPr lang="es-ES_tradnl" dirty="0"/>
            </a:br>
            <a:r>
              <a:rPr lang="es-ES_tradnl" dirty="0" err="1"/>
              <a:t>presentació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674" y="2513639"/>
            <a:ext cx="3467657" cy="1314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Autor i </a:t>
            </a:r>
            <a:r>
              <a:rPr lang="es-ES_tradnl" dirty="0" err="1"/>
              <a:t>cognom</a:t>
            </a:r>
            <a:r>
              <a:rPr lang="es-ES_tradnl" dirty="0"/>
              <a:t>,</a:t>
            </a:r>
            <a:br>
              <a:rPr lang="es-ES_tradnl" dirty="0"/>
            </a:br>
            <a:r>
              <a:rPr lang="es-ES_tradnl" dirty="0" err="1"/>
              <a:t>Càrrec</a:t>
            </a:r>
            <a:r>
              <a:rPr lang="es-ES_tradnl" dirty="0"/>
              <a:t>, </a:t>
            </a:r>
            <a:r>
              <a:rPr lang="es-ES_tradnl" dirty="0" err="1"/>
              <a:t>àrea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  <p:cxnSp>
        <p:nvCxnSpPr>
          <p:cNvPr id="14" name="Straight Connector 9"/>
          <p:cNvCxnSpPr/>
          <p:nvPr userDrawn="1"/>
        </p:nvCxnSpPr>
        <p:spPr>
          <a:xfrm>
            <a:off x="517674" y="448000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/>
          <a:srcRect r="25932"/>
          <a:stretch/>
        </p:blipFill>
        <p:spPr>
          <a:xfrm>
            <a:off x="517673" y="4147246"/>
            <a:ext cx="2568427" cy="6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04001"/>
            <a:ext cx="6973506" cy="1838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00" b="1" i="0" baseline="0">
                <a:solidFill>
                  <a:schemeClr val="bg1"/>
                </a:solidFill>
                <a:latin typeface="UOC Serif"/>
                <a:cs typeface="UOC Serif"/>
              </a:defRPr>
            </a:lvl1pPr>
          </a:lstStyle>
          <a:p>
            <a:pPr lvl="0"/>
            <a:r>
              <a:rPr lang="es-ES_tradnl" dirty="0"/>
              <a:t>“Aquí </a:t>
            </a:r>
            <a:r>
              <a:rPr lang="es-ES_tradnl" dirty="0" err="1"/>
              <a:t>podeu</a:t>
            </a:r>
            <a:r>
              <a:rPr lang="es-ES_tradnl" dirty="0"/>
              <a:t> posar el </a:t>
            </a:r>
            <a:r>
              <a:rPr lang="es-ES_tradnl" dirty="0" err="1"/>
              <a:t>text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de la cita o un </a:t>
            </a:r>
            <a:r>
              <a:rPr lang="es-ES_tradnl" dirty="0" err="1"/>
              <a:t>destacat</a:t>
            </a:r>
            <a:r>
              <a:rPr lang="mr-IN" dirty="0"/>
              <a:t>…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Aquí </a:t>
            </a:r>
            <a:r>
              <a:rPr lang="es-ES_tradnl" dirty="0" err="1"/>
              <a:t>podeu</a:t>
            </a:r>
            <a:r>
              <a:rPr lang="es-ES_tradnl" dirty="0"/>
              <a:t> posar</a:t>
            </a:r>
            <a:r>
              <a:rPr lang="mr-IN" dirty="0"/>
              <a:t>…</a:t>
            </a:r>
            <a:r>
              <a:rPr lang="es-ES_tradnl" dirty="0"/>
              <a:t>”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2508100"/>
            <a:ext cx="4860120" cy="10900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2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Nom</a:t>
            </a:r>
            <a:r>
              <a:rPr lang="es-ES_tradnl" dirty="0"/>
              <a:t> de </a:t>
            </a:r>
            <a:r>
              <a:rPr lang="es-ES_tradnl" dirty="0" err="1"/>
              <a:t>l’autoro</a:t>
            </a:r>
            <a:r>
              <a:rPr lang="es-ES_tradnl" dirty="0"/>
              <a:t> </a:t>
            </a:r>
            <a:r>
              <a:rPr lang="es-ES_tradnl" dirty="0" err="1"/>
              <a:t>info</a:t>
            </a:r>
            <a:r>
              <a:rPr lang="es-ES_tradnl" dirty="0"/>
              <a:t> secundaria</a:t>
            </a:r>
          </a:p>
        </p:txBody>
      </p:sp>
      <p:pic>
        <p:nvPicPr>
          <p:cNvPr id="5" name="Recurso 21.png" descr="/Users/evilabe/Desktop/Recurso 21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58" y="3286677"/>
            <a:ext cx="1661485" cy="16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49773" y="-44885"/>
            <a:ext cx="9270747" cy="5278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08159" y="1328042"/>
            <a:ext cx="4323032" cy="19411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 baseline="0">
                <a:solidFill>
                  <a:schemeClr val="bg1"/>
                </a:solidFill>
                <a:latin typeface="UOC Serif"/>
                <a:cs typeface="UOC Serif"/>
              </a:defRPr>
            </a:lvl1pPr>
          </a:lstStyle>
          <a:p>
            <a:r>
              <a:rPr lang="en-US" sz="3000" dirty="0"/>
              <a:t>“</a:t>
            </a:r>
            <a:r>
              <a:rPr lang="en-US" sz="3000" dirty="0" err="1"/>
              <a:t>Podem</a:t>
            </a:r>
            <a:r>
              <a:rPr lang="en-US" sz="3000" dirty="0"/>
              <a:t> </a:t>
            </a:r>
            <a:r>
              <a:rPr lang="en-US" sz="3000" dirty="0" err="1"/>
              <a:t>posar</a:t>
            </a:r>
            <a:r>
              <a:rPr lang="en-US" sz="3000" dirty="0"/>
              <a:t> </a:t>
            </a:r>
            <a:r>
              <a:rPr lang="en-US" sz="3000" dirty="0" err="1"/>
              <a:t>una</a:t>
            </a:r>
            <a:r>
              <a:rPr lang="en-US" sz="3000" dirty="0"/>
              <a:t> </a:t>
            </a:r>
            <a:r>
              <a:rPr lang="en-US" sz="3000" dirty="0" err="1"/>
              <a:t>imatge</a:t>
            </a:r>
            <a:r>
              <a:rPr lang="en-US" sz="3000" dirty="0"/>
              <a:t> de </a:t>
            </a:r>
            <a:r>
              <a:rPr lang="en-US" sz="3000" dirty="0" err="1"/>
              <a:t>fons</a:t>
            </a:r>
            <a:r>
              <a:rPr lang="en-US" sz="3000" dirty="0"/>
              <a:t> per </a:t>
            </a:r>
            <a:r>
              <a:rPr lang="en-US" sz="3000" dirty="0" err="1"/>
              <a:t>reforçar</a:t>
            </a:r>
            <a:r>
              <a:rPr lang="en-US" sz="3000" dirty="0"/>
              <a:t> la </a:t>
            </a:r>
            <a:r>
              <a:rPr lang="en-US" sz="3000" dirty="0" err="1"/>
              <a:t>cita</a:t>
            </a:r>
            <a:r>
              <a:rPr lang="en-US" sz="3000" dirty="0"/>
              <a:t> </a:t>
            </a:r>
            <a:r>
              <a:rPr lang="en-US" sz="3000" dirty="0" err="1"/>
              <a:t>anem</a:t>
            </a:r>
            <a:r>
              <a:rPr lang="en-US" sz="3000" dirty="0"/>
              <a:t> a </a:t>
            </a:r>
            <a:r>
              <a:rPr lang="en-US" sz="3000" dirty="0" err="1"/>
              <a:t>escriure</a:t>
            </a:r>
            <a:r>
              <a:rPr lang="en-US" sz="3000" dirty="0"/>
              <a:t>”</a:t>
            </a:r>
          </a:p>
          <a:p>
            <a:endParaRPr lang="en-US" sz="300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08159" y="3269147"/>
            <a:ext cx="4323032" cy="432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/>
              <a:t>Isaac </a:t>
            </a:r>
            <a:r>
              <a:rPr lang="es-ES_tradnl" dirty="0" err="1"/>
              <a:t>Asimov</a:t>
            </a:r>
            <a:r>
              <a:rPr lang="es-ES_tradnl" dirty="0"/>
              <a:t>, 1988</a:t>
            </a:r>
          </a:p>
        </p:txBody>
      </p:sp>
    </p:spTree>
    <p:extLst>
      <p:ext uri="{BB962C8B-B14F-4D97-AF65-F5344CB8AC3E}">
        <p14:creationId xmlns:p14="http://schemas.microsoft.com/office/powerpoint/2010/main" val="380497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3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B">
    <p:bg>
      <p:bgPr>
        <a:solidFill>
          <a:srgbClr val="C7C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5092" y="506664"/>
            <a:ext cx="8122272" cy="4121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2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5092" y="506664"/>
            <a:ext cx="2517648" cy="2082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174859" y="1498068"/>
            <a:ext cx="2792247" cy="3133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5932" y="1498068"/>
            <a:ext cx="2517648" cy="21656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74858" y="529513"/>
            <a:ext cx="1416475" cy="810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701399" y="2744784"/>
            <a:ext cx="1321341" cy="1008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505092" y="2744784"/>
            <a:ext cx="1033493" cy="1886287"/>
          </a:xfrm>
          <a:prstGeom prst="rect">
            <a:avLst/>
          </a:prstGeom>
          <a:solidFill>
            <a:srgbClr val="C2F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4746007" y="519491"/>
            <a:ext cx="3897573" cy="82079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125932" y="3826585"/>
            <a:ext cx="2517648" cy="804487"/>
          </a:xfrm>
          <a:prstGeom prst="rect">
            <a:avLst/>
          </a:prstGeom>
          <a:solidFill>
            <a:srgbClr val="2DE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DEEFF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1701399" y="3899860"/>
            <a:ext cx="1321341" cy="731212"/>
          </a:xfrm>
          <a:prstGeom prst="rect">
            <a:avLst/>
          </a:prstGeom>
          <a:solidFill>
            <a:srgbClr val="02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6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11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Text en 2 </a:t>
            </a:r>
            <a:r>
              <a:rPr lang="es-ES_tradnl" dirty="0" err="1"/>
              <a:t>columnes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614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504000" y="1279993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"/>
          <p:cNvCxnSpPr/>
          <p:nvPr userDrawn="1"/>
        </p:nvCxnSpPr>
        <p:spPr>
          <a:xfrm>
            <a:off x="4644008" y="1279993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3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734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Text en 3 </a:t>
            </a:r>
            <a:r>
              <a:rPr lang="es-ES_tradnl" dirty="0" err="1"/>
              <a:t>columnes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317197"/>
            <a:ext cx="2587686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" name="Straight Connector 5"/>
          <p:cNvCxnSpPr/>
          <p:nvPr userDrawn="1"/>
        </p:nvCxnSpPr>
        <p:spPr>
          <a:xfrm>
            <a:off x="504000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 userDrawn="1"/>
        </p:nvCxnSpPr>
        <p:spPr>
          <a:xfrm>
            <a:off x="3275856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/>
          <p:cNvCxnSpPr/>
          <p:nvPr userDrawn="1"/>
        </p:nvCxnSpPr>
        <p:spPr>
          <a:xfrm>
            <a:off x="6044724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5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503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Text en 3 </a:t>
            </a:r>
            <a:r>
              <a:rPr lang="es-ES_tradnl" dirty="0" err="1"/>
              <a:t>columnes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8"/>
            <a:ext cx="2593493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317198"/>
            <a:ext cx="2587686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8"/>
            <a:ext cx="2591282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3147814"/>
            <a:ext cx="2593493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52314" y="3147814"/>
            <a:ext cx="2587686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74767" y="3147814"/>
            <a:ext cx="2591282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9" name="Straight Connector 5"/>
          <p:cNvCxnSpPr/>
          <p:nvPr userDrawn="1"/>
        </p:nvCxnSpPr>
        <p:spPr>
          <a:xfrm>
            <a:off x="504000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"/>
          <p:cNvCxnSpPr/>
          <p:nvPr userDrawn="1"/>
        </p:nvCxnSpPr>
        <p:spPr>
          <a:xfrm>
            <a:off x="3275856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/>
          <p:cNvCxnSpPr/>
          <p:nvPr userDrawn="1"/>
        </p:nvCxnSpPr>
        <p:spPr>
          <a:xfrm>
            <a:off x="6036583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8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721819" y="216617"/>
            <a:ext cx="3976386" cy="3965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Diapositiva </a:t>
            </a:r>
            <a:r>
              <a:rPr lang="es-ES_tradnl" dirty="0" err="1"/>
              <a:t>amb</a:t>
            </a:r>
            <a:r>
              <a:rPr lang="es-ES_tradnl" dirty="0"/>
              <a:t> </a:t>
            </a:r>
            <a:r>
              <a:rPr lang="es-ES_tradnl" dirty="0" err="1"/>
              <a:t>llista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614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392267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15866" y="613162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2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3500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1733" y="0"/>
            <a:ext cx="4392267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3500" y="1211355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1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17674" y="2462434"/>
            <a:ext cx="2880000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2289" y="184336"/>
            <a:ext cx="4230156" cy="477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17674" y="536500"/>
            <a:ext cx="3561267" cy="11025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/>
              <a:t>tol de la</a:t>
            </a:r>
            <a:br>
              <a:rPr lang="es-ES_tradnl" dirty="0"/>
            </a:br>
            <a:r>
              <a:rPr lang="es-ES_tradnl" dirty="0" err="1"/>
              <a:t>presentació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674" y="1866655"/>
            <a:ext cx="3561267" cy="6843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Autor i </a:t>
            </a:r>
            <a:r>
              <a:rPr lang="es-ES_tradnl" dirty="0" err="1"/>
              <a:t>cognom</a:t>
            </a:r>
            <a:r>
              <a:rPr lang="es-ES_tradnl" dirty="0"/>
              <a:t>,</a:t>
            </a:r>
            <a:br>
              <a:rPr lang="es-ES_tradnl" dirty="0"/>
            </a:br>
            <a:r>
              <a:rPr lang="es-ES_tradnl" dirty="0" err="1"/>
              <a:t>Càrrec</a:t>
            </a:r>
            <a:r>
              <a:rPr lang="es-ES_tradnl" dirty="0"/>
              <a:t>, </a:t>
            </a:r>
            <a:r>
              <a:rPr lang="es-ES_tradnl" dirty="0" err="1"/>
              <a:t>àrea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673" y="4086481"/>
            <a:ext cx="3561267" cy="5332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91705" y="-1964663"/>
            <a:ext cx="2563537" cy="6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196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Diapositiva </a:t>
            </a:r>
            <a:r>
              <a:rPr lang="es-ES_tradnl" dirty="0" err="1"/>
              <a:t>amb</a:t>
            </a:r>
            <a:r>
              <a:rPr lang="es-ES_tradnl" dirty="0"/>
              <a:t> </a:t>
            </a:r>
            <a:r>
              <a:rPr lang="es-ES_tradnl" dirty="0" err="1"/>
              <a:t>llista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272556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46507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2231843"/>
            <a:ext cx="2593493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52314" y="2231843"/>
            <a:ext cx="2587686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274767" y="2231843"/>
            <a:ext cx="2591282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5234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C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042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Diapositiva </a:t>
            </a:r>
            <a:r>
              <a:rPr lang="es-ES_tradnl" dirty="0" err="1"/>
              <a:t>amb</a:t>
            </a:r>
            <a:r>
              <a:rPr lang="es-ES_tradnl" dirty="0"/>
              <a:t> </a:t>
            </a:r>
            <a:r>
              <a:rPr lang="es-ES_tradnl" dirty="0" err="1"/>
              <a:t>llista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1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907705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307408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8128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124624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516440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4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307408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11112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124624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528328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4373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9738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40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contrasti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el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1310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Concepte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err="1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3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C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1310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Concepte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err="1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1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Esquemes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77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11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Esquemes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3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5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Gràfiques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1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042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Gràfiques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821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517674" y="2462434"/>
            <a:ext cx="2880000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92881" y="174930"/>
            <a:ext cx="4617254" cy="3240690"/>
          </a:xfrm>
          <a:prstGeom prst="rect">
            <a:avLst/>
          </a:prstGeom>
          <a:solidFill>
            <a:srgbClr val="02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2006A"/>
              </a:solidFill>
              <a:latin typeface="UOC San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22785" y="459941"/>
            <a:ext cx="3561267" cy="11025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/>
              <a:t>tol de la</a:t>
            </a:r>
            <a:br>
              <a:rPr lang="es-ES_tradnl" dirty="0"/>
            </a:br>
            <a:r>
              <a:rPr lang="es-ES_tradnl" dirty="0" err="1"/>
              <a:t>presentació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2881" y="3612675"/>
            <a:ext cx="4617254" cy="1340776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785" y="3832909"/>
            <a:ext cx="2460376" cy="6555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6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Autor i </a:t>
            </a:r>
            <a:r>
              <a:rPr lang="es-ES_tradnl" dirty="0" err="1"/>
              <a:t>cognom</a:t>
            </a:r>
            <a:r>
              <a:rPr lang="es-ES_tradnl" dirty="0"/>
              <a:t>,</a:t>
            </a:r>
            <a:br>
              <a:rPr lang="es-ES_tradnl" dirty="0"/>
            </a:br>
            <a:r>
              <a:rPr lang="es-ES_tradnl" dirty="0" err="1"/>
              <a:t>Càrrec</a:t>
            </a:r>
            <a:r>
              <a:rPr lang="es-ES_tradnl" dirty="0"/>
              <a:t>, </a:t>
            </a:r>
            <a:r>
              <a:rPr lang="es-ES_tradnl" dirty="0" err="1"/>
              <a:t>àrea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719044" y="-1653239"/>
            <a:ext cx="1444604" cy="1387531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33636" y="-1654324"/>
            <a:ext cx="1359340" cy="948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5794" y="-958617"/>
            <a:ext cx="1557537" cy="40158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5023810" y="1825890"/>
            <a:ext cx="3935811" cy="3127561"/>
          </a:xfrm>
          <a:prstGeom prst="rect">
            <a:avLst/>
          </a:prstGeom>
          <a:solidFill>
            <a:srgbClr val="73ED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23810" y="1287121"/>
            <a:ext cx="3935811" cy="366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</a:t>
            </a:r>
            <a:r>
              <a:rPr lang="en-US" dirty="0" err="1"/>
              <a:t>bitò</a:t>
            </a:r>
            <a:r>
              <a:rPr lang="en-US" dirty="0"/>
              <a:t> </a:t>
            </a:r>
            <a:r>
              <a:rPr lang="en-US" dirty="0" err="1"/>
              <a:t>blau</a:t>
            </a:r>
            <a:r>
              <a:rPr lang="en-US" dirty="0"/>
              <a:t> </a:t>
            </a:r>
            <a:r>
              <a:rPr lang="en-US" dirty="0" err="1"/>
              <a:t>fosc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blau</a:t>
            </a:r>
            <a:r>
              <a:rPr lang="en-US" dirty="0"/>
              <a:t> </a:t>
            </a:r>
            <a:r>
              <a:rPr lang="en-US" dirty="0" err="1"/>
              <a:t>clar</a:t>
            </a:r>
            <a:endParaRPr lang="en-US" dirty="0"/>
          </a:p>
        </p:txBody>
      </p:sp>
      <p:cxnSp>
        <p:nvCxnSpPr>
          <p:cNvPr id="25" name="Straight Connector 17"/>
          <p:cNvCxnSpPr/>
          <p:nvPr userDrawn="1"/>
        </p:nvCxnSpPr>
        <p:spPr>
          <a:xfrm>
            <a:off x="-64141" y="-265708"/>
            <a:ext cx="2248136" cy="0"/>
          </a:xfrm>
          <a:prstGeom prst="line">
            <a:avLst/>
          </a:prstGeom>
          <a:ln w="47625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>
            <a:off x="-64141" y="-1632682"/>
            <a:ext cx="2248136" cy="0"/>
          </a:xfrm>
          <a:prstGeom prst="line">
            <a:avLst/>
          </a:prstGeom>
          <a:ln w="47625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7132" y="-1586162"/>
            <a:ext cx="2202367" cy="670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23810" y="174930"/>
            <a:ext cx="3919582" cy="9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2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4502508" cy="3811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Gràfiques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57761" y="504000"/>
            <a:ext cx="2982240" cy="42263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580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42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1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C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1370488"/>
            <a:ext cx="8136000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800"/>
              </a:lnSpc>
              <a:buNone/>
              <a:defRPr sz="2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54490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D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96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Dades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1314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es A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8131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Títol</a:t>
            </a:r>
            <a:r>
              <a:rPr lang="es-ES_tradnl" dirty="0"/>
              <a:t> de taula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FFFF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descriptiu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18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Exemple</a:t>
            </a:r>
            <a:r>
              <a:rPr lang="es-ES_tradnl" dirty="0"/>
              <a:t> de </a:t>
            </a:r>
            <a:r>
              <a:rPr lang="es-ES_tradnl" dirty="0" err="1"/>
              <a:t>gràfica</a:t>
            </a:r>
            <a:r>
              <a:rPr lang="es-ES_tradnl" dirty="0"/>
              <a:t> %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17674" y="1358068"/>
            <a:ext cx="8122326" cy="0"/>
          </a:xfrm>
          <a:prstGeom prst="line">
            <a:avLst/>
          </a:prstGeom>
          <a:ln w="31750">
            <a:solidFill>
              <a:srgbClr val="0000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999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4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307408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11112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124624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528328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302880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06585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084168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87873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90015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Mapes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74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593493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902" y="643896"/>
            <a:ext cx="5378613" cy="4043680"/>
          </a:xfrm>
          <a:prstGeom prst="rect">
            <a:avLst/>
          </a:prstGeom>
          <a:effectLst>
            <a:outerShdw blurRad="180975" dist="381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97252" y="1625236"/>
            <a:ext cx="5044506" cy="30623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(</a:t>
            </a:r>
            <a:r>
              <a:rPr lang="en-US" dirty="0" err="1"/>
              <a:t>captura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0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04382" cy="5418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Índex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1332000"/>
            <a:ext cx="541882" cy="34745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/>
              <a:t>01</a:t>
            </a:r>
            <a:br>
              <a:rPr lang="es-ES_tradnl" dirty="0"/>
            </a:br>
            <a:r>
              <a:rPr lang="es-ES_tradnl" dirty="0"/>
              <a:t>02</a:t>
            </a:r>
            <a:br>
              <a:rPr lang="es-ES_tradnl" dirty="0"/>
            </a:br>
            <a:r>
              <a:rPr lang="es-ES_tradnl" dirty="0"/>
              <a:t>03</a:t>
            </a:r>
            <a:br>
              <a:rPr lang="es-ES_tradnl" dirty="0"/>
            </a:br>
            <a:r>
              <a:rPr lang="es-ES_tradnl" dirty="0"/>
              <a:t>04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1332000"/>
            <a:ext cx="5840471" cy="34745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Nom</a:t>
            </a:r>
            <a:r>
              <a:rPr lang="es-ES_tradnl" dirty="0"/>
              <a:t> del capítol</a:t>
            </a:r>
            <a:br>
              <a:rPr lang="es-ES_tradnl" dirty="0"/>
            </a:br>
            <a:r>
              <a:rPr lang="es-ES_tradnl" dirty="0" err="1"/>
              <a:t>Nom</a:t>
            </a:r>
            <a:r>
              <a:rPr lang="es-ES_tradnl" dirty="0"/>
              <a:t> del capítol</a:t>
            </a:r>
            <a:r>
              <a:rPr lang="en-US" dirty="0"/>
              <a:t/>
            </a:r>
            <a:br>
              <a:rPr lang="en-US" dirty="0"/>
            </a:br>
            <a:r>
              <a:rPr lang="es-ES_tradnl" dirty="0" err="1"/>
              <a:t>Nom</a:t>
            </a:r>
            <a:r>
              <a:rPr lang="es-ES_tradnl" dirty="0"/>
              <a:t> del capítol</a:t>
            </a:r>
            <a:r>
              <a:rPr lang="en-US" dirty="0"/>
              <a:t/>
            </a:r>
            <a:br>
              <a:rPr lang="en-US" dirty="0"/>
            </a:br>
            <a:r>
              <a:rPr lang="es-ES_tradnl" dirty="0" err="1"/>
              <a:t>Nom</a:t>
            </a:r>
            <a:r>
              <a:rPr lang="es-ES_tradnl" dirty="0"/>
              <a:t> del capítol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059" y="3306953"/>
            <a:ext cx="1272241" cy="14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69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782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/>
              <a:t>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902" y="643896"/>
            <a:ext cx="5378613" cy="4043680"/>
          </a:xfrm>
          <a:prstGeom prst="rect">
            <a:avLst/>
          </a:prstGeom>
          <a:effectLst>
            <a:outerShdw blurRad="180975" dist="381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97252" y="1625236"/>
            <a:ext cx="5044506" cy="30623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(</a:t>
            </a:r>
            <a:r>
              <a:rPr lang="en-US" dirty="0" err="1"/>
              <a:t>captura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1315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61235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D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2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593493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60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5362049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03134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1400" y="0"/>
            <a:ext cx="3022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7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44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90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0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5418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Índex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195067"/>
            <a:ext cx="2587686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3.1.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3.2.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3.3.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3.4.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3.5.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3.6.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3.7.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3.8.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19506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2.1.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2.2.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2.3.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2.4.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2.5.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2.6.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2.7.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2.8.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195067"/>
            <a:ext cx="2593493" cy="337038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1.1.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1.2.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1.3.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1.4.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1.5.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1.6.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504000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275856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6036583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9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cromatica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984185" cy="7401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800" b="1">
                <a:solidFill>
                  <a:srgbClr val="73EDFF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01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332000"/>
            <a:ext cx="8117211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Petit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descriptiu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subtítol</a:t>
            </a:r>
            <a:r>
              <a:rPr lang="en-US" dirty="0"/>
              <a:t> de </a:t>
            </a:r>
            <a:r>
              <a:rPr lang="en-US" dirty="0" err="1"/>
              <a:t>secció</a:t>
            </a:r>
            <a:endParaRPr lang="es-ES_trad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11491" y="2756168"/>
            <a:ext cx="8117211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Portadeta</a:t>
            </a:r>
            <a:r>
              <a:rPr lang="es-ES_tradnl" dirty="0"/>
              <a:t> </a:t>
            </a:r>
            <a:r>
              <a:rPr lang="es-ES_tradnl" dirty="0" err="1"/>
              <a:t>cromàtica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15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fotogràfic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8909" y="4225530"/>
            <a:ext cx="2295666" cy="89041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12000" b="1">
                <a:solidFill>
                  <a:srgbClr val="2DEEFF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03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17674" y="509688"/>
            <a:ext cx="4860120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Petit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descriptiu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subtítol</a:t>
            </a:r>
            <a:r>
              <a:rPr lang="en-US" dirty="0"/>
              <a:t> de </a:t>
            </a:r>
            <a:r>
              <a:rPr lang="en-US" dirty="0" err="1"/>
              <a:t>secció</a:t>
            </a:r>
            <a:endParaRPr lang="es-ES_trad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1172" y="2081779"/>
            <a:ext cx="4872950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Portadeta</a:t>
            </a:r>
            <a:r>
              <a:rPr lang="es-ES_tradnl" dirty="0"/>
              <a:t> </a:t>
            </a:r>
            <a:r>
              <a:rPr lang="es-ES_tradnl" dirty="0" err="1"/>
              <a:t>fotogràfica</a:t>
            </a:r>
            <a:endParaRPr lang="es-ES_tradnl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7674" y="512213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iconografic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471432"/>
            <a:ext cx="984185" cy="7401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04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91172" y="1211620"/>
            <a:ext cx="4860120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Petit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descriptiu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subtítol</a:t>
            </a:r>
            <a:r>
              <a:rPr lang="en-US" dirty="0"/>
              <a:t> de </a:t>
            </a:r>
            <a:r>
              <a:rPr lang="en-US" dirty="0" err="1"/>
              <a:t>secció</a:t>
            </a:r>
            <a:endParaRPr lang="es-ES_trad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342" y="2572823"/>
            <a:ext cx="4872950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Portadeta</a:t>
            </a:r>
            <a:r>
              <a:rPr lang="es-ES_tradnl" dirty="0"/>
              <a:t> </a:t>
            </a:r>
            <a:r>
              <a:rPr lang="es-ES_tradnl" dirty="0" err="1"/>
              <a:t>iconogràfica</a:t>
            </a:r>
            <a:endParaRPr lang="es-ES_tradnl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7674" y="475723"/>
            <a:ext cx="4846446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1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40103" y="1611160"/>
            <a:ext cx="4860120" cy="10900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/>
              <a:t>“Aquí </a:t>
            </a:r>
            <a:r>
              <a:rPr lang="es-ES_tradnl" dirty="0" err="1"/>
              <a:t>podeu</a:t>
            </a:r>
            <a:r>
              <a:rPr lang="es-ES_tradnl" dirty="0"/>
              <a:t> posar el </a:t>
            </a:r>
            <a:r>
              <a:rPr lang="es-ES_tradnl" dirty="0" err="1"/>
              <a:t>text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de la cita o un </a:t>
            </a:r>
            <a:r>
              <a:rPr lang="es-ES_tradnl" dirty="0" err="1"/>
              <a:t>destacat</a:t>
            </a:r>
            <a:r>
              <a:rPr lang="es-ES_tradnl" dirty="0"/>
              <a:t>”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0103" y="2735237"/>
            <a:ext cx="4860120" cy="49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rgbClr val="000078"/>
                </a:solidFill>
                <a:latin typeface="UOC Serif"/>
                <a:cs typeface="UOC Serif"/>
              </a:defRPr>
            </a:lvl1pPr>
          </a:lstStyle>
          <a:p>
            <a:pPr lvl="0"/>
            <a:r>
              <a:rPr lang="es-ES_tradnl" dirty="0" err="1"/>
              <a:t>Nom</a:t>
            </a:r>
            <a:r>
              <a:rPr lang="es-ES_tradnl" dirty="0"/>
              <a:t> de </a:t>
            </a:r>
            <a:r>
              <a:rPr lang="es-ES_tradnl" dirty="0" err="1"/>
              <a:t>l’autor</a:t>
            </a:r>
            <a:r>
              <a:rPr lang="es-ES_tradnl" dirty="0"/>
              <a:t> o </a:t>
            </a:r>
            <a:r>
              <a:rPr lang="es-ES_tradnl" dirty="0" err="1"/>
              <a:t>info</a:t>
            </a:r>
            <a:r>
              <a:rPr lang="es-ES_tradnl" dirty="0"/>
              <a:t> secundaria</a:t>
            </a:r>
          </a:p>
        </p:txBody>
      </p:sp>
      <p:cxnSp>
        <p:nvCxnSpPr>
          <p:cNvPr id="21" name="Straight Connector 5"/>
          <p:cNvCxnSpPr/>
          <p:nvPr userDrawn="1"/>
        </p:nvCxnSpPr>
        <p:spPr>
          <a:xfrm>
            <a:off x="2129353" y="1582882"/>
            <a:ext cx="4846446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1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55520" y="9586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305246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51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72" r:id="rId17"/>
    <p:sldLayoutId id="2147483673" r:id="rId18"/>
    <p:sldLayoutId id="2147483718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3" r:id="rId37"/>
    <p:sldLayoutId id="2147483694" r:id="rId38"/>
    <p:sldLayoutId id="2147483695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9" r:id="rId4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s://twitter.com/uocuniversitat?lang=ca" TargetMode="External"/><Relationship Id="rId7" Type="http://schemas.openxmlformats.org/officeDocument/2006/relationships/image" Target="../media/image23.emf"/><Relationship Id="rId2" Type="http://schemas.openxmlformats.org/officeDocument/2006/relationships/hyperlink" Target="https://ca-es.facebook.com/UOC.universitat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hyperlink" Target="http://www.uoc.edu/" TargetMode="External"/><Relationship Id="rId4" Type="http://schemas.openxmlformats.org/officeDocument/2006/relationships/hyperlink" Target="https://www.instagram.com/uocuniversitat/" TargetMode="External"/><Relationship Id="rId9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5170"/>
            <a:ext cx="4647060" cy="1762150"/>
          </a:xfrm>
        </p:spPr>
        <p:txBody>
          <a:bodyPr>
            <a:normAutofit/>
          </a:bodyPr>
          <a:lstStyle/>
          <a:p>
            <a:pPr algn="ctr"/>
            <a:r>
              <a:rPr lang="ca-ES" sz="4000" dirty="0"/>
              <a:t>Procés participatiu Recerca en Salut Digital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Oriol </a:t>
            </a:r>
            <a:r>
              <a:rPr lang="ca-ES" dirty="0" err="1"/>
              <a:t>Yuguero</a:t>
            </a:r>
            <a:r>
              <a:rPr lang="ca-ES" dirty="0"/>
              <a:t>, MD, MPH, </a:t>
            </a:r>
            <a:r>
              <a:rPr lang="ca-ES" dirty="0" err="1"/>
              <a:t>PhD</a:t>
            </a:r>
            <a:endParaRPr lang="ca-ES" dirty="0"/>
          </a:p>
          <a:p>
            <a:r>
              <a:rPr lang="ca-ES" dirty="0"/>
              <a:t>Investigador E-</a:t>
            </a:r>
            <a:r>
              <a:rPr lang="ca-ES" dirty="0" err="1"/>
              <a:t>RLab</a:t>
            </a:r>
            <a:endParaRPr lang="ca-ES" dirty="0"/>
          </a:p>
        </p:txBody>
      </p:sp>
      <p:cxnSp>
        <p:nvCxnSpPr>
          <p:cNvPr id="8" name="Straight Connector 9"/>
          <p:cNvCxnSpPr/>
          <p:nvPr/>
        </p:nvCxnSpPr>
        <p:spPr>
          <a:xfrm>
            <a:off x="517674" y="2462434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nsell Consultiu de Pacients de Catalunya - Participa gencat">
            <a:extLst>
              <a:ext uri="{FF2B5EF4-FFF2-40B4-BE49-F238E27FC236}">
                <a16:creationId xmlns:a16="http://schemas.microsoft.com/office/drawing/2014/main" id="{B16AF775-48C1-EE77-C3FC-17D04537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21" y="3384098"/>
            <a:ext cx="1496879" cy="14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000" y="1163833"/>
            <a:ext cx="541882" cy="347452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69092" y="1163833"/>
            <a:ext cx="7906275" cy="3474523"/>
          </a:xfrm>
        </p:spPr>
        <p:txBody>
          <a:bodyPr/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Sessions participatives al territori</a:t>
            </a: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Sessió virtual al final</a:t>
            </a: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Elaboració d’un decàleg de recomanacions per fer recerca en salut digital amb els pacients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11267-A00D-3982-9545-220C7EF7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err="1"/>
              <a:t>Sessions</a:t>
            </a:r>
            <a:endParaRPr lang="es-ES_tradnl" sz="28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5E00E-4CB8-2BEF-9529-3479732F60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01</a:t>
            </a:r>
          </a:p>
          <a:p>
            <a:endParaRPr lang="es-ES_tradnl" dirty="0"/>
          </a:p>
          <a:p>
            <a:r>
              <a:rPr lang="es-ES_tradnl" dirty="0" smtClean="0"/>
              <a:t>02</a:t>
            </a:r>
            <a:endParaRPr lang="es-ES_tradnl" dirty="0"/>
          </a:p>
          <a:p>
            <a:r>
              <a:rPr lang="es-ES_tradnl" dirty="0" smtClean="0"/>
              <a:t>03</a:t>
            </a:r>
            <a:endParaRPr lang="es-ES_tradnl" dirty="0"/>
          </a:p>
          <a:p>
            <a:r>
              <a:rPr lang="es-ES_tradnl" dirty="0" smtClean="0"/>
              <a:t>04</a:t>
            </a:r>
            <a:endParaRPr lang="es-ES_tradnl" dirty="0"/>
          </a:p>
          <a:p>
            <a:r>
              <a:rPr lang="es-ES_tradnl" smtClean="0"/>
              <a:t>05</a:t>
            </a:r>
            <a:endParaRPr lang="es-ES_tradnl"/>
          </a:p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E06D25-7EC3-DC3B-D16D-A955BD520B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/>
              <a:t>29 </a:t>
            </a:r>
            <a:r>
              <a:rPr lang="es-ES_tradnl" dirty="0" err="1"/>
              <a:t>d’Octubre</a:t>
            </a:r>
            <a:r>
              <a:rPr lang="es-ES_tradnl" dirty="0"/>
              <a:t> a la Seu d’Urgell</a:t>
            </a:r>
          </a:p>
          <a:p>
            <a:r>
              <a:rPr lang="es-ES_tradnl" dirty="0"/>
              <a:t>12 </a:t>
            </a:r>
            <a:r>
              <a:rPr lang="es-ES_tradnl" dirty="0" err="1"/>
              <a:t>Novembre</a:t>
            </a:r>
            <a:r>
              <a:rPr lang="es-ES_tradnl" dirty="0"/>
              <a:t>, Girona</a:t>
            </a:r>
          </a:p>
          <a:p>
            <a:r>
              <a:rPr lang="es-ES_tradnl" dirty="0"/>
              <a:t>26 </a:t>
            </a:r>
            <a:r>
              <a:rPr lang="es-ES_tradnl" dirty="0" err="1"/>
              <a:t>Novembre</a:t>
            </a:r>
            <a:r>
              <a:rPr lang="es-ES_tradnl" dirty="0"/>
              <a:t>, Tarragona</a:t>
            </a:r>
          </a:p>
          <a:p>
            <a:r>
              <a:rPr lang="es-ES_tradnl" dirty="0"/>
              <a:t>10 Desembre, Sabadell</a:t>
            </a:r>
          </a:p>
          <a:p>
            <a:r>
              <a:rPr lang="es-ES_tradnl" dirty="0" err="1"/>
              <a:t>Sessió</a:t>
            </a:r>
            <a:r>
              <a:rPr lang="es-ES_tradnl" dirty="0"/>
              <a:t> virtual</a:t>
            </a:r>
          </a:p>
        </p:txBody>
      </p:sp>
    </p:spTree>
    <p:extLst>
      <p:ext uri="{BB962C8B-B14F-4D97-AF65-F5344CB8AC3E}">
        <p14:creationId xmlns:p14="http://schemas.microsoft.com/office/powerpoint/2010/main" val="38948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97195-F6A7-56EE-FBF9-E03FB55F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 dirty="0" err="1"/>
              <a:t>Com</a:t>
            </a:r>
            <a:r>
              <a:rPr lang="es-ES_tradnl" sz="3600" b="1" dirty="0"/>
              <a:t> </a:t>
            </a:r>
            <a:r>
              <a:rPr lang="es-ES_tradnl" sz="3600" b="1" dirty="0" err="1"/>
              <a:t>ho</a:t>
            </a:r>
            <a:r>
              <a:rPr lang="es-ES_tradnl" sz="3600" b="1" dirty="0"/>
              <a:t> </a:t>
            </a:r>
            <a:r>
              <a:rPr lang="es-ES_tradnl" sz="3600" b="1" dirty="0" err="1"/>
              <a:t>farem</a:t>
            </a:r>
            <a:r>
              <a:rPr lang="es-ES_tradnl" sz="3600" b="1" dirty="0"/>
              <a:t>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D11631-89CB-EAC3-B204-8E4001AAE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1956220"/>
            <a:ext cx="6522654" cy="211195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_tradnl" sz="2000" dirty="0"/>
              <a:t>El </a:t>
            </a:r>
            <a:r>
              <a:rPr lang="es-ES_tradnl" sz="2000" dirty="0" err="1"/>
              <a:t>procés</a:t>
            </a:r>
            <a:r>
              <a:rPr lang="es-ES_tradnl" sz="2000" dirty="0"/>
              <a:t> de </a:t>
            </a:r>
            <a:r>
              <a:rPr lang="es-ES_tradnl" sz="2000" dirty="0" err="1"/>
              <a:t>cocreació</a:t>
            </a:r>
            <a:r>
              <a:rPr lang="es-ES_tradnl" sz="2000" dirty="0"/>
              <a:t> </a:t>
            </a:r>
            <a:r>
              <a:rPr lang="es-ES_tradnl" sz="2000" dirty="0" err="1"/>
              <a:t>utilitzarà</a:t>
            </a:r>
            <a:r>
              <a:rPr lang="es-ES_tradnl" sz="2000" dirty="0"/>
              <a:t> </a:t>
            </a:r>
            <a:r>
              <a:rPr lang="es-ES_tradnl" sz="2000" dirty="0" err="1"/>
              <a:t>metodologies</a:t>
            </a:r>
            <a:r>
              <a:rPr lang="es-ES_tradnl" sz="2000" dirty="0"/>
              <a:t> </a:t>
            </a:r>
            <a:r>
              <a:rPr lang="es-ES_tradnl" sz="2000" dirty="0" err="1"/>
              <a:t>pròpies</a:t>
            </a:r>
            <a:r>
              <a:rPr lang="es-ES_tradnl" sz="2000" dirty="0"/>
              <a:t> del </a:t>
            </a:r>
            <a:r>
              <a:rPr lang="es-ES_tradnl" sz="2000" dirty="0" err="1"/>
              <a:t>pensament</a:t>
            </a:r>
            <a:r>
              <a:rPr lang="es-ES_tradnl" sz="2000" dirty="0"/>
              <a:t> de </a:t>
            </a:r>
            <a:r>
              <a:rPr lang="es-ES_tradnl" sz="2000" dirty="0" err="1"/>
              <a:t>disseny</a:t>
            </a:r>
            <a:r>
              <a:rPr lang="es-ES_tradnl" sz="2000" dirty="0"/>
              <a:t> o </a:t>
            </a:r>
            <a:r>
              <a:rPr lang="es-ES_tradnl" sz="2000" dirty="0" err="1"/>
              <a:t>Design</a:t>
            </a:r>
            <a:r>
              <a:rPr lang="es-ES_tradnl" sz="2000" dirty="0"/>
              <a:t> </a:t>
            </a:r>
            <a:r>
              <a:rPr lang="es-ES_tradnl" sz="2000" dirty="0" err="1"/>
              <a:t>Thinking</a:t>
            </a:r>
            <a:r>
              <a:rPr lang="es-ES_tradnl" sz="2000" dirty="0"/>
              <a:t> i </a:t>
            </a:r>
            <a:r>
              <a:rPr lang="es-ES_tradnl" sz="2000" dirty="0" err="1"/>
              <a:t>utilitzarà</a:t>
            </a:r>
            <a:r>
              <a:rPr lang="es-ES_tradnl" sz="2000" dirty="0"/>
              <a:t> </a:t>
            </a:r>
            <a:r>
              <a:rPr lang="es-ES_tradnl" sz="2000" dirty="0" err="1"/>
              <a:t>com</a:t>
            </a:r>
            <a:r>
              <a:rPr lang="es-ES_tradnl" sz="2000" dirty="0"/>
              <a:t> a </a:t>
            </a:r>
            <a:r>
              <a:rPr lang="es-ES_tradnl" sz="2000" dirty="0" err="1"/>
              <a:t>marc</a:t>
            </a:r>
            <a:r>
              <a:rPr lang="es-ES_tradnl" sz="2000" dirty="0"/>
              <a:t> de </a:t>
            </a:r>
            <a:r>
              <a:rPr lang="es-ES_tradnl" sz="2000" dirty="0" err="1"/>
              <a:t>treball</a:t>
            </a:r>
            <a:r>
              <a:rPr lang="es-ES_tradnl" sz="2000" dirty="0"/>
              <a:t> la </a:t>
            </a:r>
            <a:r>
              <a:rPr lang="es-ES_tradnl" sz="2000" dirty="0" err="1"/>
              <a:t>Guia</a:t>
            </a:r>
            <a:r>
              <a:rPr lang="es-ES_tradnl" sz="2000" dirty="0"/>
              <a:t> de </a:t>
            </a:r>
            <a:r>
              <a:rPr lang="es-ES_tradnl" sz="2000" dirty="0" err="1"/>
              <a:t>Participació</a:t>
            </a:r>
            <a:r>
              <a:rPr lang="es-ES_tradnl" sz="2000" dirty="0"/>
              <a:t> en </a:t>
            </a:r>
            <a:r>
              <a:rPr lang="es-ES_tradnl" sz="2000" dirty="0" err="1"/>
              <a:t>Salut</a:t>
            </a:r>
            <a:r>
              <a:rPr lang="es-ES_tradnl" sz="2000" dirty="0"/>
              <a:t>, adaptada del Marc de </a:t>
            </a:r>
            <a:r>
              <a:rPr lang="es-ES_tradnl" sz="2000" dirty="0" err="1"/>
              <a:t>Participació</a:t>
            </a:r>
            <a:r>
              <a:rPr lang="es-ES_tradnl" sz="2000" dirty="0"/>
              <a:t> </a:t>
            </a:r>
            <a:r>
              <a:rPr lang="es-ES_tradnl" sz="2000" dirty="0" err="1"/>
              <a:t>Ciutadana</a:t>
            </a:r>
            <a:r>
              <a:rPr lang="es-ES_tradnl" sz="2000" dirty="0"/>
              <a:t> en </a:t>
            </a:r>
            <a:r>
              <a:rPr lang="es-ES_tradnl" sz="2000" dirty="0" err="1"/>
              <a:t>Salut</a:t>
            </a:r>
            <a:r>
              <a:rPr lang="es-ES_tradnl" sz="2000" dirty="0"/>
              <a:t> de la Generalitat, que </a:t>
            </a:r>
            <a:r>
              <a:rPr lang="es-ES_tradnl" sz="2000" dirty="0" err="1"/>
              <a:t>situa</a:t>
            </a:r>
            <a:r>
              <a:rPr lang="es-ES_tradnl" sz="2000" dirty="0"/>
              <a:t> </a:t>
            </a:r>
            <a:r>
              <a:rPr lang="es-ES_tradnl" sz="2000" dirty="0" err="1"/>
              <a:t>els</a:t>
            </a:r>
            <a:r>
              <a:rPr lang="es-ES_tradnl" sz="2000" dirty="0"/>
              <a:t> </a:t>
            </a:r>
            <a:r>
              <a:rPr lang="es-ES_tradnl" sz="2000" dirty="0" err="1"/>
              <a:t>pacients</a:t>
            </a:r>
            <a:r>
              <a:rPr lang="es-ES_tradnl" sz="2000" dirty="0"/>
              <a:t>, cuidadores i la </a:t>
            </a:r>
            <a:r>
              <a:rPr lang="es-ES_tradnl" sz="2000" dirty="0" err="1"/>
              <a:t>comunitat</a:t>
            </a:r>
            <a:r>
              <a:rPr lang="es-ES_tradnl" sz="2000" dirty="0"/>
              <a:t> en el centre de les polítiques de </a:t>
            </a:r>
            <a:r>
              <a:rPr lang="es-ES_tradnl" sz="2000" dirty="0" err="1"/>
              <a:t>salut</a:t>
            </a:r>
            <a:r>
              <a:rPr lang="es-ES_tradnl" sz="2000" dirty="0"/>
              <a:t>.</a:t>
            </a:r>
          </a:p>
        </p:txBody>
      </p:sp>
      <p:pic>
        <p:nvPicPr>
          <p:cNvPr id="2050" name="Picture 2" descr="la Mandarina de Newton - Som sastres culturals | Som sastres culturals">
            <a:extLst>
              <a:ext uri="{FF2B5EF4-FFF2-40B4-BE49-F238E27FC236}">
                <a16:creationId xmlns:a16="http://schemas.microsoft.com/office/drawing/2014/main" id="{61A514ED-B900-C82B-31E7-E5B2F5CA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00" y="139941"/>
            <a:ext cx="29972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 txBox="1">
            <a:spLocks/>
          </p:cNvSpPr>
          <p:nvPr/>
        </p:nvSpPr>
        <p:spPr>
          <a:xfrm>
            <a:off x="625665" y="2422383"/>
            <a:ext cx="1243527" cy="6013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chemeClr val="bg1"/>
                </a:solidFill>
                <a:latin typeface="UOC Sans"/>
                <a:ea typeface="+mn-ea"/>
                <a:cs typeface="UOC Sans"/>
              </a:defRPr>
            </a:lvl1pPr>
            <a:lvl2pPr marL="40814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9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444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592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739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887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03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18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dirty="0" err="1">
                <a:solidFill>
                  <a:srgbClr val="000078"/>
                </a:solidFill>
                <a:hlinkClick r:id="rId2"/>
              </a:rPr>
              <a:t>UOC.universita</a:t>
            </a:r>
            <a:r>
              <a:rPr lang="es-ES_tradnl" sz="1400" dirty="0" err="1">
                <a:solidFill>
                  <a:srgbClr val="000078"/>
                </a:solidFill>
              </a:rPr>
              <a:t>t</a:t>
            </a:r>
            <a:endParaRPr lang="es-ES_tradnl" sz="1400" dirty="0">
              <a:solidFill>
                <a:srgbClr val="000078"/>
              </a:solidFill>
            </a:endParaRPr>
          </a:p>
          <a:p>
            <a:r>
              <a:rPr lang="es-ES_tradnl" sz="1400" dirty="0">
                <a:solidFill>
                  <a:srgbClr val="000078"/>
                </a:solidFill>
                <a:hlinkClick r:id="rId3"/>
              </a:rPr>
              <a:t>@</a:t>
            </a:r>
            <a:r>
              <a:rPr lang="es-ES_tradnl" sz="1400" dirty="0" err="1">
                <a:solidFill>
                  <a:srgbClr val="000078"/>
                </a:solidFill>
                <a:hlinkClick r:id="rId3"/>
              </a:rPr>
              <a:t>UOCuniversitat</a:t>
            </a:r>
            <a:endParaRPr lang="es-ES_tradnl" sz="1400" dirty="0">
              <a:solidFill>
                <a:srgbClr val="000078"/>
              </a:solidFill>
            </a:endParaRPr>
          </a:p>
          <a:p>
            <a:r>
              <a:rPr lang="es-ES_tradnl" sz="1400" dirty="0">
                <a:solidFill>
                  <a:srgbClr val="000078"/>
                </a:solidFill>
                <a:hlinkClick r:id="rId4"/>
              </a:rPr>
              <a:t>@</a:t>
            </a:r>
            <a:r>
              <a:rPr lang="es-ES_tradnl" sz="1400" dirty="0" err="1">
                <a:solidFill>
                  <a:srgbClr val="000078"/>
                </a:solidFill>
                <a:hlinkClick r:id="rId4"/>
              </a:rPr>
              <a:t>uocuniversitat</a:t>
            </a:r>
            <a:endParaRPr lang="es-ES_tradnl" sz="1400" dirty="0">
              <a:solidFill>
                <a:srgbClr val="000078"/>
              </a:solidFill>
            </a:endParaRPr>
          </a:p>
          <a:p>
            <a:endParaRPr lang="es-ES_tradnl" sz="1400" dirty="0">
              <a:solidFill>
                <a:srgbClr val="000078"/>
              </a:solidFill>
            </a:endParaRPr>
          </a:p>
          <a:p>
            <a:r>
              <a:rPr lang="es-ES_tradnl" sz="1400" dirty="0">
                <a:solidFill>
                  <a:srgbClr val="000078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08" y="2463023"/>
            <a:ext cx="114300" cy="1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85" y="2696703"/>
            <a:ext cx="152400" cy="12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08" y="2902443"/>
            <a:ext cx="127000" cy="127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07" y="399047"/>
            <a:ext cx="1833045" cy="123938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385" y="4335650"/>
            <a:ext cx="2062734" cy="490293"/>
          </a:xfrm>
          <a:prstGeom prst="rect">
            <a:avLst/>
          </a:prstGeom>
        </p:spPr>
      </p:pic>
      <p:cxnSp>
        <p:nvCxnSpPr>
          <p:cNvPr id="29" name="Straight Connector 11"/>
          <p:cNvCxnSpPr/>
          <p:nvPr/>
        </p:nvCxnSpPr>
        <p:spPr>
          <a:xfrm>
            <a:off x="434908" y="2359790"/>
            <a:ext cx="2045211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/>
          <p:cNvCxnSpPr/>
          <p:nvPr/>
        </p:nvCxnSpPr>
        <p:spPr>
          <a:xfrm>
            <a:off x="434908" y="332227"/>
            <a:ext cx="2045211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1"/>
          <p:cNvCxnSpPr/>
          <p:nvPr/>
        </p:nvCxnSpPr>
        <p:spPr>
          <a:xfrm>
            <a:off x="434908" y="3415758"/>
            <a:ext cx="2045211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Marcador de texto 4"/>
          <p:cNvSpPr txBox="1">
            <a:spLocks/>
          </p:cNvSpPr>
          <p:nvPr/>
        </p:nvSpPr>
        <p:spPr>
          <a:xfrm>
            <a:off x="417385" y="3449214"/>
            <a:ext cx="1498580" cy="5222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chemeClr val="bg1"/>
                </a:solidFill>
                <a:latin typeface="UOC Sans"/>
                <a:ea typeface="+mn-ea"/>
                <a:cs typeface="UOC Sans"/>
              </a:defRPr>
            </a:lvl1pPr>
            <a:lvl2pPr marL="40814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9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444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592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739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887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03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18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78"/>
                </a:solidFill>
                <a:hlinkClick r:id="rId10"/>
              </a:rPr>
              <a:t>u</a:t>
            </a:r>
            <a:r>
              <a:rPr lang="es-ES_tradnl" sz="1400" dirty="0" err="1">
                <a:solidFill>
                  <a:srgbClr val="000078"/>
                </a:solidFill>
                <a:hlinkClick r:id="rId10"/>
              </a:rPr>
              <a:t>oc.edu</a:t>
            </a:r>
            <a:endParaRPr lang="es-ES_tradnl" sz="1400" dirty="0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a-ES" dirty="0"/>
          </a:p>
          <a:p>
            <a:r>
              <a:rPr lang="ca-ES" dirty="0"/>
              <a:t>Què fem a </a:t>
            </a:r>
            <a:r>
              <a:rPr lang="ca-ES" dirty="0" err="1"/>
              <a:t>l’eHealth</a:t>
            </a:r>
            <a:r>
              <a:rPr lang="ca-ES" dirty="0"/>
              <a:t> </a:t>
            </a:r>
            <a:r>
              <a:rPr lang="ca-ES" dirty="0" err="1"/>
              <a:t>Center</a:t>
            </a:r>
            <a:r>
              <a:rPr lang="ca-ES" dirty="0"/>
              <a:t>?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517674" y="3430556"/>
            <a:ext cx="495958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18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" b="487"/>
          <a:stretch>
            <a:fillRect/>
          </a:stretch>
        </p:blipFill>
        <p:spPr>
          <a:xfrm>
            <a:off x="1" y="0"/>
            <a:ext cx="4022944" cy="5143500"/>
          </a:xfrm>
        </p:spPr>
      </p:pic>
      <p:sp>
        <p:nvSpPr>
          <p:cNvPr id="27" name="Títu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La nostra raó de ser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527239" y="665351"/>
            <a:ext cx="4476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recerca 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 digital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 l‘ús de les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 per assolir objectius de salut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a-ES" sz="1600" dirty="0">
              <a:solidFill>
                <a:srgbClr val="000079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les tecnologies digitals contribueixen a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millorar la salut i el benestar 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i col·lectius;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la salut digital ens ajuda a tenir més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coneixement 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més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capacitat de decisió 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la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nostra pròpia salut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ens permet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reforçar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—a partir de la tecnologia, la comunicació i les dades—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 sistemes de salut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els seus professionals.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94832" y="1082139"/>
            <a:ext cx="832729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2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73ED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02853" y="1855804"/>
            <a:ext cx="832729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2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73ED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10874" y="2629469"/>
            <a:ext cx="832729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2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73ED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175612" y="3589228"/>
            <a:ext cx="496895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Treballem de manera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interdisciplinària 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en col·laboració amb els actors de l'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ecosistema de salut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 fem connectats internacionalment, generant valor i aportant </a:t>
            </a:r>
            <a:r>
              <a:rPr lang="ca-ES" sz="1600" b="1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evidència científica </a:t>
            </a: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promovent solucions que contribueixin als reptes actuals i futurs de la salut i el benestar.</a:t>
            </a:r>
            <a:endParaRPr lang="ca-ES" sz="16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660091" y="902436"/>
            <a:ext cx="14978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7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Investiguem:</a:t>
            </a:r>
          </a:p>
        </p:txBody>
      </p:sp>
    </p:spTree>
    <p:extLst>
      <p:ext uri="{BB962C8B-B14F-4D97-AF65-F5344CB8AC3E}">
        <p14:creationId xmlns:p14="http://schemas.microsoft.com/office/powerpoint/2010/main" val="1614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2" grpId="0"/>
      <p:bldP spid="6" grpId="0"/>
      <p:bldP spid="7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73" y="267905"/>
            <a:ext cx="3486109" cy="388848"/>
          </a:xfrm>
        </p:spPr>
        <p:txBody>
          <a:bodyPr/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Propòsit</a:t>
            </a:r>
          </a:p>
        </p:txBody>
      </p:sp>
      <p:pic>
        <p:nvPicPr>
          <p:cNvPr id="12" name="Imagen 11" descr="Imagen que contiene objeto&#10;&#10;Descripción generada automáticamente">
            <a:extLst>
              <a:ext uri="{FF2B5EF4-FFF2-40B4-BE49-F238E27FC236}">
                <a16:creationId xmlns:a16="http://schemas.microsoft.com/office/drawing/2014/main" id="{62F209F4-90A0-CC4C-BA8B-E7BDCCDA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36" y="2855972"/>
            <a:ext cx="1746478" cy="11526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FFE5E-11A3-3043-92D3-56047C28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5" y="2855972"/>
            <a:ext cx="1190853" cy="1190853"/>
          </a:xfrm>
          <a:prstGeom prst="rect">
            <a:avLst/>
          </a:prstGeom>
        </p:spPr>
      </p:pic>
      <p:sp>
        <p:nvSpPr>
          <p:cNvPr id="14" name="Google Shape;485;p77"/>
          <p:cNvSpPr txBox="1"/>
          <p:nvPr/>
        </p:nvSpPr>
        <p:spPr>
          <a:xfrm>
            <a:off x="2696075" y="2482459"/>
            <a:ext cx="2114788" cy="18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9750">
              <a:buClr>
                <a:srgbClr val="000078"/>
              </a:buClr>
              <a:buSzPts val="2000"/>
            </a:pPr>
            <a:r>
              <a:rPr lang="ca-ES" sz="16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Preventiva i de Promoció</a:t>
            </a:r>
            <a:endParaRPr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>
              <a:buClr>
                <a:srgbClr val="000078"/>
              </a:buClr>
              <a:buSzPts val="2000"/>
            </a:pPr>
            <a:r>
              <a:rPr lang="ca-ES" sz="16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Predictiva</a:t>
            </a:r>
            <a:endParaRPr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>
              <a:buClr>
                <a:srgbClr val="000078"/>
              </a:buClr>
              <a:buSzPts val="2000"/>
            </a:pPr>
            <a:r>
              <a:rPr lang="ca-ES" sz="16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Personalitzada</a:t>
            </a:r>
            <a:endParaRPr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>
              <a:buClr>
                <a:srgbClr val="000078"/>
              </a:buClr>
              <a:buSzPts val="2000"/>
            </a:pPr>
            <a:r>
              <a:rPr lang="ca-ES" sz="16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Participativa</a:t>
            </a:r>
            <a:endParaRPr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>
              <a:buClr>
                <a:srgbClr val="000078"/>
              </a:buClr>
              <a:buSzPts val="2000"/>
            </a:pPr>
            <a:r>
              <a:rPr lang="ca-ES" sz="16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Poblacional</a:t>
            </a:r>
          </a:p>
          <a:p>
            <a:pPr marL="539750">
              <a:buClr>
                <a:srgbClr val="000078"/>
              </a:buClr>
              <a:buSzPts val="2000"/>
            </a:pPr>
            <a:r>
              <a:rPr lang="ca-ES" sz="16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Planetària</a:t>
            </a:r>
            <a:endParaRPr sz="2000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Google Shape;529;p79"/>
          <p:cNvSpPr txBox="1"/>
          <p:nvPr/>
        </p:nvSpPr>
        <p:spPr>
          <a:xfrm>
            <a:off x="7232071" y="2954853"/>
            <a:ext cx="178404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a-ES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Fem recerca i innovació amb voluntat transformadora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3A9E15E-2B6F-8B43-817E-3605D7A2C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043" y="2763916"/>
            <a:ext cx="1671684" cy="167168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608778" y="4227095"/>
            <a:ext cx="2924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78"/>
              </a:buClr>
              <a:buSzPts val="2000"/>
            </a:pPr>
            <a:r>
              <a:rPr lang="ca-ES" sz="2000" b="1" dirty="0">
                <a:solidFill>
                  <a:srgbClr val="73ED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Un paradigma de Salut 7P</a:t>
            </a:r>
            <a:endParaRPr lang="ca-ES" sz="2000" b="1" dirty="0">
              <a:solidFill>
                <a:srgbClr val="73ED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924" y="772208"/>
            <a:ext cx="8564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solidFill>
                  <a:srgbClr val="FFFFFF"/>
                </a:solidFill>
              </a:rPr>
              <a:t>Impulsar un </a:t>
            </a:r>
            <a:r>
              <a:rPr lang="ca-ES" sz="2200" dirty="0">
                <a:solidFill>
                  <a:srgbClr val="73EDFF"/>
                </a:solidFill>
              </a:rPr>
              <a:t>canvi de paradigma </a:t>
            </a:r>
            <a:r>
              <a:rPr lang="ca-ES" sz="2200" dirty="0">
                <a:solidFill>
                  <a:srgbClr val="FFFFFF"/>
                </a:solidFill>
              </a:rPr>
              <a:t>en el camp de la salut, allunyant-nos de l’enfocament centrat únicament en la malaltia i atorgant a les </a:t>
            </a:r>
            <a:r>
              <a:rPr lang="ca-ES" sz="2200" dirty="0">
                <a:solidFill>
                  <a:srgbClr val="73EDFF"/>
                </a:solidFill>
              </a:rPr>
              <a:t>persones</a:t>
            </a:r>
            <a:r>
              <a:rPr lang="ca-ES" sz="2200" dirty="0">
                <a:solidFill>
                  <a:srgbClr val="FFFFFF"/>
                </a:solidFill>
              </a:rPr>
              <a:t> un paper central en el seu propi benestar.</a:t>
            </a:r>
          </a:p>
        </p:txBody>
      </p:sp>
    </p:spTree>
    <p:extLst>
      <p:ext uri="{BB962C8B-B14F-4D97-AF65-F5344CB8AC3E}">
        <p14:creationId xmlns:p14="http://schemas.microsoft.com/office/powerpoint/2010/main" val="3577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A584F-D5FE-C5BF-F27F-8E9400DDE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778B568-359D-4780-8427-551ADD5C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F1A78EE-7075-6EE6-5B96-FC2B17EAC4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674" y="1038555"/>
            <a:ext cx="4860120" cy="1348777"/>
          </a:xfrm>
        </p:spPr>
        <p:txBody>
          <a:bodyPr/>
          <a:lstStyle/>
          <a:p>
            <a:r>
              <a:rPr lang="ca-ES" dirty="0"/>
              <a:t>Perquè aquest projecte?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1C8A1B7-17BD-45FF-5FF2-3A73761DBFE4}"/>
              </a:ext>
            </a:extLst>
          </p:cNvPr>
          <p:cNvCxnSpPr/>
          <p:nvPr/>
        </p:nvCxnSpPr>
        <p:spPr>
          <a:xfrm>
            <a:off x="517674" y="3430556"/>
            <a:ext cx="495958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D429566-1864-61A9-0756-091285A0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44" y="0"/>
            <a:ext cx="70936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85CDD45-6855-A550-6DED-A381B560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4" y="0"/>
            <a:ext cx="70030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0AFBE-C516-C78F-8945-530E54E5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Algunes dades…..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FC4146-876C-E9DF-1FEC-5683FA69E4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01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02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965D8D-421A-574C-B06B-3EC5EB4AA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s-ES_tradnl" sz="1800" dirty="0"/>
              <a:t>Diversos </a:t>
            </a:r>
            <a:r>
              <a:rPr lang="es-ES_tradnl" sz="1800" dirty="0" err="1"/>
              <a:t>estudis</a:t>
            </a:r>
            <a:r>
              <a:rPr lang="es-ES_tradnl" sz="1800" dirty="0"/>
              <a:t> </a:t>
            </a:r>
            <a:r>
              <a:rPr lang="es-ES_tradnl" sz="1800" dirty="0" err="1"/>
              <a:t>demostren</a:t>
            </a:r>
            <a:r>
              <a:rPr lang="es-ES_tradnl" sz="1800" dirty="0"/>
              <a:t> que el </a:t>
            </a:r>
            <a:r>
              <a:rPr lang="es-ES_tradnl" sz="1800" dirty="0" err="1"/>
              <a:t>compromís</a:t>
            </a:r>
            <a:r>
              <a:rPr lang="es-ES_tradnl" sz="1800" dirty="0"/>
              <a:t> </a:t>
            </a:r>
            <a:r>
              <a:rPr lang="es-ES_tradnl" sz="1800" dirty="0" err="1"/>
              <a:t>dels</a:t>
            </a:r>
            <a:r>
              <a:rPr lang="es-ES_tradnl" sz="1800" dirty="0"/>
              <a:t> </a:t>
            </a:r>
            <a:r>
              <a:rPr lang="es-ES_tradnl" sz="1800" dirty="0" err="1"/>
              <a:t>pacients</a:t>
            </a:r>
            <a:r>
              <a:rPr lang="es-ES_tradnl" sz="1800" dirty="0"/>
              <a:t> </a:t>
            </a:r>
            <a:r>
              <a:rPr lang="es-ES_tradnl" sz="1800" dirty="0" err="1"/>
              <a:t>amb</a:t>
            </a:r>
            <a:r>
              <a:rPr lang="es-ES_tradnl" sz="1800" dirty="0"/>
              <a:t> les </a:t>
            </a:r>
            <a:r>
              <a:rPr lang="es-ES_tradnl" sz="1800" dirty="0" err="1"/>
              <a:t>aplicacions</a:t>
            </a:r>
            <a:r>
              <a:rPr lang="es-ES_tradnl" sz="1800" dirty="0"/>
              <a:t> </a:t>
            </a:r>
            <a:r>
              <a:rPr lang="es-ES_tradnl" sz="1800" dirty="0" err="1"/>
              <a:t>mòbils</a:t>
            </a:r>
            <a:r>
              <a:rPr lang="es-ES_tradnl" sz="1800" dirty="0"/>
              <a:t> de </a:t>
            </a:r>
            <a:r>
              <a:rPr lang="es-ES_tradnl" sz="1800" dirty="0" err="1"/>
              <a:t>salut</a:t>
            </a:r>
            <a:r>
              <a:rPr lang="es-ES_tradnl" sz="1800" dirty="0"/>
              <a:t> </a:t>
            </a:r>
            <a:r>
              <a:rPr lang="es-ES_tradnl" sz="1800" dirty="0" err="1"/>
              <a:t>és</a:t>
            </a:r>
            <a:r>
              <a:rPr lang="es-ES_tradnl" sz="1800" dirty="0"/>
              <a:t> </a:t>
            </a:r>
            <a:r>
              <a:rPr lang="es-ES_tradnl" sz="1800" dirty="0" err="1"/>
              <a:t>baix</a:t>
            </a:r>
            <a:r>
              <a:rPr lang="es-ES_tradnl" sz="1800" dirty="0"/>
              <a:t>, i que </a:t>
            </a:r>
            <a:r>
              <a:rPr lang="es-ES_tradnl" sz="1800" dirty="0" err="1"/>
              <a:t>més</a:t>
            </a:r>
            <a:r>
              <a:rPr lang="es-ES_tradnl" sz="1800" dirty="0"/>
              <a:t> de la </a:t>
            </a:r>
            <a:r>
              <a:rPr lang="es-ES_tradnl" sz="1800" dirty="0" err="1"/>
              <a:t>meitat</a:t>
            </a:r>
            <a:r>
              <a:rPr lang="es-ES_tradnl" sz="1800" dirty="0"/>
              <a:t> de les apps de</a:t>
            </a:r>
          </a:p>
          <a:p>
            <a:pPr algn="just">
              <a:lnSpc>
                <a:spcPct val="100000"/>
              </a:lnSpc>
            </a:pPr>
            <a:r>
              <a:rPr lang="es-ES_tradnl" sz="1800" dirty="0" err="1"/>
              <a:t>salut</a:t>
            </a:r>
            <a:r>
              <a:rPr lang="es-ES_tradnl" sz="1800" dirty="0"/>
              <a:t> es desinstalen al </a:t>
            </a:r>
            <a:r>
              <a:rPr lang="es-ES_tradnl" sz="1800" dirty="0" err="1"/>
              <a:t>cap</a:t>
            </a:r>
            <a:r>
              <a:rPr lang="es-ES_tradnl" sz="1800" dirty="0"/>
              <a:t> </a:t>
            </a:r>
            <a:r>
              <a:rPr lang="es-ES_tradnl" sz="1800" dirty="0" err="1"/>
              <a:t>d’un</a:t>
            </a:r>
            <a:r>
              <a:rPr lang="es-ES_tradnl" sz="1800" dirty="0"/>
              <a:t> mes </a:t>
            </a:r>
            <a:r>
              <a:rPr lang="es-ES_tradnl" sz="1800" dirty="0" err="1"/>
              <a:t>d’haver</a:t>
            </a:r>
            <a:r>
              <a:rPr lang="es-ES_tradnl" sz="1800" dirty="0"/>
              <a:t>-se </a:t>
            </a:r>
            <a:r>
              <a:rPr lang="es-ES_tradnl" sz="1800" dirty="0" err="1"/>
              <a:t>descarregat</a:t>
            </a:r>
            <a:r>
              <a:rPr lang="es-ES_tradnl" sz="1800" dirty="0"/>
              <a:t>.</a:t>
            </a:r>
          </a:p>
          <a:p>
            <a:pPr algn="just">
              <a:lnSpc>
                <a:spcPct val="100000"/>
              </a:lnSpc>
            </a:pPr>
            <a:endParaRPr lang="es-ES_tradnl" sz="1800" dirty="0"/>
          </a:p>
          <a:p>
            <a:pPr algn="just">
              <a:lnSpc>
                <a:spcPct val="100000"/>
              </a:lnSpc>
            </a:pPr>
            <a:r>
              <a:rPr lang="es-ES_tradnl" sz="1800" dirty="0"/>
              <a:t>Un </a:t>
            </a:r>
            <a:r>
              <a:rPr lang="es-ES_tradnl" sz="1800" dirty="0" err="1"/>
              <a:t>dels</a:t>
            </a:r>
            <a:r>
              <a:rPr lang="es-ES_tradnl" sz="1800" dirty="0"/>
              <a:t> </a:t>
            </a:r>
            <a:r>
              <a:rPr lang="es-ES_tradnl" sz="1800" dirty="0" err="1"/>
              <a:t>motius</a:t>
            </a:r>
            <a:r>
              <a:rPr lang="es-ES_tradnl" sz="1800" dirty="0"/>
              <a:t> </a:t>
            </a:r>
            <a:r>
              <a:rPr lang="es-ES_tradnl" sz="1800" dirty="0" err="1"/>
              <a:t>principals</a:t>
            </a:r>
            <a:r>
              <a:rPr lang="es-ES_tradnl" sz="1800" dirty="0"/>
              <a:t> del </a:t>
            </a:r>
            <a:r>
              <a:rPr lang="es-ES_tradnl" sz="1800" dirty="0" err="1"/>
              <a:t>baix</a:t>
            </a:r>
            <a:r>
              <a:rPr lang="es-ES_tradnl" sz="1800" dirty="0"/>
              <a:t> </a:t>
            </a:r>
            <a:r>
              <a:rPr lang="es-ES_tradnl" sz="1800" dirty="0" err="1"/>
              <a:t>compromís</a:t>
            </a:r>
            <a:r>
              <a:rPr lang="es-ES_tradnl" sz="1800" dirty="0"/>
              <a:t> </a:t>
            </a:r>
            <a:r>
              <a:rPr lang="es-ES_tradnl" sz="1800" dirty="0" err="1"/>
              <a:t>amb</a:t>
            </a:r>
            <a:r>
              <a:rPr lang="es-ES_tradnl" sz="1800" dirty="0"/>
              <a:t> </a:t>
            </a:r>
            <a:r>
              <a:rPr lang="es-ES_tradnl" sz="1800" dirty="0" err="1"/>
              <a:t>aquestes</a:t>
            </a:r>
            <a:r>
              <a:rPr lang="es-ES_tradnl" sz="1800" dirty="0"/>
              <a:t> </a:t>
            </a:r>
            <a:r>
              <a:rPr lang="es-ES_tradnl" sz="1800" dirty="0" err="1"/>
              <a:t>eines</a:t>
            </a:r>
            <a:r>
              <a:rPr lang="es-ES_tradnl" sz="1800" dirty="0"/>
              <a:t> </a:t>
            </a:r>
            <a:r>
              <a:rPr lang="es-ES_tradnl" sz="1800" dirty="0" err="1"/>
              <a:t>és</a:t>
            </a:r>
            <a:r>
              <a:rPr lang="es-ES_tradnl" sz="1800" dirty="0"/>
              <a:t> que se solen </a:t>
            </a:r>
            <a:r>
              <a:rPr lang="es-ES_tradnl" sz="1800" dirty="0" err="1"/>
              <a:t>desenvolupar</a:t>
            </a:r>
            <a:r>
              <a:rPr lang="es-ES_tradnl" sz="1800" dirty="0"/>
              <a:t> </a:t>
            </a:r>
            <a:r>
              <a:rPr lang="es-ES_tradnl" sz="1800" dirty="0" err="1"/>
              <a:t>amb</a:t>
            </a:r>
            <a:r>
              <a:rPr lang="es-ES_tradnl" sz="1800" dirty="0"/>
              <a:t> poca o </a:t>
            </a:r>
            <a:r>
              <a:rPr lang="es-ES_tradnl" sz="1800" dirty="0" err="1"/>
              <a:t>nul.la</a:t>
            </a:r>
            <a:r>
              <a:rPr lang="es-ES_tradnl" sz="1800" dirty="0"/>
              <a:t> </a:t>
            </a:r>
            <a:r>
              <a:rPr lang="es-ES_tradnl" sz="1800" dirty="0" err="1"/>
              <a:t>participació</a:t>
            </a:r>
            <a:r>
              <a:rPr lang="es-ES_tradnl" sz="1800" dirty="0"/>
              <a:t> </a:t>
            </a:r>
            <a:r>
              <a:rPr lang="es-ES_tradnl" sz="1800" dirty="0" err="1"/>
              <a:t>dels</a:t>
            </a:r>
            <a:r>
              <a:rPr lang="es-ES_tradnl" sz="1800" dirty="0"/>
              <a:t> </a:t>
            </a:r>
            <a:r>
              <a:rPr lang="es-ES_tradnl" sz="1800" dirty="0" err="1"/>
              <a:t>pacients</a:t>
            </a:r>
            <a:r>
              <a:rPr lang="es-ES_tradnl" sz="1800" dirty="0"/>
              <a:t> o </a:t>
            </a:r>
            <a:r>
              <a:rPr lang="es-ES_tradnl" sz="1800" dirty="0" err="1"/>
              <a:t>els</a:t>
            </a:r>
            <a:r>
              <a:rPr lang="es-ES_tradnl" sz="1800" dirty="0"/>
              <a:t> </a:t>
            </a:r>
            <a:r>
              <a:rPr lang="es-ES_tradnl" sz="1800" dirty="0" err="1"/>
              <a:t>ciutadans</a:t>
            </a:r>
            <a:r>
              <a:rPr lang="es-ES_tradnl" sz="1800" dirty="0"/>
              <a:t> que en </a:t>
            </a:r>
            <a:r>
              <a:rPr lang="es-ES_tradnl" sz="1800" dirty="0" err="1"/>
              <a:t>seran</a:t>
            </a:r>
            <a:r>
              <a:rPr lang="es-ES_tradnl" sz="1800" dirty="0"/>
              <a:t> </a:t>
            </a:r>
            <a:r>
              <a:rPr lang="es-ES_tradnl" sz="1800" dirty="0" err="1"/>
              <a:t>els</a:t>
            </a:r>
            <a:r>
              <a:rPr lang="es-ES_tradnl" sz="1800" dirty="0"/>
              <a:t> </a:t>
            </a:r>
            <a:r>
              <a:rPr lang="es-ES_tradnl" sz="1800" dirty="0" err="1"/>
              <a:t>usuaris</a:t>
            </a:r>
            <a:r>
              <a:rPr lang="es-ES_tradnl" sz="1800" dirty="0"/>
              <a:t>, </a:t>
            </a:r>
            <a:r>
              <a:rPr lang="es-ES_tradnl" sz="1800" dirty="0" err="1"/>
              <a:t>això</a:t>
            </a:r>
            <a:r>
              <a:rPr lang="es-ES_tradnl" sz="1800" dirty="0"/>
              <a:t> fa que no </a:t>
            </a:r>
            <a:r>
              <a:rPr lang="es-ES_tradnl" sz="1800" dirty="0" err="1"/>
              <a:t>s’adaptin</a:t>
            </a:r>
            <a:r>
              <a:rPr lang="es-ES_tradnl" sz="1800" dirty="0"/>
              <a:t> a les </a:t>
            </a:r>
            <a:r>
              <a:rPr lang="es-ES_tradnl" sz="1800" dirty="0" err="1"/>
              <a:t>seves</a:t>
            </a:r>
            <a:r>
              <a:rPr lang="es-ES_tradnl" sz="1800" dirty="0"/>
              <a:t> </a:t>
            </a:r>
            <a:r>
              <a:rPr lang="es-ES_tradnl" sz="1800" dirty="0" err="1"/>
              <a:t>necessitats</a:t>
            </a:r>
            <a:r>
              <a:rPr lang="es-ES_tradn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6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A5248-4429-B8D7-058B-DE68541D9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67206E-C2E9-F0AA-4614-0D480543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C1A1D45-5114-8F87-C4AE-007425C48E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674" y="1038555"/>
            <a:ext cx="4860120" cy="1348777"/>
          </a:xfrm>
        </p:spPr>
        <p:txBody>
          <a:bodyPr/>
          <a:lstStyle/>
          <a:p>
            <a:r>
              <a:rPr lang="ca-ES" dirty="0"/>
              <a:t>Què farem?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37AB76-1DBD-F916-071A-974D6ECC10D7}"/>
              </a:ext>
            </a:extLst>
          </p:cNvPr>
          <p:cNvCxnSpPr/>
          <p:nvPr/>
        </p:nvCxnSpPr>
        <p:spPr>
          <a:xfrm>
            <a:off x="517674" y="3430556"/>
            <a:ext cx="495958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C">
  <a:themeElements>
    <a:clrScheme name="UOC 1">
      <a:dk1>
        <a:srgbClr val="000078"/>
      </a:dk1>
      <a:lt1>
        <a:srgbClr val="FFFFFF"/>
      </a:lt1>
      <a:dk2>
        <a:srgbClr val="000078"/>
      </a:dk2>
      <a:lt2>
        <a:srgbClr val="FFFFFF"/>
      </a:lt2>
      <a:accent1>
        <a:srgbClr val="73EDFF"/>
      </a:accent1>
      <a:accent2>
        <a:srgbClr val="BD9EFF"/>
      </a:accent2>
      <a:accent3>
        <a:srgbClr val="FF87FF"/>
      </a:accent3>
      <a:accent4>
        <a:srgbClr val="FF7D87"/>
      </a:accent4>
      <a:accent5>
        <a:srgbClr val="FFE000"/>
      </a:accent5>
      <a:accent6>
        <a:srgbClr val="38FF90"/>
      </a:accent6>
      <a:hlink>
        <a:srgbClr val="000078"/>
      </a:hlink>
      <a:folHlink>
        <a:srgbClr val="73EDFF"/>
      </a:folHlink>
    </a:clrScheme>
    <a:fontScheme name="UOC">
      <a:majorFont>
        <a:latin typeface="UOC Sans Bold"/>
        <a:ea typeface=""/>
        <a:cs typeface=""/>
      </a:majorFont>
      <a:minorFont>
        <a:latin typeface="UOC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C8C81BDD82E44821AE51E933C46B0" ma:contentTypeVersion="15" ma:contentTypeDescription="Crea un document nou" ma:contentTypeScope="" ma:versionID="9a8cdaad49589e6679d117ffbb890962">
  <xsd:schema xmlns:xsd="http://www.w3.org/2001/XMLSchema" xmlns:xs="http://www.w3.org/2001/XMLSchema" xmlns:p="http://schemas.microsoft.com/office/2006/metadata/properties" xmlns:ns2="7a5ed9f2-f8f7-4364-b7cd-6e5fcb6e2a0f" xmlns:ns3="9b6b4cc5-b2fb-4b12-bd28-dbbb4c193fdb" targetNamespace="http://schemas.microsoft.com/office/2006/metadata/properties" ma:root="true" ma:fieldsID="ba6e048d44061fec2b59c8eb858ac273" ns2:_="" ns3:_="">
    <xsd:import namespace="7a5ed9f2-f8f7-4364-b7cd-6e5fcb6e2a0f"/>
    <xsd:import namespace="9b6b4cc5-b2fb-4b12-bd28-dbbb4c193f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ed9f2-f8f7-4364-b7cd-6e5fcb6e2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b4cc5-b2fb-4b12-bd28-dbbb4c193f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9f301ca-38a1-4ba1-96ba-d378e2579a81}" ma:internalName="TaxCatchAll" ma:showField="CatchAllData" ma:web="9b6b4cc5-b2fb-4b12-bd28-dbbb4c193f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B81D6-A011-4B0B-A119-A82418A3D7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3B3F3A-EA57-401A-B2CA-FB50EDF25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ed9f2-f8f7-4364-b7cd-6e5fcb6e2a0f"/>
    <ds:schemaRef ds:uri="9b6b4cc5-b2fb-4b12-bd28-dbbb4c193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31129</TotalTime>
  <Words>427</Words>
  <Application>Microsoft Office PowerPoint</Application>
  <PresentationFormat>Presentació en pantalla (16:9)</PresentationFormat>
  <Paragraphs>67</Paragraphs>
  <Slides>13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UOC Sans</vt:lpstr>
      <vt:lpstr>UOC Sans Regular</vt:lpstr>
      <vt:lpstr>UOC Serif</vt:lpstr>
      <vt:lpstr>Wingdings</vt:lpstr>
      <vt:lpstr>UOC</vt:lpstr>
      <vt:lpstr>Procés participatiu Recerca en Salut Digital</vt:lpstr>
      <vt:lpstr>E</vt:lpstr>
      <vt:lpstr>La nostra raó de ser</vt:lpstr>
      <vt:lpstr>Propòsit</vt:lpstr>
      <vt:lpstr>E</vt:lpstr>
      <vt:lpstr>Presentació del PowerPoint</vt:lpstr>
      <vt:lpstr>Presentació del PowerPoint</vt:lpstr>
      <vt:lpstr>Algunes dades…..</vt:lpstr>
      <vt:lpstr>E</vt:lpstr>
      <vt:lpstr>Presentació del PowerPoint</vt:lpstr>
      <vt:lpstr>Sessions</vt:lpstr>
      <vt:lpstr>Com ho farem?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Jordi Pacheco i Canals</cp:lastModifiedBy>
  <cp:revision>787</cp:revision>
  <cp:lastPrinted>2023-06-05T14:33:22Z</cp:lastPrinted>
  <dcterms:created xsi:type="dcterms:W3CDTF">2018-07-27T10:13:14Z</dcterms:created>
  <dcterms:modified xsi:type="dcterms:W3CDTF">2024-10-14T08:24:40Z</dcterms:modified>
</cp:coreProperties>
</file>