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326" r:id="rId6"/>
    <p:sldId id="327" r:id="rId7"/>
    <p:sldId id="328" r:id="rId8"/>
    <p:sldId id="360" r:id="rId9"/>
    <p:sldId id="361" r:id="rId10"/>
    <p:sldId id="362" r:id="rId11"/>
    <p:sldId id="363" r:id="rId12"/>
    <p:sldId id="364" r:id="rId13"/>
    <p:sldId id="365" r:id="rId14"/>
    <p:sldId id="297" r:id="rId15"/>
    <p:sldId id="374" r:id="rId16"/>
    <p:sldId id="371" r:id="rId17"/>
    <p:sldId id="372" r:id="rId18"/>
    <p:sldId id="373" r:id="rId19"/>
    <p:sldId id="369" r:id="rId20"/>
    <p:sldId id="368" r:id="rId21"/>
    <p:sldId id="376" r:id="rId22"/>
    <p:sldId id="377" r:id="rId23"/>
    <p:sldId id="375" r:id="rId24"/>
    <p:sldId id="378" r:id="rId25"/>
    <p:sldId id="385" r:id="rId26"/>
    <p:sldId id="379" r:id="rId27"/>
    <p:sldId id="380" r:id="rId28"/>
    <p:sldId id="384" r:id="rId29"/>
    <p:sldId id="381" r:id="rId30"/>
    <p:sldId id="382" r:id="rId31"/>
    <p:sldId id="383" r:id="rId32"/>
    <p:sldId id="387" r:id="rId33"/>
    <p:sldId id="386" r:id="rId34"/>
    <p:sldId id="366" r:id="rId35"/>
    <p:sldId id="358" r:id="rId36"/>
  </p:sldIdLst>
  <p:sldSz cx="9144000" cy="6858000" type="screen4x3"/>
  <p:notesSz cx="6808788" cy="9940925"/>
  <p:defaultTextStyle>
    <a:defPPr>
      <a:defRPr lang="ca-ES"/>
    </a:defPPr>
    <a:lvl1pPr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66"/>
    <a:srgbClr val="C00000"/>
    <a:srgbClr val="21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FA765-D717-E894-250B-753DCCC274FE}" v="2" dt="2020-01-29T10:02:35.540"/>
    <p1510:client id="{D75E9892-4DEB-FDDC-6F6F-0DB8AFB59CB1}" v="16" dt="2020-01-27T12:05:20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54" autoAdjust="0"/>
    <p:restoredTop sz="74359" autoAdjust="0"/>
  </p:normalViewPr>
  <p:slideViewPr>
    <p:cSldViewPr>
      <p:cViewPr varScale="1">
        <p:scale>
          <a:sx n="73" d="100"/>
          <a:sy n="73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ibi Marachi, Sabrin" userId="S::sabrinaraibi@gencat.cat::d21b658b-05e4-496a-8eb5-0d0246f9b33c" providerId="AD" clId="Web-{D75E9892-4DEB-FDDC-6F6F-0DB8AFB59CB1}"/>
    <pc:docChg chg="addSld delSld modSld">
      <pc:chgData name="Araibi Marachi, Sabrin" userId="S::sabrinaraibi@gencat.cat::d21b658b-05e4-496a-8eb5-0d0246f9b33c" providerId="AD" clId="Web-{D75E9892-4DEB-FDDC-6F6F-0DB8AFB59CB1}" dt="2020-01-27T12:05:20.588" v="15"/>
      <pc:docMkLst>
        <pc:docMk/>
      </pc:docMkLst>
      <pc:sldChg chg="addSp delSp modSp add del replId">
        <pc:chgData name="Araibi Marachi, Sabrin" userId="S::sabrinaraibi@gencat.cat::d21b658b-05e4-496a-8eb5-0d0246f9b33c" providerId="AD" clId="Web-{D75E9892-4DEB-FDDC-6F6F-0DB8AFB59CB1}" dt="2020-01-27T12:05:20.588" v="15"/>
        <pc:sldMkLst>
          <pc:docMk/>
          <pc:sldMk cId="2472745736" sldId="360"/>
        </pc:sldMkLst>
        <pc:graphicFrameChg chg="del">
          <ac:chgData name="Araibi Marachi, Sabrin" userId="S::sabrinaraibi@gencat.cat::d21b658b-05e4-496a-8eb5-0d0246f9b33c" providerId="AD" clId="Web-{D75E9892-4DEB-FDDC-6F6F-0DB8AFB59CB1}" dt="2020-01-27T12:03:03.790" v="1"/>
          <ac:graphicFrameMkLst>
            <pc:docMk/>
            <pc:sldMk cId="2472745736" sldId="360"/>
            <ac:graphicFrameMk id="3" creationId="{00000000-0000-0000-0000-000000000000}"/>
          </ac:graphicFrameMkLst>
        </pc:graphicFrameChg>
        <pc:picChg chg="add mod">
          <ac:chgData name="Araibi Marachi, Sabrin" userId="S::sabrinaraibi@gencat.cat::d21b658b-05e4-496a-8eb5-0d0246f9b33c" providerId="AD" clId="Web-{D75E9892-4DEB-FDDC-6F6F-0DB8AFB59CB1}" dt="2020-01-27T12:05:16.167" v="14" actId="14100"/>
          <ac:picMkLst>
            <pc:docMk/>
            <pc:sldMk cId="2472745736" sldId="360"/>
            <ac:picMk id="11" creationId="{CBD6DA5A-AA9A-4DEC-95C5-586773DBD7DF}"/>
          </ac:picMkLst>
        </pc:picChg>
      </pc:sldChg>
    </pc:docChg>
  </pc:docChgLst>
  <pc:docChgLst>
    <pc:chgData name="Pacheco Canals, Jordi" userId="S::jpacheco@gencat.cat::dcec5d19-7e7f-4c84-976b-8eed8d18d540" providerId="AD" clId="Web-{3A1FA765-D717-E894-250B-753DCCC274FE}"/>
    <pc:docChg chg="modSld">
      <pc:chgData name="Pacheco Canals, Jordi" userId="S::jpacheco@gencat.cat::dcec5d19-7e7f-4c84-976b-8eed8d18d540" providerId="AD" clId="Web-{3A1FA765-D717-E894-250B-753DCCC274FE}" dt="2020-01-29T10:02:35.525" v="1" actId="1076"/>
      <pc:docMkLst>
        <pc:docMk/>
      </pc:docMkLst>
      <pc:sldChg chg="modSp">
        <pc:chgData name="Pacheco Canals, Jordi" userId="S::jpacheco@gencat.cat::dcec5d19-7e7f-4c84-976b-8eed8d18d540" providerId="AD" clId="Web-{3A1FA765-D717-E894-250B-753DCCC274FE}" dt="2020-01-29T10:02:35.525" v="1" actId="1076"/>
        <pc:sldMkLst>
          <pc:docMk/>
          <pc:sldMk cId="3838382160" sldId="326"/>
        </pc:sldMkLst>
        <pc:spChg chg="mod">
          <ac:chgData name="Pacheco Canals, Jordi" userId="S::jpacheco@gencat.cat::dcec5d19-7e7f-4c84-976b-8eed8d18d540" providerId="AD" clId="Web-{3A1FA765-D717-E894-250B-753DCCC274FE}" dt="2020-01-29T10:02:35.525" v="1" actId="1076"/>
          <ac:spMkLst>
            <pc:docMk/>
            <pc:sldMk cId="3838382160" sldId="326"/>
            <ac:spMk id="6" creationId="{00000000-0000-0000-0000-000000000000}"/>
          </ac:spMkLst>
        </pc:spChg>
      </pc:sldChg>
    </pc:docChg>
  </pc:docChgLst>
  <pc:docChgLst>
    <pc:chgData name="Araibi Marachi, Sabrin" userId="S::sabrinaraibi@gencat.cat::d21b658b-05e4-496a-8eb5-0d0246f9b33c" providerId="AD" clId="Web-{2976E39B-C7DD-804B-B3A7-95AC49043370}"/>
    <pc:docChg chg="modSld">
      <pc:chgData name="Araibi Marachi, Sabrin" userId="S::sabrinaraibi@gencat.cat::d21b658b-05e4-496a-8eb5-0d0246f9b33c" providerId="AD" clId="Web-{2976E39B-C7DD-804B-B3A7-95AC49043370}" dt="2020-01-24T09:15:30.750" v="0" actId="1076"/>
      <pc:docMkLst>
        <pc:docMk/>
      </pc:docMkLst>
      <pc:sldChg chg="modSp">
        <pc:chgData name="Araibi Marachi, Sabrin" userId="S::sabrinaraibi@gencat.cat::d21b658b-05e4-496a-8eb5-0d0246f9b33c" providerId="AD" clId="Web-{2976E39B-C7DD-804B-B3A7-95AC49043370}" dt="2020-01-24T09:15:30.750" v="0" actId="1076"/>
        <pc:sldMkLst>
          <pc:docMk/>
          <pc:sldMk cId="3434473717" sldId="338"/>
        </pc:sldMkLst>
        <pc:graphicFrameChg chg="mod">
          <ac:chgData name="Araibi Marachi, Sabrin" userId="S::sabrinaraibi@gencat.cat::d21b658b-05e4-496a-8eb5-0d0246f9b33c" providerId="AD" clId="Web-{2976E39B-C7DD-804B-B3A7-95AC49043370}" dt="2020-01-24T09:15:30.750" v="0" actId="1076"/>
          <ac:graphicFrameMkLst>
            <pc:docMk/>
            <pc:sldMk cId="3434473717" sldId="338"/>
            <ac:graphicFrameMk id="6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245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fld id="{0A151C83-B6F8-4862-A94E-AE7F044C2BBF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504873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6"/>
            <a:ext cx="54467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Feu clic aquí per editar els estils de text del patró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45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fld id="{E871AB26-1439-4AF1-BA31-2F3DF76FAB62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804294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25D2EC-8E56-44D1-AF3C-B7F9122428D4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19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81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20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09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21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39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22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55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23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91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24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32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25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71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26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95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27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69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28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7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11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29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03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30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82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31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03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25D2EC-8E56-44D1-AF3C-B7F9122428D4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32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7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12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7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13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64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14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95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15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00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16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27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17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09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18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25838"/>
            <a:ext cx="7772400" cy="641350"/>
          </a:xfrm>
        </p:spPr>
        <p:txBody>
          <a:bodyPr anchor="ctr">
            <a:spAutoFit/>
          </a:bodyPr>
          <a:lstStyle>
            <a:lvl1pPr algn="ctr">
              <a:defRPr sz="3600"/>
            </a:lvl1pPr>
          </a:lstStyle>
          <a:p>
            <a:pPr lvl="0"/>
            <a:r>
              <a:rPr lang="ca-ES" altLang="ca-ES" noProof="0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5213"/>
            <a:ext cx="64008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b="1"/>
            </a:lvl1pPr>
          </a:lstStyle>
          <a:p>
            <a:pPr lvl="0"/>
            <a:r>
              <a:rPr lang="ca-ES" altLang="ca-ES" noProof="0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E28028-6A70-4A3B-9B46-C21C5378B662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83496B15-FF3F-4AAB-BC49-66ACF72C9727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85629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D1950-A601-461C-BE1F-AC239B13904B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CF499-3555-4A7A-ADD0-33107CB3FD1B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75756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516688" y="611188"/>
            <a:ext cx="1943100" cy="3448050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82625" y="611188"/>
            <a:ext cx="5681663" cy="3448050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FAD16-17EF-4EEC-9258-87E879DCD247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47553-8A87-4C11-B339-163C559AD133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58549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ol, objectes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9A1A1-4201-4152-89EB-666AAD72198F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4C702-E1EE-44CE-9E2C-27B9E2BAC79A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486101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ítol, gràfic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gràfic 2"/>
          <p:cNvSpPr>
            <a:spLocks noGrp="1"/>
          </p:cNvSpPr>
          <p:nvPr>
            <p:ph type="chart"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58AEB-E264-4ED9-9459-A96679686A0E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CCF4E-5D5D-4735-A614-C39FBA6EC1CA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168374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ol i t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aula 2"/>
          <p:cNvSpPr>
            <a:spLocks noGrp="1"/>
          </p:cNvSpPr>
          <p:nvPr>
            <p:ph type="tbl" idx="1"/>
          </p:nvPr>
        </p:nvSpPr>
        <p:spPr>
          <a:xfrm>
            <a:off x="685800" y="2517775"/>
            <a:ext cx="7773988" cy="1541463"/>
          </a:xfr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AED59-A51B-4F2D-973C-FCAE2EDD1F78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3F469-230E-4EA2-A158-9F6A90AC8844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80350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5006" y="0"/>
            <a:ext cx="7773988" cy="1008062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FF5D-71D4-4912-B252-96515D59957C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F42E0-3101-4986-8EC9-B40E4EAD28DD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16476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47C42-BE81-40D1-A5FF-4256BB81AF9D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8254B-85AA-405F-BF6E-5D5CF19ED717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71337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99098" y="548680"/>
            <a:ext cx="7773988" cy="1008062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5B4C4-6825-413D-A1C8-0FEA86CFD80F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9CC1B-9177-4334-88D3-A2E5B498D64C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49001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80D38-8ECE-475B-AB02-6AFE468926F8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A75FF-9384-401F-8EEB-CB11127EB143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286505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AFCC6-8C5D-4BB0-BDA9-81BF64FA9EA4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BC92C-DA37-4CC6-8DBD-8671600451A0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214403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50862-13E2-4EC2-B5DB-75A5AF264C5A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4E04-47AA-4DFF-BF31-2EA366D8C0BA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275910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9679-5F28-4C10-8F5B-9FF87E649B2F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030C3-FE65-4475-A1ED-05785FF150E2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71750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B059-9903-43A3-8F0F-D73E84B8E72E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6EA90-FED5-4E40-B2A0-9BC85068ACAC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292968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338" y="220899"/>
            <a:ext cx="7750762" cy="5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n-US" dirty="0"/>
              <a:t>Feu clic aquí per editar l'estil de títol del patró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7775"/>
            <a:ext cx="7773988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a-ES" altLang="en-US"/>
              <a:t>Feu clic aquí per editar els estils de text del patró</a:t>
            </a:r>
          </a:p>
          <a:p>
            <a:pPr lvl="1"/>
            <a:r>
              <a:rPr lang="ca-ES" altLang="en-US"/>
              <a:t>Segon nivell</a:t>
            </a:r>
          </a:p>
          <a:p>
            <a:pPr lvl="2"/>
            <a:r>
              <a:rPr lang="ca-ES" altLang="en-US"/>
              <a:t>Tercer nivell</a:t>
            </a:r>
          </a:p>
          <a:p>
            <a:pPr lvl="3"/>
            <a:r>
              <a:rPr lang="ca-ES" altLang="en-US"/>
              <a:t>Quart nivell</a:t>
            </a:r>
          </a:p>
          <a:p>
            <a:pPr lvl="4"/>
            <a:r>
              <a:rPr lang="ca-ES" altLang="en-US"/>
              <a:t>Cinquè nivell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smtClean="0"/>
            </a:lvl1pPr>
          </a:lstStyle>
          <a:p>
            <a:pPr>
              <a:defRPr/>
            </a:pPr>
            <a:fld id="{42101764-ECC5-45A4-8AE7-6C276DCF8A61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fld id="{90BFBB92-49E9-43B0-B237-EC8A7C58D67B}" type="slidenum">
              <a:rPr lang="ca-ES" altLang="en-US"/>
              <a:pPr/>
              <a:t>‹#›</a:t>
            </a:fld>
            <a:endParaRPr lang="ca-ES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2625" y="764704"/>
            <a:ext cx="7696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o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7_tWUE5Lh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utlletins.gencat.cat/pres_push/AppJava/inici.do;jsessionid=1crrqIBN77QDG8Vr7lju-6pTbMgTgSny1hPeTAyTe70-RjSlAEf5!-55035165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xarxes@gencat.ca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icipa.gencat.cat/uploads/decidim/attachment/file/1657/3_PLANTILLA_DifusioXXSS.xls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Relationship Id="rId9" Type="http://schemas.openxmlformats.org/officeDocument/2006/relationships/image" Target="../media/image35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articipa.gencat.cat/uploads/decidim/attachment/file/1658/4_Exemple_PlaComunicaci%C3%B3_Omnia.docx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encat.sharepoint.com/sites/ParticipacioCiutadana/Documents%20compartits/AG_N0036_SGQD_SP/G0326_Comunicaci&#243;/2%20Comunicaci&#243;%20x%20Mecanismes/1_Processos%20Participatius/1%20Materials%20Iniciar%20processos/1_PLANTILLA_PlaComunicaci&#243;.docx" TargetMode="External"/><Relationship Id="rId7" Type="http://schemas.openxmlformats.org/officeDocument/2006/relationships/hyperlink" Target="https://participa.gencat.cat/uploads/decidim/attachment/file/1659/5_User_Journey_Participacio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rticipa.gencat.cat/uploads/decidim/attachment/file/1657/3_PLANTILLA_DifusioXXSS.xlsx" TargetMode="External"/><Relationship Id="rId5" Type="http://schemas.openxmlformats.org/officeDocument/2006/relationships/hyperlink" Target="https://participa.gencat.cat/uploads/decidim/attachment/file/1656/2_PLANTILLA_AccionsComunicacio.xlsx" TargetMode="External"/><Relationship Id="rId4" Type="http://schemas.openxmlformats.org/officeDocument/2006/relationships/hyperlink" Target="https://participa.gencat.cat/uploads/decidim/attachment/file/1658/4_Exemple_PlaComunicaci%C3%B3_Omnia.docx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articipa.gencat.cat/uploads/decidim/attachment/file/1656/2_PLANTILLA_AccionsComunicacio.xlsx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980728"/>
            <a:ext cx="7772400" cy="707886"/>
          </a:xfrm>
        </p:spPr>
        <p:txBody>
          <a:bodyPr/>
          <a:lstStyle/>
          <a:p>
            <a:pPr eaLnBrk="1" hangingPunct="1"/>
            <a:r>
              <a:rPr lang="ca-ES" altLang="en-US" sz="2000" dirty="0" smtClean="0">
                <a:ea typeface="ＭＳ Ｐゴシック" panose="020B0600070205080204" pitchFamily="34" charset="-128"/>
              </a:rPr>
              <a:t>PLA DE COMUNICACIÓ D’UN PROCÉS PARTICIPATIU. </a:t>
            </a:r>
            <a:br>
              <a:rPr lang="ca-ES" altLang="en-US" sz="2000" dirty="0" smtClean="0">
                <a:ea typeface="ＭＳ Ｐゴシック" panose="020B0600070205080204" pitchFamily="34" charset="-128"/>
              </a:rPr>
            </a:br>
            <a:r>
              <a:rPr lang="ca-ES" altLang="en-US" sz="2000" dirty="0" smtClean="0">
                <a:ea typeface="ＭＳ Ｐゴシック" panose="020B0600070205080204" pitchFamily="34" charset="-128"/>
              </a:rPr>
              <a:t>CAS EXEMPLE: XARXA ÒMNIA</a:t>
            </a:r>
            <a:endParaRPr lang="ca-E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9367" y="5139547"/>
            <a:ext cx="6400800" cy="427037"/>
          </a:xfrm>
        </p:spPr>
        <p:txBody>
          <a:bodyPr/>
          <a:lstStyle/>
          <a:p>
            <a:pPr eaLnBrk="1" hangingPunct="1"/>
            <a:r>
              <a:rPr lang="ca-ES" altLang="en-US" dirty="0">
                <a:ea typeface="ＭＳ Ｐゴシック" panose="020B0600070205080204" pitchFamily="34" charset="-128"/>
              </a:rPr>
              <a:t>2019</a:t>
            </a:r>
          </a:p>
        </p:txBody>
      </p:sp>
      <p:pic>
        <p:nvPicPr>
          <p:cNvPr id="5" name="Imagen 4" descr="#SOMNIA_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597" y="1599627"/>
            <a:ext cx="5406341" cy="4321696"/>
          </a:xfrm>
          <a:prstGeom prst="rect">
            <a:avLst/>
          </a:prstGeom>
        </p:spPr>
      </p:pic>
      <p:pic>
        <p:nvPicPr>
          <p:cNvPr id="6" name="Imatge 5" descr="O:\N0018_GT\AG_N0018_GT\PIV i imatge gràfica\00_logos-models_nou\04-2_dgpc\dgpc_h2_bn_sfon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91200"/>
            <a:ext cx="2895600" cy="78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10</a:t>
            </a:fld>
            <a:endParaRPr lang="ca-ES" altLang="en-US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A2199DD-B6BE-454F-9447-17AFA1C8845A}"/>
              </a:ext>
            </a:extLst>
          </p:cNvPr>
          <p:cNvSpPr txBox="1">
            <a:spLocks/>
          </p:cNvSpPr>
          <p:nvPr/>
        </p:nvSpPr>
        <p:spPr bwMode="auto">
          <a:xfrm>
            <a:off x="1060141" y="2251783"/>
            <a:ext cx="5493059" cy="346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just"/>
            <a:r>
              <a:rPr lang="es-ES" sz="8625" b="1" dirty="0" smtClean="0">
                <a:latin typeface="Helvetica" pitchFamily="2" charset="0"/>
              </a:rPr>
              <a:t>05</a:t>
            </a:r>
            <a:r>
              <a:rPr lang="es-ES" sz="7200" b="1" dirty="0" smtClean="0">
                <a:latin typeface="Helvetica" pitchFamily="2" charset="0"/>
              </a:rPr>
              <a:t> </a:t>
            </a:r>
            <a:endParaRPr lang="es-ES" sz="7200" b="1" dirty="0">
              <a:latin typeface="Helvetica" pitchFamily="2" charset="0"/>
            </a:endParaRPr>
          </a:p>
          <a:p>
            <a:pPr algn="just"/>
            <a:endParaRPr lang="es-ES" dirty="0"/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 bwMode="auto">
          <a:xfrm>
            <a:off x="2435424" y="2223548"/>
            <a:ext cx="51845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9pPr>
          </a:lstStyle>
          <a:p>
            <a:r>
              <a:rPr lang="ca-ES" alt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EXEMPLE</a:t>
            </a:r>
            <a:endParaRPr lang="ca-ES" altLang="en-US" kern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a-ES" altLang="en-US" kern="0" dirty="0" smtClean="0"/>
              <a:t>El cas Xarxa </a:t>
            </a:r>
            <a:r>
              <a:rPr lang="ca-ES" altLang="en-US" kern="0" dirty="0" err="1" smtClean="0"/>
              <a:t>Òmnia</a:t>
            </a:r>
            <a:endParaRPr lang="ca-E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724183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11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11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2529923"/>
          </a:xfrm>
        </p:spPr>
        <p:txBody>
          <a:bodyPr/>
          <a:lstStyle/>
          <a:p>
            <a:pPr marL="0" indent="0">
              <a:buNone/>
            </a:pPr>
            <a:r>
              <a:rPr lang="ca-ES" b="1" dirty="0" smtClean="0"/>
              <a:t>Imatge del procés </a:t>
            </a:r>
            <a:endParaRPr lang="ca-ES" b="1" dirty="0"/>
          </a:p>
          <a:p>
            <a:pPr marL="0" indent="0">
              <a:buNone/>
            </a:pPr>
            <a:r>
              <a:rPr lang="ca-ES" altLang="en-US" dirty="0" smtClean="0">
                <a:ea typeface="ＭＳ Ｐゴシック" panose="020B0600070205080204" pitchFamily="34" charset="-128"/>
              </a:rPr>
              <a:t>El punt de partida era...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La Xarxa </a:t>
            </a:r>
            <a:r>
              <a:rPr lang="ca-ES" altLang="en-US" dirty="0" err="1" smtClean="0">
                <a:ea typeface="ＭＳ Ｐゴシック" panose="020B0600070205080204" pitchFamily="34" charset="-128"/>
              </a:rPr>
              <a:t>Òmnia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 té un component TIC i social molt important. 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Des del primer moment vam voler que la gent de la Xarxa </a:t>
            </a:r>
            <a:r>
              <a:rPr lang="ca-ES" altLang="en-US" dirty="0" err="1" smtClean="0">
                <a:ea typeface="ＭＳ Ｐゴシック" panose="020B0600070205080204" pitchFamily="34" charset="-128"/>
              </a:rPr>
              <a:t>Òmnia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 es sentís partícip (component social). 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Vam voler que es pogués jugar a difondre el procés per les xarxes per part de tothom, explicant les seves experiències (TIC i Social). Per a això necessitàvem un fil conductor: el </a:t>
            </a:r>
            <a:r>
              <a:rPr lang="ca-ES" altLang="en-US" dirty="0" err="1" smtClean="0">
                <a:ea typeface="ＭＳ Ｐゴシック" panose="020B0600070205080204" pitchFamily="34" charset="-128"/>
              </a:rPr>
              <a:t>hashtag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. #Somnia</a:t>
            </a:r>
          </a:p>
        </p:txBody>
      </p:sp>
      <p:pic>
        <p:nvPicPr>
          <p:cNvPr id="14" name="Imat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24"/>
          <a:stretch/>
        </p:blipFill>
        <p:spPr>
          <a:xfrm>
            <a:off x="1560976" y="3240780"/>
            <a:ext cx="6093466" cy="32721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12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12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2837700"/>
          </a:xfrm>
        </p:spPr>
        <p:txBody>
          <a:bodyPr/>
          <a:lstStyle/>
          <a:p>
            <a:pPr marL="0" indent="0">
              <a:buNone/>
            </a:pPr>
            <a:r>
              <a:rPr lang="ca-ES" b="1" dirty="0" err="1" smtClean="0"/>
              <a:t>Cartelleria</a:t>
            </a:r>
            <a:endParaRPr lang="ca-ES" b="1" dirty="0"/>
          </a:p>
          <a:p>
            <a:pPr marL="0" indent="0">
              <a:buNone/>
            </a:pPr>
            <a:endParaRPr lang="ca-ES" altLang="en-US" dirty="0" smtClean="0">
              <a:ea typeface="ＭＳ Ｐゴシック" panose="020B0600070205080204" pitchFamily="34" charset="-128"/>
            </a:endParaRP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Disposàvem de </a:t>
            </a:r>
            <a:r>
              <a:rPr lang="ca-ES" altLang="en-US" b="1" dirty="0" smtClean="0">
                <a:ea typeface="ＭＳ Ｐゴシック" panose="020B0600070205080204" pitchFamily="34" charset="-128"/>
              </a:rPr>
              <a:t>123 punts distribuïts pel territori.</a:t>
            </a:r>
            <a:r>
              <a:rPr lang="ca-ES" altLang="en-US" dirty="0">
                <a:ea typeface="ＭＳ Ｐゴシック" panose="020B0600070205080204" pitchFamily="34" charset="-128"/>
              </a:rPr>
              <a:t> 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Això suposava: </a:t>
            </a:r>
          </a:p>
          <a:p>
            <a:pPr>
              <a:buAutoNum type="arabicParenR"/>
            </a:pPr>
            <a:r>
              <a:rPr lang="ca-ES" altLang="en-US" dirty="0" smtClean="0">
                <a:ea typeface="ＭＳ Ｐゴシック" panose="020B0600070205080204" pitchFamily="34" charset="-128"/>
              </a:rPr>
              <a:t>Comptar amb l’ajuda dels centres per donar a conèixer el procés. Per això vam gener </a:t>
            </a:r>
            <a:r>
              <a:rPr lang="ca-ES" altLang="en-US" dirty="0" err="1" smtClean="0">
                <a:ea typeface="ＭＳ Ｐゴシック" panose="020B0600070205080204" pitchFamily="34" charset="-128"/>
              </a:rPr>
              <a:t>cartelleria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 (</a:t>
            </a:r>
            <a:r>
              <a:rPr lang="ca-ES" altLang="en-US" u="sng" dirty="0" smtClean="0">
                <a:ea typeface="ＭＳ Ｐゴシック" panose="020B0600070205080204" pitchFamily="34" charset="-128"/>
              </a:rPr>
              <a:t>pòsters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 i </a:t>
            </a:r>
            <a:r>
              <a:rPr lang="ca-ES" altLang="en-US" u="sng" dirty="0" err="1" smtClean="0">
                <a:ea typeface="ＭＳ Ｐゴシック" panose="020B0600070205080204" pitchFamily="34" charset="-128"/>
              </a:rPr>
              <a:t>flyers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 a distribuir en aquests punts).</a:t>
            </a:r>
          </a:p>
          <a:p>
            <a:pPr>
              <a:buAutoNum type="arabicParenR"/>
            </a:pPr>
            <a:r>
              <a:rPr lang="ca-ES" altLang="en-US" dirty="0" smtClean="0">
                <a:ea typeface="ＭＳ Ｐゴシック" panose="020B0600070205080204" pitchFamily="34" charset="-128"/>
              </a:rPr>
              <a:t>Contactar i comptar amb els </a:t>
            </a:r>
            <a:r>
              <a:rPr lang="ca-ES" altLang="en-US" b="1" dirty="0">
                <a:ea typeface="ＭＳ Ｐゴシック" panose="020B0600070205080204" pitchFamily="34" charset="-128"/>
              </a:rPr>
              <a:t>Dinamitzadors</a:t>
            </a:r>
            <a:r>
              <a:rPr lang="ca-ES" altLang="en-US" dirty="0">
                <a:ea typeface="ＭＳ Ｐゴシック" panose="020B0600070205080204" pitchFamily="34" charset="-128"/>
              </a:rPr>
              <a:t> dels punts perquè ens ajudessin a </a:t>
            </a:r>
            <a:r>
              <a:rPr lang="ca-ES" altLang="en-US" b="1" dirty="0">
                <a:ea typeface="ＭＳ Ｐゴシック" panose="020B0600070205080204" pitchFamily="34" charset="-128"/>
              </a:rPr>
              <a:t>difondre</a:t>
            </a:r>
            <a:r>
              <a:rPr lang="ca-ES" altLang="en-US" dirty="0">
                <a:ea typeface="ＭＳ Ｐゴシック" panose="020B0600070205080204" pitchFamily="34" charset="-128"/>
              </a:rPr>
              <a:t> el procés i </a:t>
            </a:r>
            <a:r>
              <a:rPr lang="ca-ES" altLang="en-US" b="1" dirty="0">
                <a:ea typeface="ＭＳ Ｐゴシック" panose="020B0600070205080204" pitchFamily="34" charset="-128"/>
              </a:rPr>
              <a:t>involucrar</a:t>
            </a:r>
            <a:r>
              <a:rPr lang="ca-ES" altLang="en-US" dirty="0">
                <a:ea typeface="ＭＳ Ｐゴシック" panose="020B0600070205080204" pitchFamily="34" charset="-128"/>
              </a:rPr>
              <a:t> a la gent 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-&gt;Teníem poder de difusió presencial al territori.</a:t>
            </a:r>
          </a:p>
        </p:txBody>
      </p:sp>
      <p:sp>
        <p:nvSpPr>
          <p:cNvPr id="3" name="Rectangle 2"/>
          <p:cNvSpPr/>
          <p:nvPr/>
        </p:nvSpPr>
        <p:spPr>
          <a:xfrm>
            <a:off x="639156" y="3961053"/>
            <a:ext cx="7751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b="0" i="1" dirty="0"/>
              <a:t>En el teu cas... Comptes amb una xarxa presencial amb la que puguis comptar? Amb serveis territorials? Agents al territori? Entitats que t’ajudin a difondre?</a:t>
            </a:r>
          </a:p>
        </p:txBody>
      </p:sp>
    </p:spTree>
    <p:extLst>
      <p:ext uri="{BB962C8B-B14F-4D97-AF65-F5344CB8AC3E}">
        <p14:creationId xmlns:p14="http://schemas.microsoft.com/office/powerpoint/2010/main" val="348583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13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13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662158" y="5902203"/>
            <a:ext cx="7751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Les persones que surten al tríptic són </a:t>
            </a:r>
            <a:r>
              <a:rPr lang="ca-ES" altLang="en-US" sz="1600" i="1" dirty="0" smtClean="0"/>
              <a:t>persones reals, </a:t>
            </a:r>
            <a:r>
              <a:rPr lang="ca-ES" altLang="en-US" sz="1600" b="0" i="1" dirty="0" smtClean="0"/>
              <a:t>que d’una manera o altra estan involucrades amb la Xarxa </a:t>
            </a:r>
            <a:r>
              <a:rPr lang="ca-ES" altLang="en-US" sz="1600" b="0" i="1" dirty="0" err="1" smtClean="0"/>
              <a:t>Òmnia</a:t>
            </a:r>
            <a:r>
              <a:rPr lang="ca-ES" altLang="en-US" sz="1600" b="0" i="1" dirty="0" smtClean="0"/>
              <a:t>. L’objectiu era involucrar a tota la gent en la majoria d’accions possibles, també les de difusió.</a:t>
            </a:r>
            <a:endParaRPr lang="ca-ES" altLang="en-US" sz="1600" b="0" i="1" dirty="0"/>
          </a:p>
        </p:txBody>
      </p:sp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662158" y="1007483"/>
            <a:ext cx="7773988" cy="369332"/>
          </a:xfrm>
        </p:spPr>
        <p:txBody>
          <a:bodyPr/>
          <a:lstStyle/>
          <a:p>
            <a:r>
              <a:rPr lang="ca-ES" dirty="0" smtClean="0"/>
              <a:t>Exemple del tríptic</a:t>
            </a:r>
            <a:endParaRPr lang="ca-ES" dirty="0"/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567398"/>
            <a:ext cx="5862872" cy="1967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706635"/>
            <a:ext cx="5862872" cy="1961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oogle Shape;981;p41"/>
          <p:cNvGrpSpPr/>
          <p:nvPr/>
        </p:nvGrpSpPr>
        <p:grpSpPr>
          <a:xfrm>
            <a:off x="864000" y="5960470"/>
            <a:ext cx="179608" cy="284755"/>
            <a:chOff x="6718575" y="2318625"/>
            <a:chExt cx="256950" cy="407375"/>
          </a:xfrm>
        </p:grpSpPr>
        <p:sp>
          <p:nvSpPr>
            <p:cNvPr id="16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992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14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14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6211210" y="1376815"/>
            <a:ext cx="26812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Vam generar un espai personalitzat per a cada una de les 23 sessions, amb la data i adreça. Així, sobre una plantilla genèrica de </a:t>
            </a:r>
            <a:r>
              <a:rPr lang="ca-ES" altLang="en-US" sz="1600" b="0" i="1" dirty="0" err="1" smtClean="0"/>
              <a:t>flyer</a:t>
            </a:r>
            <a:r>
              <a:rPr lang="ca-ES" altLang="en-US" sz="1600" b="0" i="1" dirty="0" smtClean="0"/>
              <a:t>, teníem </a:t>
            </a:r>
            <a:r>
              <a:rPr lang="ca-ES" altLang="en-US" sz="1600" i="1" dirty="0" smtClean="0"/>
              <a:t>“crides a l’acció” personalitzades amb dia, lloc i hora.</a:t>
            </a:r>
          </a:p>
          <a:p>
            <a:pPr marL="400050" lvl="1" indent="0">
              <a:buNone/>
            </a:pPr>
            <a:r>
              <a:rPr lang="ca-ES" altLang="en-US" sz="1600" b="0" i="1" dirty="0" smtClean="0"/>
              <a:t>Amb la impressió digital pots fer-ho. Sinó, el disseny pot contemplar un espai en blanc i posar etiquetes.</a:t>
            </a:r>
            <a:endParaRPr lang="ca-ES" altLang="en-US" sz="1600" b="0" i="1" dirty="0"/>
          </a:p>
        </p:txBody>
      </p:sp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662158" y="1007483"/>
            <a:ext cx="7773988" cy="369332"/>
          </a:xfrm>
        </p:spPr>
        <p:txBody>
          <a:bodyPr/>
          <a:lstStyle/>
          <a:p>
            <a:r>
              <a:rPr lang="ca-ES" dirty="0" smtClean="0"/>
              <a:t>Exemple del </a:t>
            </a:r>
            <a:r>
              <a:rPr lang="ca-ES" dirty="0" err="1" smtClean="0"/>
              <a:t>flyer</a:t>
            </a:r>
            <a:endParaRPr lang="ca-ES" dirty="0"/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19" y="1456642"/>
            <a:ext cx="2206887" cy="4664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619" y="1456642"/>
            <a:ext cx="2226587" cy="4673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Connector de fletxa recta 4"/>
          <p:cNvCxnSpPr/>
          <p:nvPr/>
        </p:nvCxnSpPr>
        <p:spPr bwMode="auto">
          <a:xfrm flipH="1">
            <a:off x="5220072" y="3356992"/>
            <a:ext cx="1084633" cy="72008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oogle Shape;981;p41"/>
          <p:cNvGrpSpPr/>
          <p:nvPr/>
        </p:nvGrpSpPr>
        <p:grpSpPr>
          <a:xfrm>
            <a:off x="6380615" y="1461392"/>
            <a:ext cx="179608" cy="284755"/>
            <a:chOff x="6718575" y="2318625"/>
            <a:chExt cx="256950" cy="407375"/>
          </a:xfrm>
        </p:grpSpPr>
        <p:sp>
          <p:nvSpPr>
            <p:cNvPr id="17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 rot="10800000" flipH="1">
            <a:off x="6033614" y="2849160"/>
            <a:ext cx="502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dirty="0">
                <a:solidFill>
                  <a:srgbClr val="C00000"/>
                </a:solidFill>
                <a:latin typeface="Lato Light"/>
                <a:ea typeface="Lato Light"/>
                <a:cs typeface="Lato Light"/>
                <a:sym typeface="Lato Light"/>
              </a:rPr>
              <a:t>👉</a:t>
            </a:r>
            <a:endParaRPr lang="ca-E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62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15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15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5148064" y="1376815"/>
            <a:ext cx="37444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Els pòsters i els </a:t>
            </a:r>
            <a:r>
              <a:rPr lang="ca-ES" altLang="en-US" sz="1600" b="0" i="1" dirty="0" err="1" smtClean="0"/>
              <a:t>flyers</a:t>
            </a:r>
            <a:r>
              <a:rPr lang="ca-ES" altLang="en-US" sz="1600" b="0" i="1" dirty="0" smtClean="0"/>
              <a:t> (amb les dates concretes) compartien espai. Per això vam fer pòsters genèrics, sense al·lusió a dates. Això ens permetia simplificar missatges: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Dir que és un procés participatiu de la Generalitat.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Interval de temps. 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Web a on buscar més informació.</a:t>
            </a:r>
            <a:endParaRPr lang="ca-ES" altLang="en-US" sz="1600" b="0" i="1" dirty="0"/>
          </a:p>
        </p:txBody>
      </p:sp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662158" y="1007483"/>
            <a:ext cx="7773988" cy="369332"/>
          </a:xfrm>
        </p:spPr>
        <p:txBody>
          <a:bodyPr/>
          <a:lstStyle/>
          <a:p>
            <a:r>
              <a:rPr lang="ca-ES" dirty="0" smtClean="0"/>
              <a:t>Exemple de pòster</a:t>
            </a:r>
            <a:endParaRPr lang="ca-ES" dirty="0"/>
          </a:p>
        </p:txBody>
      </p:sp>
      <p:cxnSp>
        <p:nvCxnSpPr>
          <p:cNvPr id="5" name="Connector de fletxa recta 4"/>
          <p:cNvCxnSpPr/>
          <p:nvPr/>
        </p:nvCxnSpPr>
        <p:spPr bwMode="auto">
          <a:xfrm flipH="1">
            <a:off x="5220072" y="3356992"/>
            <a:ext cx="1084633" cy="72008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oogle Shape;981;p41"/>
          <p:cNvGrpSpPr/>
          <p:nvPr/>
        </p:nvGrpSpPr>
        <p:grpSpPr>
          <a:xfrm>
            <a:off x="5326216" y="1451901"/>
            <a:ext cx="179608" cy="284755"/>
            <a:chOff x="6718575" y="2318625"/>
            <a:chExt cx="256950" cy="407375"/>
          </a:xfrm>
        </p:grpSpPr>
        <p:sp>
          <p:nvSpPr>
            <p:cNvPr id="17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 rot="10800000" flipH="1">
            <a:off x="4758149" y="4888238"/>
            <a:ext cx="502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dirty="0">
                <a:solidFill>
                  <a:srgbClr val="C00000"/>
                </a:solidFill>
                <a:latin typeface="Lato Light"/>
                <a:ea typeface="Lato Light"/>
                <a:cs typeface="Lato Light"/>
                <a:sym typeface="Lato Light"/>
              </a:rPr>
              <a:t>👉</a:t>
            </a:r>
            <a:endParaRPr lang="ca-ES" sz="5400" dirty="0">
              <a:solidFill>
                <a:srgbClr val="C00000"/>
              </a:solidFill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562275"/>
            <a:ext cx="3211164" cy="4466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138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16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16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2006703"/>
          </a:xfrm>
        </p:spPr>
        <p:txBody>
          <a:bodyPr/>
          <a:lstStyle/>
          <a:p>
            <a:pPr marL="0" indent="0">
              <a:buNone/>
            </a:pPr>
            <a:r>
              <a:rPr lang="ca-ES" sz="2000" b="1" dirty="0" smtClean="0"/>
              <a:t>Vídeo de presentació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Amb els participants com a protagonistes.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Amb el </a:t>
            </a:r>
            <a:r>
              <a:rPr lang="ca-ES" altLang="en-US" dirty="0" err="1" smtClean="0">
                <a:ea typeface="ＭＳ Ｐゴシック" panose="020B0600070205080204" pitchFamily="34" charset="-128"/>
              </a:rPr>
              <a:t>hashtag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 com a fil conductor.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Amb la web del procés com a pàgina d’aterratge (</a:t>
            </a:r>
            <a:r>
              <a:rPr lang="ca-ES" altLang="en-US" i="1" dirty="0" err="1" smtClean="0">
                <a:ea typeface="ＭＳ Ｐゴシック" panose="020B0600070205080204" pitchFamily="34" charset="-128"/>
              </a:rPr>
              <a:t>landing</a:t>
            </a:r>
            <a:r>
              <a:rPr lang="ca-ES" altLang="en-US" i="1" dirty="0" smtClean="0">
                <a:ea typeface="ＭＳ Ｐゴシック" panose="020B0600070205080204" pitchFamily="34" charset="-128"/>
              </a:rPr>
              <a:t> </a:t>
            </a:r>
            <a:r>
              <a:rPr lang="ca-ES" altLang="en-US" i="1" dirty="0" err="1" smtClean="0">
                <a:ea typeface="ＭＳ Ｐゴシック" panose="020B0600070205080204" pitchFamily="34" charset="-128"/>
              </a:rPr>
              <a:t>page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).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Objectiu: difondre’l per les xarxes i al </a:t>
            </a:r>
            <a:r>
              <a:rPr lang="ca-ES" altLang="en-US" dirty="0" err="1" smtClean="0">
                <a:ea typeface="ＭＳ Ｐゴシック" panose="020B0600070205080204" pitchFamily="34" charset="-128"/>
              </a:rPr>
              <a:t>mail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 de presentació del procés (però mentre el fèiem, ja generàvem també soroll entre el col·lectiu).</a:t>
            </a:r>
          </a:p>
        </p:txBody>
      </p:sp>
      <p:sp>
        <p:nvSpPr>
          <p:cNvPr id="10" name="Google Shape;456;p47"/>
          <p:cNvSpPr/>
          <p:nvPr/>
        </p:nvSpPr>
        <p:spPr>
          <a:xfrm>
            <a:off x="467544" y="3429000"/>
            <a:ext cx="3567145" cy="312992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Imatg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71" y="3654546"/>
            <a:ext cx="3048289" cy="22206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1597" y="3549166"/>
            <a:ext cx="44644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Quan pengis el vídeo al canal de </a:t>
            </a:r>
            <a:r>
              <a:rPr lang="ca-ES" altLang="en-US" sz="1600" b="0" i="1" dirty="0" err="1" smtClean="0"/>
              <a:t>youtube</a:t>
            </a:r>
            <a:r>
              <a:rPr lang="ca-ES" altLang="en-US" sz="1600" b="0" i="1" dirty="0" smtClean="0"/>
              <a:t>, aprofita l’espai del </a:t>
            </a:r>
            <a:r>
              <a:rPr lang="ca-ES" altLang="en-US" sz="1600" b="0" i="1" dirty="0" err="1" smtClean="0"/>
              <a:t>youtube</a:t>
            </a:r>
            <a:r>
              <a:rPr lang="ca-ES" altLang="en-US" sz="1600" b="0" i="1" dirty="0" smtClean="0"/>
              <a:t> per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Descriure el vídeo i el procés participatiu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Utilitzar paraules clau que t’ajudin a posicionar-te a buscadors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Indicar a la descripció la pàgina d’aterratge del procés.</a:t>
            </a:r>
            <a:endParaRPr lang="ca-ES" altLang="en-US" sz="1600" b="0" i="1" dirty="0"/>
          </a:p>
        </p:txBody>
      </p:sp>
      <p:grpSp>
        <p:nvGrpSpPr>
          <p:cNvPr id="9" name="Google Shape;981;p41"/>
          <p:cNvGrpSpPr/>
          <p:nvPr/>
        </p:nvGrpSpPr>
        <p:grpSpPr>
          <a:xfrm>
            <a:off x="4459348" y="3654546"/>
            <a:ext cx="179608" cy="284755"/>
            <a:chOff x="6718575" y="2318625"/>
            <a:chExt cx="256950" cy="407375"/>
          </a:xfrm>
        </p:grpSpPr>
        <p:sp>
          <p:nvSpPr>
            <p:cNvPr id="12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43580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17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17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1674305"/>
          </a:xfrm>
        </p:spPr>
        <p:txBody>
          <a:bodyPr/>
          <a:lstStyle/>
          <a:p>
            <a:pPr marL="0" indent="0">
              <a:buNone/>
            </a:pPr>
            <a:r>
              <a:rPr lang="ca-ES" sz="2000" b="1" dirty="0" smtClean="0"/>
              <a:t>El web</a:t>
            </a:r>
          </a:p>
          <a:p>
            <a:pPr marL="0" indent="0">
              <a:buNone/>
            </a:pPr>
            <a:r>
              <a:rPr lang="ca-ES" altLang="en-US" dirty="0" smtClean="0">
                <a:ea typeface="ＭＳ Ｐゴシック" panose="020B0600070205080204" pitchFamily="34" charset="-128"/>
              </a:rPr>
              <a:t>I tota la informació cap a on apuntava? Cap a la web del procés participatiu. 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Imatge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Contingut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6" y="3020282"/>
            <a:ext cx="2429825" cy="3463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718" y="5286841"/>
            <a:ext cx="5184577" cy="1247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215996" y="3142487"/>
            <a:ext cx="4978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Tingues en compte els diferents formats del web de participació per pensar una imatge per a les capçaleres del web. Al manual sobre  “Com fer processos participatius al participa.gencat.cat” tens les diferents mides de </a:t>
            </a:r>
            <a:r>
              <a:rPr lang="ca-ES" altLang="en-US" sz="1600" b="0" i="1" dirty="0" err="1" smtClean="0"/>
              <a:t>banners</a:t>
            </a:r>
            <a:r>
              <a:rPr lang="ca-ES" altLang="en-US" sz="1600" b="0" i="1" dirty="0" smtClean="0"/>
              <a:t> del web</a:t>
            </a:r>
            <a:endParaRPr lang="ca-ES" altLang="en-US" sz="1600" b="0" i="1" dirty="0"/>
          </a:p>
        </p:txBody>
      </p:sp>
      <p:grpSp>
        <p:nvGrpSpPr>
          <p:cNvPr id="13" name="Google Shape;981;p41"/>
          <p:cNvGrpSpPr/>
          <p:nvPr/>
        </p:nvGrpSpPr>
        <p:grpSpPr>
          <a:xfrm>
            <a:off x="3306408" y="3232735"/>
            <a:ext cx="179608" cy="284755"/>
            <a:chOff x="6718575" y="2318625"/>
            <a:chExt cx="256950" cy="407375"/>
          </a:xfrm>
        </p:grpSpPr>
        <p:sp>
          <p:nvSpPr>
            <p:cNvPr id="14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45920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18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18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1674305"/>
          </a:xfrm>
        </p:spPr>
        <p:txBody>
          <a:bodyPr/>
          <a:lstStyle/>
          <a:p>
            <a:pPr marL="0" indent="0">
              <a:buNone/>
            </a:pPr>
            <a:r>
              <a:rPr lang="ca-ES" sz="2000" b="1" dirty="0" smtClean="0"/>
              <a:t>El web</a:t>
            </a:r>
          </a:p>
          <a:p>
            <a:pPr marL="0" indent="0">
              <a:buNone/>
            </a:pPr>
            <a:r>
              <a:rPr lang="ca-ES" altLang="en-US" dirty="0" smtClean="0">
                <a:ea typeface="ＭＳ Ｐゴシック" panose="020B0600070205080204" pitchFamily="34" charset="-128"/>
              </a:rPr>
              <a:t>I tota la informació cap a on apuntava? Cap a la web del procés participatiu. 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Imatge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Contingut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268" y="2996952"/>
            <a:ext cx="37156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Posa al web tot el material que hagis generat. Infografies, vídeos, imatges... Tot el que consideris que pot ajudar a fer més entenedor el procés i fer que la gent s’animi a participar. El web participa.gencat.cat permet posar imatges i vídeos. Els vídeos els hauràs de penjar prèviament al </a:t>
            </a:r>
            <a:r>
              <a:rPr lang="ca-ES" altLang="en-US" sz="1600" b="0" i="1" dirty="0" err="1" smtClean="0"/>
              <a:t>youtube</a:t>
            </a:r>
            <a:r>
              <a:rPr lang="ca-ES" altLang="en-US" sz="1600" b="0" i="1" dirty="0" smtClean="0"/>
              <a:t>, a algun dels canals @Gencat </a:t>
            </a:r>
            <a:endParaRPr lang="ca-ES" altLang="en-US" sz="1600" b="0" i="1" dirty="0"/>
          </a:p>
        </p:txBody>
      </p:sp>
      <p:grpSp>
        <p:nvGrpSpPr>
          <p:cNvPr id="13" name="Google Shape;981;p41"/>
          <p:cNvGrpSpPr/>
          <p:nvPr/>
        </p:nvGrpSpPr>
        <p:grpSpPr>
          <a:xfrm>
            <a:off x="482550" y="3068960"/>
            <a:ext cx="179608" cy="284755"/>
            <a:chOff x="6718575" y="2318625"/>
            <a:chExt cx="256950" cy="407375"/>
          </a:xfrm>
        </p:grpSpPr>
        <p:sp>
          <p:nvSpPr>
            <p:cNvPr id="14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Imat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936088"/>
            <a:ext cx="3212405" cy="4800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45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19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19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1674305"/>
          </a:xfrm>
        </p:spPr>
        <p:txBody>
          <a:bodyPr/>
          <a:lstStyle/>
          <a:p>
            <a:pPr marL="0" indent="0">
              <a:buNone/>
            </a:pPr>
            <a:r>
              <a:rPr lang="ca-ES" sz="2000" b="1" dirty="0" smtClean="0"/>
              <a:t>El web</a:t>
            </a:r>
          </a:p>
          <a:p>
            <a:pPr marL="0" indent="0">
              <a:buNone/>
            </a:pPr>
            <a:r>
              <a:rPr lang="ca-ES" altLang="en-US" dirty="0" smtClean="0">
                <a:ea typeface="ＭＳ Ｐゴシック" panose="020B0600070205080204" pitchFamily="34" charset="-128"/>
              </a:rPr>
              <a:t>I tota la informació cap a on apuntava? Cap a la web del procés participatiu. 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Imatge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Contingut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268" y="2996952"/>
            <a:ext cx="83345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El contingut és molt important. Recorda...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Una </a:t>
            </a:r>
            <a:r>
              <a:rPr lang="ca-ES" altLang="en-US" sz="1600" b="0" i="1" dirty="0"/>
              <a:t>idea un missatge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Llenguatge </a:t>
            </a:r>
            <a:r>
              <a:rPr lang="ca-ES" altLang="en-US" sz="1600" b="0" i="1" dirty="0"/>
              <a:t>senzill, planer i entenedor. No resta </a:t>
            </a:r>
            <a:r>
              <a:rPr lang="ca-ES" altLang="en-US" sz="1600" b="0" i="1" dirty="0" err="1"/>
              <a:t>rigurositat</a:t>
            </a:r>
            <a:r>
              <a:rPr lang="ca-ES" altLang="en-US" sz="1600" b="0" i="1" dirty="0" smtClean="0"/>
              <a:t>!!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Generar </a:t>
            </a:r>
            <a:r>
              <a:rPr lang="ca-ES" altLang="en-US" sz="1600" b="0" i="1" dirty="0"/>
              <a:t>interès de la persona / col·lectiu a la que ens adrecem: li resolem alguna necessitat que té o li estem explicant des del "jo" i des del "a què em dedico"?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Frases curtes. </a:t>
            </a:r>
          </a:p>
          <a:p>
            <a:pPr marL="400050" lvl="1" indent="0">
              <a:buNone/>
            </a:pPr>
            <a:r>
              <a:rPr lang="ca-ES" altLang="en-US" sz="1600" b="0" i="1" dirty="0" smtClean="0"/>
              <a:t>L’estructura del text també ajuda a la comprensió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Utilitza títols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Utilitza punts o numeracions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Si vols destacar alguna idea quan entren a la pàgina, tens els “AVISOS”, una franja vermella on pots posar idees que vulguis destacar</a:t>
            </a:r>
          </a:p>
          <a:p>
            <a:pPr marL="400050" lvl="1" indent="0">
              <a:buNone/>
            </a:pPr>
            <a:endParaRPr lang="ca-ES" altLang="en-US" sz="1600" b="0" i="1" dirty="0" smtClean="0"/>
          </a:p>
          <a:p>
            <a:pPr marL="400050" lvl="1" indent="0">
              <a:buNone/>
            </a:pPr>
            <a:endParaRPr lang="ca-ES" altLang="en-US" sz="1600" b="0" i="1" dirty="0"/>
          </a:p>
        </p:txBody>
      </p:sp>
      <p:grpSp>
        <p:nvGrpSpPr>
          <p:cNvPr id="13" name="Google Shape;981;p41"/>
          <p:cNvGrpSpPr/>
          <p:nvPr/>
        </p:nvGrpSpPr>
        <p:grpSpPr>
          <a:xfrm>
            <a:off x="482550" y="3068960"/>
            <a:ext cx="179608" cy="284755"/>
            <a:chOff x="6718575" y="2318625"/>
            <a:chExt cx="256950" cy="407375"/>
          </a:xfrm>
        </p:grpSpPr>
        <p:sp>
          <p:nvSpPr>
            <p:cNvPr id="14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268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2</a:t>
            </a:fld>
            <a:endParaRPr lang="ca-ES" altLang="en-US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A2199DD-B6BE-454F-9447-17AFA1C8845A}"/>
              </a:ext>
            </a:extLst>
          </p:cNvPr>
          <p:cNvSpPr txBox="1">
            <a:spLocks/>
          </p:cNvSpPr>
          <p:nvPr/>
        </p:nvSpPr>
        <p:spPr bwMode="auto">
          <a:xfrm>
            <a:off x="1060141" y="2251783"/>
            <a:ext cx="5493059" cy="346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just"/>
            <a:r>
              <a:rPr lang="es-ES" sz="8625" b="1" dirty="0">
                <a:latin typeface="Helvetica" pitchFamily="2" charset="0"/>
              </a:rPr>
              <a:t>01</a:t>
            </a:r>
            <a:r>
              <a:rPr lang="es-ES" sz="7200" b="1" dirty="0">
                <a:latin typeface="Helvetica" pitchFamily="2" charset="0"/>
              </a:rPr>
              <a:t> </a:t>
            </a:r>
          </a:p>
          <a:p>
            <a:pPr algn="just"/>
            <a:endParaRPr lang="es-ES" dirty="0"/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 bwMode="auto">
          <a:xfrm>
            <a:off x="2483768" y="2834360"/>
            <a:ext cx="432048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9pPr>
          </a:lstStyle>
          <a:p>
            <a:r>
              <a:rPr lang="ca-ES" alt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OBJECTIUS DE COMUNICACIÓ</a:t>
            </a:r>
            <a:endParaRPr lang="ca-ES" altLang="en-US" kern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a-ES" altLang="en-US" kern="0" dirty="0" smtClean="0"/>
              <a:t>QUÈ VOLEM EXPLICAR?</a:t>
            </a:r>
          </a:p>
          <a:p>
            <a:r>
              <a:rPr lang="ca-ES" altLang="en-US" kern="0" dirty="0" smtClean="0"/>
              <a:t>El Pla de Comunicació</a:t>
            </a:r>
            <a:endParaRPr lang="ca-E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838382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20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20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2308324"/>
          </a:xfrm>
        </p:spPr>
        <p:txBody>
          <a:bodyPr/>
          <a:lstStyle/>
          <a:p>
            <a:pPr marL="0" indent="0">
              <a:buNone/>
            </a:pPr>
            <a:r>
              <a:rPr lang="ca-ES" sz="2000" b="1" dirty="0" smtClean="0"/>
              <a:t>Mailings</a:t>
            </a:r>
          </a:p>
          <a:p>
            <a:pPr marL="0" indent="0">
              <a:buNone/>
            </a:pPr>
            <a:r>
              <a:rPr lang="ca-ES" sz="2000" dirty="0" smtClean="0"/>
              <a:t>La base de la comunicació amb el mapa d’actors elaborat es va fer a través de mailings. És important pensar </a:t>
            </a:r>
            <a:r>
              <a:rPr lang="ca-ES" sz="2000" b="1" dirty="0" smtClean="0"/>
              <a:t>a qui li envies </a:t>
            </a:r>
            <a:r>
              <a:rPr lang="ca-ES" sz="2000" dirty="0" smtClean="0"/>
              <a:t>el correu per </a:t>
            </a:r>
            <a:r>
              <a:rPr lang="ca-ES" sz="2000" u="sng" dirty="0" smtClean="0"/>
              <a:t>adequar el llenguatge </a:t>
            </a:r>
            <a:r>
              <a:rPr lang="ca-ES" sz="2000" dirty="0" smtClean="0"/>
              <a:t>i </a:t>
            </a:r>
            <a:r>
              <a:rPr lang="ca-ES" sz="2000" b="1" dirty="0" smtClean="0"/>
              <a:t>en quin moment </a:t>
            </a:r>
            <a:r>
              <a:rPr lang="ca-ES" sz="2000" dirty="0" smtClean="0"/>
              <a:t>del procés estàs per </a:t>
            </a:r>
            <a:r>
              <a:rPr lang="ca-ES" sz="2000" u="sng" dirty="0" smtClean="0"/>
              <a:t>adequar el missatge </a:t>
            </a:r>
            <a:r>
              <a:rPr lang="ca-ES" sz="2000" dirty="0" smtClean="0"/>
              <a:t>(presentació del procés, convidar a una sessió, explicar idees que es van recollint, demanar ajuda per difondre el procés, presentar el document de retorn, etc.).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55675" y="3645024"/>
            <a:ext cx="66606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Fes una planificació dels mailings que vols enviar per espaiar-los en el temps i segmentar els públics (no volem fer </a:t>
            </a:r>
            <a:r>
              <a:rPr lang="ca-ES" altLang="en-US" sz="1600" b="0" i="1" dirty="0" err="1" smtClean="0"/>
              <a:t>spam</a:t>
            </a:r>
            <a:r>
              <a:rPr lang="ca-ES" altLang="en-US" sz="1600" b="0" i="1" dirty="0" smtClean="0"/>
              <a:t>!). Et suggerim 1 </a:t>
            </a:r>
            <a:r>
              <a:rPr lang="ca-ES" altLang="en-US" sz="1600" b="0" i="1" dirty="0" err="1" smtClean="0"/>
              <a:t>mail</a:t>
            </a:r>
            <a:r>
              <a:rPr lang="ca-ES" altLang="en-US" sz="1600" b="0" i="1" dirty="0" smtClean="0"/>
              <a:t> /  1 idea.</a:t>
            </a:r>
          </a:p>
          <a:p>
            <a:pPr marL="400050" lvl="1" indent="0">
              <a:buNone/>
            </a:pPr>
            <a:r>
              <a:rPr lang="ca-ES" altLang="en-US" sz="1600" b="0" i="1" dirty="0" smtClean="0"/>
              <a:t>Exemples de </a:t>
            </a:r>
            <a:r>
              <a:rPr lang="ca-ES" altLang="en-US" sz="1600" b="0" i="1" dirty="0" err="1" smtClean="0"/>
              <a:t>mail</a:t>
            </a:r>
            <a:r>
              <a:rPr lang="ca-ES" altLang="en-US" sz="1600" b="0" i="1" dirty="0" smtClean="0"/>
              <a:t>: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Un </a:t>
            </a:r>
            <a:r>
              <a:rPr lang="ca-ES" altLang="en-US" sz="1600" b="0" i="1" dirty="0" err="1" smtClean="0"/>
              <a:t>mail</a:t>
            </a:r>
            <a:r>
              <a:rPr lang="ca-ES" altLang="en-US" sz="1600" b="0" i="1" dirty="0" smtClean="0"/>
              <a:t> a tothom per presentar el procés i els canals de participació. 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err="1" smtClean="0"/>
              <a:t>Mails</a:t>
            </a:r>
            <a:r>
              <a:rPr lang="ca-ES" altLang="en-US" sz="1600" b="0" i="1" dirty="0" smtClean="0"/>
              <a:t> personalitzats per convidar a les sessions, segmentats pel territori on es fan les sessions.  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err="1" smtClean="0"/>
              <a:t>Mails</a:t>
            </a:r>
            <a:r>
              <a:rPr lang="ca-ES" altLang="en-US" sz="1600" b="0" i="1" dirty="0" smtClean="0"/>
              <a:t> explicant que poden participar mitjançant una sessió autogestionada.</a:t>
            </a:r>
          </a:p>
          <a:p>
            <a:pPr marL="400050" lvl="1" indent="0">
              <a:buNone/>
            </a:pPr>
            <a:endParaRPr lang="ca-ES" altLang="en-US" sz="1600" b="0" i="1" dirty="0" smtClean="0"/>
          </a:p>
          <a:p>
            <a:pPr marL="400050" lvl="1" indent="0">
              <a:buNone/>
            </a:pPr>
            <a:endParaRPr lang="ca-ES" altLang="en-US" sz="1600" b="0" i="1" dirty="0"/>
          </a:p>
        </p:txBody>
      </p:sp>
      <p:grpSp>
        <p:nvGrpSpPr>
          <p:cNvPr id="7" name="Google Shape;981;p41"/>
          <p:cNvGrpSpPr/>
          <p:nvPr/>
        </p:nvGrpSpPr>
        <p:grpSpPr>
          <a:xfrm>
            <a:off x="723626" y="3866754"/>
            <a:ext cx="179608" cy="284755"/>
            <a:chOff x="6718575" y="2318625"/>
            <a:chExt cx="256950" cy="407375"/>
          </a:xfrm>
        </p:grpSpPr>
        <p:sp>
          <p:nvSpPr>
            <p:cNvPr id="8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416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21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21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400110"/>
          </a:xfrm>
        </p:spPr>
        <p:txBody>
          <a:bodyPr/>
          <a:lstStyle/>
          <a:p>
            <a:pPr marL="0" indent="0">
              <a:buNone/>
            </a:pPr>
            <a:r>
              <a:rPr lang="ca-ES" sz="2000" b="1" dirty="0" smtClean="0"/>
              <a:t>Mailings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916" y="1640616"/>
            <a:ext cx="49556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endParaRPr lang="ca-ES" altLang="en-US" sz="1600" b="0" i="1" dirty="0" smtClean="0"/>
          </a:p>
          <a:p>
            <a:pPr marL="400050" lvl="1" indent="0">
              <a:buNone/>
            </a:pPr>
            <a:r>
              <a:rPr lang="ca-ES" altLang="en-US" sz="1600" i="1" dirty="0" smtClean="0"/>
              <a:t>Bústia: </a:t>
            </a:r>
            <a:r>
              <a:rPr lang="ca-ES" altLang="en-US" sz="1600" b="0" i="1" dirty="0" smtClean="0"/>
              <a:t>crea una bústia des d’on enviar tots els </a:t>
            </a:r>
            <a:r>
              <a:rPr lang="ca-ES" altLang="en-US" sz="1600" b="0" i="1" dirty="0" err="1" smtClean="0"/>
              <a:t>mails</a:t>
            </a:r>
            <a:r>
              <a:rPr lang="ca-ES" altLang="en-US" sz="1600" b="0" i="1" dirty="0" smtClean="0"/>
              <a:t> referents al procés participatiu. </a:t>
            </a:r>
          </a:p>
          <a:p>
            <a:pPr marL="400050" lvl="1" indent="0">
              <a:buNone/>
            </a:pPr>
            <a:r>
              <a:rPr lang="ca-ES" altLang="en-US" sz="1600" i="1" dirty="0" smtClean="0"/>
              <a:t>Assumpte: </a:t>
            </a:r>
            <a:r>
              <a:rPr lang="ca-ES" altLang="en-US" sz="1600" b="0" i="1" dirty="0" smtClean="0"/>
              <a:t>identifica sempre igual els </a:t>
            </a:r>
            <a:r>
              <a:rPr lang="ca-ES" altLang="en-US" sz="1600" b="0" i="1" dirty="0" err="1" smtClean="0"/>
              <a:t>mails</a:t>
            </a:r>
            <a:r>
              <a:rPr lang="ca-ES" altLang="en-US" sz="1600" b="0" i="1" dirty="0" smtClean="0"/>
              <a:t> que envies amb motiu del procés. Per exemple [Procés Participatiu </a:t>
            </a:r>
            <a:r>
              <a:rPr lang="ca-ES" altLang="en-US" sz="1600" b="0" i="1" dirty="0" err="1" smtClean="0"/>
              <a:t>Òmnia</a:t>
            </a:r>
            <a:r>
              <a:rPr lang="ca-ES" altLang="en-US" sz="1600" b="0" i="1" dirty="0" smtClean="0"/>
              <a:t>] o [Somnia] </a:t>
            </a:r>
          </a:p>
          <a:p>
            <a:pPr marL="400050" lvl="1" indent="0">
              <a:buNone/>
            </a:pPr>
            <a:r>
              <a:rPr lang="ca-ES" altLang="en-US" sz="1600" i="1" dirty="0" smtClean="0"/>
              <a:t>Llargada: </a:t>
            </a:r>
            <a:r>
              <a:rPr lang="ca-ES" altLang="en-US" sz="1600" b="0" i="1" dirty="0" smtClean="0"/>
              <a:t>No tinguis por de la llargada, sempre i quan posis títols, punts, etc. I tinguis un text estructurat.</a:t>
            </a:r>
          </a:p>
          <a:p>
            <a:pPr marL="400050" lvl="1" indent="0">
              <a:buNone/>
            </a:pPr>
            <a:r>
              <a:rPr lang="ca-ES" altLang="en-US" sz="1600" i="1" dirty="0" smtClean="0"/>
              <a:t>Botó d’acció: </a:t>
            </a:r>
            <a:r>
              <a:rPr lang="ca-ES" altLang="en-US" sz="1600" b="0" i="1" dirty="0" smtClean="0"/>
              <a:t>acaba a una “crida a l’acció” que redirigeixi a la pàgina web. Bé per informar-se del procés, apuntar-se a una sessió, etc. Canvia de pàgina d’aterratge en funció de l’objectiu del </a:t>
            </a:r>
            <a:r>
              <a:rPr lang="ca-ES" altLang="en-US" sz="1600" b="0" i="1" dirty="0" err="1" smtClean="0"/>
              <a:t>mail</a:t>
            </a:r>
            <a:r>
              <a:rPr lang="ca-ES" altLang="en-US" sz="1600" b="0" i="1" dirty="0" smtClean="0"/>
              <a:t> (pàgina d’inici del procés, pàgina d’inscripció a una sessió, etc.). </a:t>
            </a:r>
          </a:p>
          <a:p>
            <a:pPr marL="400050" lvl="1" indent="0">
              <a:buNone/>
            </a:pPr>
            <a:r>
              <a:rPr lang="ca-ES" altLang="en-US" sz="1600" i="1" dirty="0" smtClean="0"/>
              <a:t>Capçalera i signatura: </a:t>
            </a:r>
            <a:r>
              <a:rPr lang="ca-ES" altLang="en-US" sz="1600" b="0" i="1" dirty="0" smtClean="0"/>
              <a:t>personalitza-la amb la línia gràfica que hagis creat.</a:t>
            </a:r>
          </a:p>
          <a:p>
            <a:pPr marL="400050" lvl="1" indent="0">
              <a:buNone/>
            </a:pPr>
            <a:endParaRPr lang="ca-ES" altLang="en-US" sz="1600" b="0" i="1" dirty="0" smtClean="0"/>
          </a:p>
          <a:p>
            <a:pPr marL="400050" lvl="1" indent="0">
              <a:buNone/>
            </a:pPr>
            <a:endParaRPr lang="ca-ES" altLang="en-US" sz="1600" b="0" i="1" dirty="0"/>
          </a:p>
        </p:txBody>
      </p:sp>
      <p:grpSp>
        <p:nvGrpSpPr>
          <p:cNvPr id="7" name="Google Shape;981;p41"/>
          <p:cNvGrpSpPr/>
          <p:nvPr/>
        </p:nvGrpSpPr>
        <p:grpSpPr>
          <a:xfrm>
            <a:off x="496518" y="1669703"/>
            <a:ext cx="179608" cy="284755"/>
            <a:chOff x="6718575" y="2318625"/>
            <a:chExt cx="256950" cy="407375"/>
          </a:xfrm>
        </p:grpSpPr>
        <p:sp>
          <p:nvSpPr>
            <p:cNvPr id="8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980728"/>
            <a:ext cx="2820383" cy="3786808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429" y="4546154"/>
            <a:ext cx="2844034" cy="22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38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33" y="5216546"/>
            <a:ext cx="3544813" cy="858605"/>
          </a:xfrm>
          <a:prstGeom prst="rect">
            <a:avLst/>
          </a:prstGeom>
        </p:spPr>
      </p:pic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22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22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400110"/>
          </a:xfrm>
        </p:spPr>
        <p:txBody>
          <a:bodyPr/>
          <a:lstStyle/>
          <a:p>
            <a:pPr marL="0" indent="0">
              <a:buNone/>
            </a:pPr>
            <a:r>
              <a:rPr lang="ca-ES" sz="2000" b="1" dirty="0" smtClean="0"/>
              <a:t>Mailings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916" y="1640616"/>
            <a:ext cx="42710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endParaRPr lang="ca-ES" altLang="en-US" sz="1600" b="0" i="1" dirty="0" smtClean="0"/>
          </a:p>
          <a:p>
            <a:pPr marL="400050" lvl="1" indent="0">
              <a:buNone/>
            </a:pPr>
            <a:r>
              <a:rPr lang="ca-ES" altLang="en-US" sz="1600" i="1" dirty="0" err="1" smtClean="0"/>
              <a:t>Mails</a:t>
            </a:r>
            <a:r>
              <a:rPr lang="ca-ES" altLang="en-US" sz="1600" i="1" dirty="0" smtClean="0"/>
              <a:t> per convidar a les sessions de debat: </a:t>
            </a:r>
            <a:r>
              <a:rPr lang="ca-ES" altLang="en-US" sz="1600" b="0" i="1" dirty="0" smtClean="0"/>
              <a:t>Pensa qui vols que vingui presencialment al procés participatiu. Recorda enviar </a:t>
            </a:r>
            <a:r>
              <a:rPr lang="ca-ES" altLang="en-US" sz="1600" b="0" i="1" dirty="0" err="1" smtClean="0"/>
              <a:t>mails</a:t>
            </a:r>
            <a:r>
              <a:rPr lang="ca-ES" altLang="en-US" sz="1600" b="0" i="1" dirty="0" smtClean="0"/>
              <a:t> específics que adrecin a la web d’inscripció. </a:t>
            </a:r>
          </a:p>
          <a:p>
            <a:pPr marL="400050" lvl="1" indent="0">
              <a:buNone/>
            </a:pPr>
            <a:r>
              <a:rPr lang="ca-ES" altLang="en-US" sz="1600" b="0" i="1" dirty="0" smtClean="0"/>
              <a:t>Aprofita el correu per explicar què es farà a la sessió de debat. És probable que la gent a qui t’adrecis no sàpiga en què consisteix una sessió de debat.</a:t>
            </a:r>
          </a:p>
          <a:p>
            <a:pPr marL="400050" lvl="1" indent="0">
              <a:buNone/>
            </a:pPr>
            <a:endParaRPr lang="ca-ES" altLang="en-US" sz="1600" b="0" i="1" dirty="0" smtClean="0"/>
          </a:p>
          <a:p>
            <a:pPr marL="400050" lvl="1" indent="0">
              <a:buNone/>
            </a:pPr>
            <a:endParaRPr lang="ca-ES" altLang="en-US" sz="1600" b="0" i="1" dirty="0"/>
          </a:p>
        </p:txBody>
      </p:sp>
      <p:grpSp>
        <p:nvGrpSpPr>
          <p:cNvPr id="7" name="Google Shape;981;p41"/>
          <p:cNvGrpSpPr/>
          <p:nvPr/>
        </p:nvGrpSpPr>
        <p:grpSpPr>
          <a:xfrm>
            <a:off x="496518" y="1669703"/>
            <a:ext cx="179608" cy="284755"/>
            <a:chOff x="6718575" y="2318625"/>
            <a:chExt cx="256950" cy="407375"/>
          </a:xfrm>
        </p:grpSpPr>
        <p:sp>
          <p:nvSpPr>
            <p:cNvPr id="8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t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662" y="997486"/>
            <a:ext cx="3773272" cy="434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76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23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23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grpSp>
        <p:nvGrpSpPr>
          <p:cNvPr id="7" name="Google Shape;981;p41"/>
          <p:cNvGrpSpPr/>
          <p:nvPr/>
        </p:nvGrpSpPr>
        <p:grpSpPr>
          <a:xfrm>
            <a:off x="3851920" y="911997"/>
            <a:ext cx="179608" cy="284755"/>
            <a:chOff x="6718575" y="2318625"/>
            <a:chExt cx="256950" cy="407375"/>
          </a:xfrm>
        </p:grpSpPr>
        <p:sp>
          <p:nvSpPr>
            <p:cNvPr id="8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662158" y="1196752"/>
            <a:ext cx="77739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Difusió on-line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No disposes de pressupost? Hi ha molts recursos al teu abast: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</p:txBody>
      </p:sp>
      <p:sp>
        <p:nvSpPr>
          <p:cNvPr id="25" name="Rectangle 20"/>
          <p:cNvSpPr txBox="1">
            <a:spLocks noChangeArrowheads="1"/>
          </p:cNvSpPr>
          <p:nvPr/>
        </p:nvSpPr>
        <p:spPr bwMode="auto">
          <a:xfrm>
            <a:off x="382395" y="2053241"/>
            <a:ext cx="3186310" cy="422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WEB</a:t>
            </a:r>
          </a:p>
          <a:p>
            <a:pPr marL="0" indent="0">
              <a:buNone/>
            </a:pPr>
            <a:r>
              <a:rPr lang="ca-ES" altLang="en-US" sz="1800" b="0" kern="0" dirty="0" err="1" smtClean="0">
                <a:ea typeface="ＭＳ Ｐゴシック" panose="020B0600070205080204" pitchFamily="34" charset="-128"/>
              </a:rPr>
              <a:t>Banners</a:t>
            </a:r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 o notícies:</a:t>
            </a:r>
          </a:p>
          <a:p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Al web del teu Departament o Departaments involucrats en el procés participatiu.</a:t>
            </a:r>
          </a:p>
          <a:p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Al web d’Acció Exterior, on recau la DG de Participació Ciutadana.</a:t>
            </a:r>
            <a:endParaRPr lang="ca-ES" altLang="en-US" sz="1800" b="1" kern="0" dirty="0" smtClean="0">
              <a:ea typeface="ＭＳ Ｐゴシック" panose="020B0600070205080204" pitchFamily="34" charset="-128"/>
            </a:endParaRPr>
          </a:p>
          <a:p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A webs d’entitats, col·legis professionals, etc. Que vulguin col·laborar en la difusió del procés.</a:t>
            </a:r>
            <a:endParaRPr lang="ca-ES" altLang="en-US" sz="1800" b="0" kern="0" dirty="0">
              <a:ea typeface="ＭＳ Ｐゴシック" panose="020B0600070205080204" pitchFamily="34" charset="-128"/>
            </a:endParaRPr>
          </a:p>
        </p:txBody>
      </p:sp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3542580" y="2072257"/>
            <a:ext cx="2564074" cy="416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BUTLLETINS</a:t>
            </a:r>
          </a:p>
          <a:p>
            <a:pPr marL="0" indent="0">
              <a:buNone/>
            </a:pPr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La Generalitat difon molts butlletins. Contacta amb els responsables perquè t’ajudin a difondre.</a:t>
            </a:r>
          </a:p>
          <a:p>
            <a:r>
              <a:rPr lang="ca-ES" altLang="en-US" sz="1800" b="0" kern="0" dirty="0" smtClean="0">
                <a:ea typeface="ＭＳ Ｐゴシック" panose="020B0600070205080204" pitchFamily="34" charset="-128"/>
                <a:hlinkClick r:id="rId3"/>
              </a:rPr>
              <a:t>Aquí</a:t>
            </a:r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 pots veure tots els butlletins @gencat que n’hi ha. </a:t>
            </a:r>
          </a:p>
          <a:p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Butlletí de la Secretaria de Transparència i Govern Obert</a:t>
            </a:r>
          </a:p>
        </p:txBody>
      </p:sp>
      <p:sp>
        <p:nvSpPr>
          <p:cNvPr id="27" name="Rectangle 20"/>
          <p:cNvSpPr txBox="1">
            <a:spLocks noChangeArrowheads="1"/>
          </p:cNvSpPr>
          <p:nvPr/>
        </p:nvSpPr>
        <p:spPr bwMode="auto">
          <a:xfrm>
            <a:off x="6109725" y="2072257"/>
            <a:ext cx="3034275" cy="422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kern="0" dirty="0" smtClean="0"/>
              <a:t>XARXES SOCIALS</a:t>
            </a:r>
            <a:endParaRPr lang="ca-ES" sz="2000" b="1" kern="0" dirty="0" smtClean="0"/>
          </a:p>
          <a:p>
            <a:pPr marL="0" indent="0">
              <a:buNone/>
            </a:pPr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Al menys les del teu Departament i les de la Secretaria de Transparència.</a:t>
            </a:r>
          </a:p>
          <a:p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Contacta amb la bústia de xarxes socials @Gencat perquè publiquin els processos als espais de què disposen: </a:t>
            </a:r>
            <a:r>
              <a:rPr lang="ca-ES" altLang="en-US" sz="1800" b="0" kern="0" dirty="0" smtClean="0">
                <a:ea typeface="ＭＳ Ｐゴシック" panose="020B0600070205080204" pitchFamily="34" charset="-128"/>
                <a:hlinkClick r:id="rId4"/>
              </a:rPr>
              <a:t>xarxes@gencat.cat</a:t>
            </a:r>
            <a:endParaRPr lang="ca-ES" altLang="en-US" sz="1800" b="0" kern="0" dirty="0" smtClean="0">
              <a:ea typeface="ＭＳ Ｐゴシック" panose="020B0600070205080204" pitchFamily="34" charset="-128"/>
            </a:endParaRPr>
          </a:p>
          <a:p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Involucra al teu públic</a:t>
            </a:r>
            <a:endParaRPr lang="ca-ES" altLang="en-US" sz="1800" b="0" kern="0" dirty="0">
              <a:ea typeface="ＭＳ Ｐゴシック" panose="020B0600070205080204" pitchFamily="34" charset="-128"/>
            </a:endParaRPr>
          </a:p>
          <a:p>
            <a:endParaRPr lang="ca-ES" altLang="en-US" sz="1800" b="0" kern="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289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24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24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grpSp>
        <p:nvGrpSpPr>
          <p:cNvPr id="7" name="Google Shape;981;p41"/>
          <p:cNvGrpSpPr/>
          <p:nvPr/>
        </p:nvGrpSpPr>
        <p:grpSpPr>
          <a:xfrm>
            <a:off x="3851920" y="911997"/>
            <a:ext cx="179608" cy="284755"/>
            <a:chOff x="6718575" y="2318625"/>
            <a:chExt cx="256950" cy="407375"/>
          </a:xfrm>
        </p:grpSpPr>
        <p:sp>
          <p:nvSpPr>
            <p:cNvPr id="8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662158" y="1196752"/>
            <a:ext cx="77739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Difusió on-line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No disposes de pressupost? Hi ha molts recursos al teu abast: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06" y="2276872"/>
            <a:ext cx="3482112" cy="3968353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388" y="2276872"/>
            <a:ext cx="3596606" cy="44308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1520" y="6314073"/>
            <a:ext cx="4320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b="0" i="1" dirty="0" smtClean="0"/>
              <a:t>Webs de diferents Departaments</a:t>
            </a:r>
            <a:endParaRPr lang="ca-ES" altLang="en-US" sz="1600" b="0" i="1" dirty="0"/>
          </a:p>
        </p:txBody>
      </p:sp>
    </p:spTree>
    <p:extLst>
      <p:ext uri="{BB962C8B-B14F-4D97-AF65-F5344CB8AC3E}">
        <p14:creationId xmlns:p14="http://schemas.microsoft.com/office/powerpoint/2010/main" val="3763109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25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25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grpSp>
        <p:nvGrpSpPr>
          <p:cNvPr id="7" name="Google Shape;981;p41"/>
          <p:cNvGrpSpPr/>
          <p:nvPr/>
        </p:nvGrpSpPr>
        <p:grpSpPr>
          <a:xfrm>
            <a:off x="3851920" y="911997"/>
            <a:ext cx="179608" cy="284755"/>
            <a:chOff x="6718575" y="2318625"/>
            <a:chExt cx="256950" cy="407375"/>
          </a:xfrm>
        </p:grpSpPr>
        <p:sp>
          <p:nvSpPr>
            <p:cNvPr id="8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662158" y="1196752"/>
            <a:ext cx="77739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Difusió on-line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No disposes de pressupost? Hi ha molts recursos al teu abast: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200535"/>
            <a:ext cx="3150498" cy="2274506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84" y="2576072"/>
            <a:ext cx="1907704" cy="1430778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431" y="4310552"/>
            <a:ext cx="3120586" cy="2151235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601" y="3658492"/>
            <a:ext cx="2262075" cy="2605286"/>
          </a:xfrm>
          <a:prstGeom prst="rect">
            <a:avLst/>
          </a:prstGeom>
        </p:spPr>
      </p:pic>
      <p:pic>
        <p:nvPicPr>
          <p:cNvPr id="17" name="Imat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0126" y="2354669"/>
            <a:ext cx="2359113" cy="186116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20" y="6314073"/>
            <a:ext cx="4320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b="0" i="1" dirty="0" smtClean="0"/>
              <a:t>Xarxes socials per involucrar a la gent</a:t>
            </a:r>
            <a:endParaRPr lang="ca-ES" altLang="en-US" sz="1600" b="0" i="1" dirty="0"/>
          </a:p>
        </p:txBody>
      </p:sp>
      <p:pic>
        <p:nvPicPr>
          <p:cNvPr id="23" name="Imatg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5" y="3830890"/>
            <a:ext cx="1843526" cy="245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3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26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26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662158" y="1196752"/>
            <a:ext cx="77739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Difusió on-line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Sí disposes de pressupost?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</p:txBody>
      </p:sp>
      <p:sp>
        <p:nvSpPr>
          <p:cNvPr id="25" name="Rectangle 20"/>
          <p:cNvSpPr txBox="1">
            <a:spLocks noChangeArrowheads="1"/>
          </p:cNvSpPr>
          <p:nvPr/>
        </p:nvSpPr>
        <p:spPr bwMode="auto">
          <a:xfrm>
            <a:off x="381803" y="1807656"/>
            <a:ext cx="793402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En aquest cas, es poden fer campanyes a internet. Per això el millor és que facis un </a:t>
            </a:r>
            <a:r>
              <a:rPr lang="ca-ES" altLang="en-US" sz="1800" b="0" kern="0" dirty="0" err="1" smtClean="0">
                <a:ea typeface="ＭＳ Ｐゴシック" panose="020B0600070205080204" pitchFamily="34" charset="-128"/>
              </a:rPr>
              <a:t>briefing</a:t>
            </a:r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 (document de necessitats) sobre els públics als que vols arribar, la durada de la campanya i els diners disponibles. La DG de Difusió t’ajudarà a elaborar la campanya amb una agència externa. A DG Participació Ciutadana també et podem ajudar a definir-ho.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0561" y="3260010"/>
            <a:ext cx="843527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No tots els anuncis de la campanya han de tenir el mateix objectiu. Pots dissenyar anuncis destinats a donar a conèixer el procés participatiu en general i d’altres amb l’únic objectiu, per exemple, de promocionar una determinada sessió presencial. En aquest cas, les pàgines d’aterratge i els textos dels </a:t>
            </a:r>
            <a:r>
              <a:rPr lang="ca-ES" altLang="en-US" sz="1600" b="0" i="1" dirty="0" err="1" smtClean="0"/>
              <a:t>banners</a:t>
            </a:r>
            <a:r>
              <a:rPr lang="ca-ES" altLang="en-US" sz="1600" b="0" i="1" dirty="0" smtClean="0"/>
              <a:t> i anuncis seran diferents. Segurament també ho seran els espais on es mostrin (no és el mateix una campanya genèrica, que es pot mostrar a tot Catalunya, que una sessió a Vic, on segurament es mostrarà a la zona de la Catalunya central).</a:t>
            </a:r>
          </a:p>
          <a:p>
            <a:pPr marL="400050" lvl="1" indent="0">
              <a:buNone/>
            </a:pPr>
            <a:r>
              <a:rPr lang="ca-ES" altLang="en-US" sz="1600" b="0" i="1" dirty="0" smtClean="0"/>
              <a:t>Et proposem que facis una taula amb Mitjà + </a:t>
            </a:r>
            <a:r>
              <a:rPr lang="ca-ES" altLang="en-US" sz="1600" b="0" i="1" dirty="0" err="1" smtClean="0"/>
              <a:t>Banner</a:t>
            </a:r>
            <a:r>
              <a:rPr lang="ca-ES" altLang="en-US" sz="1600" b="0" i="1" dirty="0" smtClean="0"/>
              <a:t> + </a:t>
            </a:r>
            <a:r>
              <a:rPr lang="ca-ES" altLang="en-US" sz="1600" b="0" i="1" dirty="0" err="1" smtClean="0"/>
              <a:t>Copy</a:t>
            </a:r>
            <a:r>
              <a:rPr lang="ca-ES" altLang="en-US" sz="1600" b="0" i="1" dirty="0" smtClean="0"/>
              <a:t> + </a:t>
            </a:r>
            <a:r>
              <a:rPr lang="ca-ES" altLang="en-US" sz="1600" b="0" i="1" dirty="0" err="1" smtClean="0"/>
              <a:t>Landing</a:t>
            </a:r>
            <a:r>
              <a:rPr lang="ca-ES" altLang="en-US" sz="1600" b="0" i="1" dirty="0" smtClean="0"/>
              <a:t> + calendari. Aquí tens una </a:t>
            </a:r>
            <a:r>
              <a:rPr lang="ca-ES" altLang="en-US" sz="1600" b="0" i="1" dirty="0" smtClean="0">
                <a:hlinkClick r:id="rId3"/>
              </a:rPr>
              <a:t>PLANTILLA per treballar les campanyes a Xarxes Socials</a:t>
            </a:r>
            <a:r>
              <a:rPr lang="ca-ES" altLang="en-US" sz="1600" b="0" i="1" dirty="0" smtClean="0"/>
              <a:t>.</a:t>
            </a:r>
            <a:endParaRPr lang="ca-ES" altLang="en-US" sz="1600" b="0" i="1" dirty="0"/>
          </a:p>
        </p:txBody>
      </p:sp>
      <p:grpSp>
        <p:nvGrpSpPr>
          <p:cNvPr id="21" name="Google Shape;981;p41"/>
          <p:cNvGrpSpPr/>
          <p:nvPr/>
        </p:nvGrpSpPr>
        <p:grpSpPr>
          <a:xfrm>
            <a:off x="319853" y="3238452"/>
            <a:ext cx="179608" cy="284755"/>
            <a:chOff x="6718575" y="2318625"/>
            <a:chExt cx="256950" cy="407375"/>
          </a:xfrm>
        </p:grpSpPr>
        <p:sp>
          <p:nvSpPr>
            <p:cNvPr id="22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4614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955" y="3160088"/>
            <a:ext cx="3892045" cy="2332298"/>
          </a:xfrm>
          <a:prstGeom prst="rect">
            <a:avLst/>
          </a:prstGeom>
        </p:spPr>
      </p:pic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27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27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662158" y="1196752"/>
            <a:ext cx="77739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Difusió on-line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Sí disposes de pressupost?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4133766" y="5652968"/>
            <a:ext cx="4193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err="1" smtClean="0"/>
              <a:t>Banners</a:t>
            </a:r>
            <a:r>
              <a:rPr lang="ca-ES" altLang="en-US" sz="1600" b="0" i="1" dirty="0" smtClean="0"/>
              <a:t> amb dates i hora concreta, segmentada a diaris locals. Pàgina d’aterratge, directament la de la sessió de Tàrrega</a:t>
            </a:r>
            <a:endParaRPr lang="ca-ES" altLang="en-US" sz="1600" b="0" i="1" dirty="0"/>
          </a:p>
        </p:txBody>
      </p:sp>
      <p:grpSp>
        <p:nvGrpSpPr>
          <p:cNvPr id="21" name="Google Shape;981;p41"/>
          <p:cNvGrpSpPr/>
          <p:nvPr/>
        </p:nvGrpSpPr>
        <p:grpSpPr>
          <a:xfrm>
            <a:off x="4342470" y="5719511"/>
            <a:ext cx="179608" cy="284755"/>
            <a:chOff x="6718575" y="2318625"/>
            <a:chExt cx="256950" cy="407375"/>
          </a:xfrm>
        </p:grpSpPr>
        <p:sp>
          <p:nvSpPr>
            <p:cNvPr id="22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t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10" y="2317460"/>
            <a:ext cx="3168350" cy="416589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10800000" flipH="1">
            <a:off x="3871273" y="5589240"/>
            <a:ext cx="502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dirty="0">
                <a:solidFill>
                  <a:srgbClr val="C00000"/>
                </a:solidFill>
                <a:latin typeface="Lato Light"/>
                <a:ea typeface="Lato Light"/>
                <a:cs typeface="Lato Light"/>
                <a:sym typeface="Lato Light"/>
              </a:rPr>
              <a:t>👉</a:t>
            </a:r>
            <a:endParaRPr lang="ca-ES" sz="5400" dirty="0">
              <a:solidFill>
                <a:srgbClr val="C00000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665" y="1004096"/>
            <a:ext cx="2660497" cy="194016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 rot="10633821" flipH="1">
            <a:off x="7409040" y="3725231"/>
            <a:ext cx="502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dirty="0">
                <a:solidFill>
                  <a:srgbClr val="C00000"/>
                </a:solidFill>
                <a:latin typeface="Lato Light"/>
                <a:ea typeface="Lato Light"/>
                <a:cs typeface="Lato Light"/>
                <a:sym typeface="Lato Light"/>
              </a:rPr>
              <a:t>👉</a:t>
            </a:r>
            <a:endParaRPr lang="ca-ES" sz="5400" dirty="0">
              <a:solidFill>
                <a:srgbClr val="C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80822" y="954862"/>
            <a:ext cx="1705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b="0" i="1" dirty="0" err="1" smtClean="0"/>
              <a:t>Landing</a:t>
            </a:r>
            <a:r>
              <a:rPr lang="ca-ES" altLang="en-US" sz="1600" b="0" i="1" dirty="0" smtClean="0"/>
              <a:t> Page de la sessió</a:t>
            </a:r>
            <a:endParaRPr lang="ca-ES" altLang="en-US" sz="1600" b="0" i="1" dirty="0"/>
          </a:p>
        </p:txBody>
      </p:sp>
    </p:spTree>
    <p:extLst>
      <p:ext uri="{BB962C8B-B14F-4D97-AF65-F5344CB8AC3E}">
        <p14:creationId xmlns:p14="http://schemas.microsoft.com/office/powerpoint/2010/main" val="2334709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28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28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662158" y="1196752"/>
            <a:ext cx="77739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Difusió on-line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Sí disposes de pressupost?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4264642" y="1181604"/>
            <a:ext cx="3266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b="0" i="1" dirty="0" err="1" smtClean="0"/>
              <a:t>Gifs</a:t>
            </a:r>
            <a:r>
              <a:rPr lang="ca-ES" altLang="en-US" sz="1600" b="0" i="1" dirty="0" smtClean="0"/>
              <a:t> amb diferents </a:t>
            </a:r>
            <a:r>
              <a:rPr lang="ca-ES" altLang="en-US" sz="1600" b="0" i="1" dirty="0" err="1" smtClean="0"/>
              <a:t>tamanys</a:t>
            </a:r>
            <a:r>
              <a:rPr lang="ca-ES" altLang="en-US" sz="1600" b="0" i="1" dirty="0" smtClean="0"/>
              <a:t> i continguts per a diferents mitjans online i xarxes socials</a:t>
            </a:r>
            <a:endParaRPr lang="ca-ES" altLang="en-US" sz="1600" b="0" i="1" dirty="0"/>
          </a:p>
        </p:txBody>
      </p:sp>
      <p:pic>
        <p:nvPicPr>
          <p:cNvPr id="17" name="Imat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1" y="2114627"/>
            <a:ext cx="2080174" cy="1733478"/>
          </a:xfrm>
          <a:prstGeom prst="rect">
            <a:avLst/>
          </a:prstGeom>
        </p:spPr>
      </p:pic>
      <p:pic>
        <p:nvPicPr>
          <p:cNvPr id="18" name="Imat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52" y="1189190"/>
            <a:ext cx="956406" cy="4782032"/>
          </a:xfrm>
          <a:prstGeom prst="rect">
            <a:avLst/>
          </a:prstGeom>
        </p:spPr>
      </p:pic>
      <p:pic>
        <p:nvPicPr>
          <p:cNvPr id="25" name="Imat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3959061"/>
            <a:ext cx="2001863" cy="1668219"/>
          </a:xfrm>
          <a:prstGeom prst="rect">
            <a:avLst/>
          </a:prstGeom>
        </p:spPr>
      </p:pic>
      <p:pic>
        <p:nvPicPr>
          <p:cNvPr id="26" name="Imat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20" y="2615661"/>
            <a:ext cx="2000200" cy="2000200"/>
          </a:xfrm>
          <a:prstGeom prst="rect">
            <a:avLst/>
          </a:prstGeom>
        </p:spPr>
      </p:pic>
      <p:pic>
        <p:nvPicPr>
          <p:cNvPr id="34" name="Imatg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05" y="2637445"/>
            <a:ext cx="1595619" cy="3191237"/>
          </a:xfrm>
          <a:prstGeom prst="rect">
            <a:avLst/>
          </a:prstGeom>
        </p:spPr>
      </p:pic>
      <p:pic>
        <p:nvPicPr>
          <p:cNvPr id="35" name="Imatg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97" y="4738644"/>
            <a:ext cx="3048000" cy="952500"/>
          </a:xfrm>
          <a:prstGeom prst="rect">
            <a:avLst/>
          </a:prstGeom>
        </p:spPr>
      </p:pic>
      <p:pic>
        <p:nvPicPr>
          <p:cNvPr id="36" name="Imatg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7" y="5946433"/>
            <a:ext cx="5337479" cy="65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29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29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662158" y="1196752"/>
            <a:ext cx="777398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Kit de comunicació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Elabora un kit de comunicació amb els missatges i recursos gràfics de què disposis per compartir amb aquelles persones, entitats o mitjans que puguin ajudar a difondre el procés.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043608" y="2810098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Pots penjar aquest kit de comunicació amb els recursos al portal participa.gencat.cat per tal que estigui fàcilment accessible.</a:t>
            </a:r>
            <a:endParaRPr lang="ca-ES" altLang="en-US" sz="1600" b="0" i="1" dirty="0"/>
          </a:p>
        </p:txBody>
      </p:sp>
      <p:grpSp>
        <p:nvGrpSpPr>
          <p:cNvPr id="15" name="Google Shape;981;p41"/>
          <p:cNvGrpSpPr/>
          <p:nvPr/>
        </p:nvGrpSpPr>
        <p:grpSpPr>
          <a:xfrm>
            <a:off x="1259632" y="2940841"/>
            <a:ext cx="179608" cy="284755"/>
            <a:chOff x="6718575" y="2318625"/>
            <a:chExt cx="256950" cy="407375"/>
          </a:xfrm>
        </p:grpSpPr>
        <p:sp>
          <p:nvSpPr>
            <p:cNvPr id="16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669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1 </a:t>
            </a:r>
            <a:r>
              <a:rPr lang="ca-ES" dirty="0" smtClean="0"/>
              <a:t>Objectius de comunicació: el Pla de Comunicació</a:t>
            </a:r>
            <a:endParaRPr lang="ca-ES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3</a:t>
            </a:fld>
            <a:endParaRPr lang="ca-ES" altLang="en-US"/>
          </a:p>
        </p:txBody>
      </p:sp>
      <p:sp>
        <p:nvSpPr>
          <p:cNvPr id="9" name="Rectangle 20"/>
          <p:cNvSpPr txBox="1">
            <a:spLocks noChangeArrowheads="1"/>
          </p:cNvSpPr>
          <p:nvPr/>
        </p:nvSpPr>
        <p:spPr bwMode="auto">
          <a:xfrm>
            <a:off x="1691680" y="5012142"/>
            <a:ext cx="63367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a-ES" sz="2000" b="0" kern="0" dirty="0" smtClean="0"/>
              <a:t>Exemple </a:t>
            </a:r>
            <a:r>
              <a:rPr lang="ca-ES" sz="2000" kern="0" dirty="0" smtClean="0">
                <a:hlinkClick r:id="rId2"/>
              </a:rPr>
              <a:t>Pla de Comunicació Punts </a:t>
            </a:r>
            <a:r>
              <a:rPr lang="ca-ES" sz="2000" kern="0" dirty="0" err="1" smtClean="0">
                <a:hlinkClick r:id="rId2"/>
              </a:rPr>
              <a:t>Òmnia</a:t>
            </a:r>
            <a:endParaRPr lang="ca-ES" sz="2000" kern="0" dirty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a-ES" altLang="en-US" sz="2000" b="0" kern="0" dirty="0">
              <a:ea typeface="ＭＳ Ｐゴシック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338" y="916738"/>
            <a:ext cx="792210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a-ES" sz="2000" b="0" dirty="0"/>
              <a:t>Un procés de participació s’adreça a la gent i, per tant, aquesta ha de saber què es fa, per a què se la convoca i ha d’entendre els continguts i la metodologia. </a:t>
            </a:r>
            <a:r>
              <a:rPr lang="ca-ES" sz="2000" b="0" dirty="0" smtClean="0"/>
              <a:t>Però a més a més, la comunicació ha 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b="0" dirty="0"/>
              <a:t>generar implicació dels actors, més enllà de la mera informació de que hi ha un procés.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b="0" dirty="0" smtClean="0"/>
              <a:t>comunicar </a:t>
            </a:r>
            <a:r>
              <a:rPr lang="ca-ES" sz="2000" b="0" dirty="0"/>
              <a:t>clarament el què i el per a què.</a:t>
            </a:r>
          </a:p>
          <a:p>
            <a:pPr marL="0" indent="0">
              <a:buNone/>
            </a:pPr>
            <a:r>
              <a:rPr lang="ca-ES" sz="2000" b="0" dirty="0" smtClean="0"/>
              <a:t>Un </a:t>
            </a:r>
            <a:r>
              <a:rPr lang="ca-ES" sz="2000" dirty="0"/>
              <a:t>Pla de Comunicació </a:t>
            </a:r>
            <a:r>
              <a:rPr lang="ca-ES" sz="2000" b="0" dirty="0"/>
              <a:t>t’ajudarà a definir els objectius de la comunicació, el públic objectiu, els canals, les actuacions i el </a:t>
            </a:r>
            <a:r>
              <a:rPr lang="ca-ES" sz="2000" b="0" dirty="0" smtClean="0"/>
              <a:t>calendari. </a:t>
            </a:r>
            <a:endParaRPr lang="ca-ES" sz="2000" b="0" dirty="0"/>
          </a:p>
        </p:txBody>
      </p:sp>
    </p:spTree>
    <p:extLst>
      <p:ext uri="{BB962C8B-B14F-4D97-AF65-F5344CB8AC3E}">
        <p14:creationId xmlns:p14="http://schemas.microsoft.com/office/powerpoint/2010/main" val="3840268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30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30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662158" y="1196752"/>
            <a:ext cx="777398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Mitjans de comunicació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Arribar als mitjans de comunicació és important.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A l’inici del procés, pots elaborar una nota de premsa per presentar el procés participatiu. També es pot fer una sessió de presentació on la persona responsable política pot intervenir i presentar-lo.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342604" y="2996952"/>
            <a:ext cx="8693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Organitzar una roda de premsa amb presència política ajuda a donar impuls i </a:t>
            </a:r>
            <a:r>
              <a:rPr lang="ca-ES" altLang="en-US" sz="1600" b="0" i="1" dirty="0" err="1" smtClean="0"/>
              <a:t>visibilitzar</a:t>
            </a:r>
            <a:r>
              <a:rPr lang="ca-ES" altLang="en-US" sz="1600" b="0" i="1" dirty="0" smtClean="0"/>
              <a:t> el suport i voluntat política del projecte. </a:t>
            </a:r>
          </a:p>
          <a:p>
            <a:pPr marL="400050" lvl="1" indent="0">
              <a:buNone/>
            </a:pPr>
            <a:r>
              <a:rPr lang="ca-ES" altLang="en-US" sz="1600" b="0" i="1" dirty="0" smtClean="0"/>
              <a:t>Si el procés té caire territorial, pots anar al territori i organitzar diferents sessions de presentació. Igual que també pots tornar al territori per presentar els resultats del procés.</a:t>
            </a:r>
            <a:endParaRPr lang="ca-ES" altLang="en-US" sz="1600" b="0" i="1" dirty="0"/>
          </a:p>
        </p:txBody>
      </p:sp>
      <p:grpSp>
        <p:nvGrpSpPr>
          <p:cNvPr id="14" name="Google Shape;981;p41"/>
          <p:cNvGrpSpPr/>
          <p:nvPr/>
        </p:nvGrpSpPr>
        <p:grpSpPr>
          <a:xfrm>
            <a:off x="539552" y="3068960"/>
            <a:ext cx="179608" cy="284755"/>
            <a:chOff x="6718575" y="2318625"/>
            <a:chExt cx="256950" cy="407375"/>
          </a:xfrm>
        </p:grpSpPr>
        <p:sp>
          <p:nvSpPr>
            <p:cNvPr id="15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25054" y="4537357"/>
            <a:ext cx="8693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Tens capacitat per generar continguts d’interès? Pensa en articles, entrevistes que pots oferir als mitjans de comunicació per donar visibilitat al procés participatiu i la matèria de què tracta. Els mitjans locals en moltes ocasions estan oberts a treballar temes de forma més extensa. </a:t>
            </a:r>
            <a:endParaRPr lang="ca-ES" altLang="en-US" sz="1600" b="0" i="1" dirty="0"/>
          </a:p>
        </p:txBody>
      </p:sp>
      <p:grpSp>
        <p:nvGrpSpPr>
          <p:cNvPr id="30" name="Google Shape;981;p41"/>
          <p:cNvGrpSpPr/>
          <p:nvPr/>
        </p:nvGrpSpPr>
        <p:grpSpPr>
          <a:xfrm>
            <a:off x="447800" y="4656413"/>
            <a:ext cx="179608" cy="284755"/>
            <a:chOff x="6718575" y="2318625"/>
            <a:chExt cx="256950" cy="407375"/>
          </a:xfrm>
        </p:grpSpPr>
        <p:sp>
          <p:nvSpPr>
            <p:cNvPr id="31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01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31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31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r>
              <a:rPr lang="ca-ES" altLang="en-US" dirty="0" smtClean="0"/>
              <a:t> – Recopilem!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2339102"/>
          </a:xfrm>
        </p:spPr>
        <p:txBody>
          <a:bodyPr/>
          <a:lstStyle/>
          <a:p>
            <a:pPr marL="0" indent="0">
              <a:buNone/>
            </a:pPr>
            <a:r>
              <a:rPr lang="ca-ES" sz="2000" b="1" dirty="0" smtClean="0"/>
              <a:t>Caixa d’eines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  <a:hlinkClick r:id="rId3"/>
              </a:rPr>
              <a:t>Plantilla per elaborar un Pla de Comunicació</a:t>
            </a:r>
            <a:endParaRPr lang="ca-ES" altLang="en-US" dirty="0" smtClean="0">
              <a:ea typeface="ＭＳ Ｐゴシック" panose="020B0600070205080204" pitchFamily="34" charset="-128"/>
            </a:endParaRPr>
          </a:p>
          <a:p>
            <a:r>
              <a:rPr lang="ca-ES" altLang="en-US" dirty="0" smtClean="0">
                <a:ea typeface="ＭＳ Ｐゴシック" panose="020B0600070205080204" pitchFamily="34" charset="-128"/>
                <a:hlinkClick r:id="rId4"/>
              </a:rPr>
              <a:t>Exemple del Pla de comunicació dels Punts </a:t>
            </a:r>
            <a:r>
              <a:rPr lang="ca-ES" altLang="en-US" dirty="0" err="1" smtClean="0">
                <a:ea typeface="ＭＳ Ｐゴシック" panose="020B0600070205080204" pitchFamily="34" charset="-128"/>
                <a:hlinkClick r:id="rId4"/>
              </a:rPr>
              <a:t>Omnia</a:t>
            </a:r>
            <a:endParaRPr lang="ca-ES" altLang="en-US" dirty="0" smtClean="0">
              <a:ea typeface="ＭＳ Ｐゴシック" panose="020B0600070205080204" pitchFamily="34" charset="-128"/>
            </a:endParaRPr>
          </a:p>
          <a:p>
            <a:r>
              <a:rPr lang="ca-ES" altLang="en-US" dirty="0" smtClean="0">
                <a:ea typeface="ＭＳ Ｐゴシック" panose="020B0600070205080204" pitchFamily="34" charset="-128"/>
                <a:hlinkClick r:id="rId5"/>
              </a:rPr>
              <a:t>Plantilla per dur a terme les Accions de Comunicació (Atenció, hi ha vàries pestanyes a </a:t>
            </a:r>
            <a:r>
              <a:rPr lang="ca-ES" altLang="en-US" dirty="0" err="1" smtClean="0">
                <a:ea typeface="ＭＳ Ｐゴシック" panose="020B0600070205080204" pitchFamily="34" charset="-128"/>
                <a:hlinkClick r:id="rId5"/>
              </a:rPr>
              <a:t>l’excel</a:t>
            </a:r>
            <a:r>
              <a:rPr lang="ca-ES" altLang="en-US" dirty="0" smtClean="0">
                <a:ea typeface="ＭＳ Ｐゴシック" panose="020B0600070205080204" pitchFamily="34" charset="-128"/>
                <a:hlinkClick r:id="rId5"/>
              </a:rPr>
              <a:t>).</a:t>
            </a:r>
            <a:endParaRPr lang="ca-ES" altLang="en-US" dirty="0" smtClean="0">
              <a:ea typeface="ＭＳ Ｐゴシック" panose="020B0600070205080204" pitchFamily="34" charset="-128"/>
            </a:endParaRPr>
          </a:p>
          <a:p>
            <a:r>
              <a:rPr lang="ca-ES" altLang="en-US" dirty="0" smtClean="0">
                <a:ea typeface="ＭＳ Ｐゴシック" panose="020B0600070205080204" pitchFamily="34" charset="-128"/>
                <a:hlinkClick r:id="rId6"/>
              </a:rPr>
              <a:t>Plantilla per estructurar campanyes a Xarxes Socials</a:t>
            </a:r>
            <a:endParaRPr lang="ca-ES" altLang="en-US" dirty="0" smtClean="0">
              <a:ea typeface="ＭＳ Ｐゴシック" panose="020B0600070205080204" pitchFamily="34" charset="-128"/>
            </a:endParaRPr>
          </a:p>
          <a:p>
            <a:r>
              <a:rPr lang="ca-ES" altLang="en-US" i="1" dirty="0" smtClean="0">
                <a:ea typeface="ＭＳ Ｐゴシック" panose="020B0600070205080204" pitchFamily="34" charset="-128"/>
                <a:hlinkClick r:id="rId7"/>
              </a:rPr>
              <a:t>User </a:t>
            </a:r>
            <a:r>
              <a:rPr lang="ca-ES" altLang="en-US" i="1" dirty="0" err="1" smtClean="0">
                <a:ea typeface="ＭＳ Ｐゴシック" panose="020B0600070205080204" pitchFamily="34" charset="-128"/>
                <a:hlinkClick r:id="rId7"/>
              </a:rPr>
              <a:t>Journey</a:t>
            </a:r>
            <a:r>
              <a:rPr lang="ca-ES" altLang="en-US" i="1" dirty="0" smtClean="0">
                <a:ea typeface="ＭＳ Ｐゴシック" panose="020B0600070205080204" pitchFamily="34" charset="-128"/>
                <a:hlinkClick r:id="rId7"/>
              </a:rPr>
              <a:t> 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de la comunicació en un procés de participació</a:t>
            </a:r>
          </a:p>
        </p:txBody>
      </p:sp>
    </p:spTree>
    <p:extLst>
      <p:ext uri="{BB962C8B-B14F-4D97-AF65-F5344CB8AC3E}">
        <p14:creationId xmlns:p14="http://schemas.microsoft.com/office/powerpoint/2010/main" val="866895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940332"/>
            <a:ext cx="7772400" cy="1077218"/>
          </a:xfrm>
        </p:spPr>
        <p:txBody>
          <a:bodyPr/>
          <a:lstStyle/>
          <a:p>
            <a:pPr eaLnBrk="1" hangingPunct="1"/>
            <a:r>
              <a:rPr lang="ca-ES" altLang="en-US" sz="3200" dirty="0" smtClean="0">
                <a:ea typeface="ＭＳ Ｐゴシック" panose="020B0600070205080204" pitchFamily="34" charset="-128"/>
              </a:rPr>
              <a:t>www.participagencat.cat</a:t>
            </a:r>
            <a:br>
              <a:rPr lang="ca-ES" altLang="en-US" sz="3200" dirty="0" smtClean="0">
                <a:ea typeface="ＭＳ Ｐゴシック" panose="020B0600070205080204" pitchFamily="34" charset="-128"/>
              </a:rPr>
            </a:br>
            <a:r>
              <a:rPr lang="ca-ES" altLang="en-US" sz="3200" dirty="0" smtClean="0">
                <a:ea typeface="ＭＳ Ｐゴシック" panose="020B0600070205080204" pitchFamily="34" charset="-128"/>
              </a:rPr>
              <a:t>participagencat@gencat.cat</a:t>
            </a:r>
            <a:endParaRPr lang="ca-ES" altLang="en-US" sz="3200" dirty="0">
              <a:ea typeface="ＭＳ Ｐゴシック" panose="020B0600070205080204" pitchFamily="34" charset="-128"/>
            </a:endParaRPr>
          </a:p>
        </p:txBody>
      </p:sp>
      <p:pic>
        <p:nvPicPr>
          <p:cNvPr id="3" name="Imatge 2" descr="O:\N0018_GT\AG_N0018_GT\PIV i imatge gràfica\00_logos-models_nou\04-2_dgpc\dgpc_h2_bn_sfon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0" y="548680"/>
            <a:ext cx="2895600" cy="78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40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4</a:t>
            </a:fld>
            <a:endParaRPr lang="ca-ES" altLang="en-US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A2199DD-B6BE-454F-9447-17AFA1C8845A}"/>
              </a:ext>
            </a:extLst>
          </p:cNvPr>
          <p:cNvSpPr txBox="1">
            <a:spLocks/>
          </p:cNvSpPr>
          <p:nvPr/>
        </p:nvSpPr>
        <p:spPr bwMode="auto">
          <a:xfrm>
            <a:off x="1060141" y="2251783"/>
            <a:ext cx="5493059" cy="346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just"/>
            <a:r>
              <a:rPr lang="es-ES" sz="8625" b="1" dirty="0">
                <a:latin typeface="Helvetica" pitchFamily="2" charset="0"/>
              </a:rPr>
              <a:t>02</a:t>
            </a:r>
            <a:r>
              <a:rPr lang="es-ES" sz="7200" b="1" dirty="0">
                <a:latin typeface="Helvetica" pitchFamily="2" charset="0"/>
              </a:rPr>
              <a:t> </a:t>
            </a:r>
          </a:p>
          <a:p>
            <a:pPr algn="just"/>
            <a:endParaRPr lang="es-ES" dirty="0"/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 bwMode="auto">
          <a:xfrm>
            <a:off x="2435424" y="2251783"/>
            <a:ext cx="51845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9pPr>
          </a:lstStyle>
          <a:p>
            <a:r>
              <a:rPr lang="ca-ES" alt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EL PÚBLIC OBJECTIU</a:t>
            </a:r>
            <a:endParaRPr lang="ca-ES" altLang="en-US" kern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a-ES" altLang="en-US" kern="0" dirty="0" smtClean="0"/>
              <a:t>A QUI LI VOLEM EXPLICAR?</a:t>
            </a:r>
            <a:endParaRPr lang="ca-E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01807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2 El públic objectiu</a:t>
            </a:r>
            <a:endParaRPr lang="ca-ES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5</a:t>
            </a:fld>
            <a:endParaRPr lang="ca-ES" altLang="en-US"/>
          </a:p>
        </p:txBody>
      </p:sp>
      <p:sp>
        <p:nvSpPr>
          <p:cNvPr id="4" name="Rectangle 3"/>
          <p:cNvSpPr/>
          <p:nvPr/>
        </p:nvSpPr>
        <p:spPr>
          <a:xfrm>
            <a:off x="610338" y="908720"/>
            <a:ext cx="79221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a-ES" sz="2000" b="0" dirty="0" smtClean="0"/>
              <a:t>És important tenir identificat a qui li vols explicar què.</a:t>
            </a:r>
          </a:p>
          <a:p>
            <a:pPr marL="0" indent="0">
              <a:buNone/>
            </a:pPr>
            <a:r>
              <a:rPr lang="ca-ES" sz="2000" b="0" dirty="0" smtClean="0"/>
              <a:t>A grans trets, podem identificar </a:t>
            </a:r>
            <a:r>
              <a:rPr lang="ca-ES" sz="2000" dirty="0" smtClean="0"/>
              <a:t>públic extern</a:t>
            </a:r>
            <a:r>
              <a:rPr lang="ca-ES" sz="2000" b="0" dirty="0"/>
              <a:t> </a:t>
            </a:r>
            <a:r>
              <a:rPr lang="ca-ES" sz="2000" b="0" dirty="0" smtClean="0"/>
              <a:t>i </a:t>
            </a:r>
            <a:r>
              <a:rPr lang="ca-ES" sz="2000" dirty="0" smtClean="0"/>
              <a:t>públic intern.</a:t>
            </a:r>
          </a:p>
          <a:p>
            <a:r>
              <a:rPr lang="ca-ES" sz="2000" b="0" dirty="0"/>
              <a:t>Al marge del públic objectiu a qui ens volem adreçar, s’han de tenir en compte </a:t>
            </a:r>
            <a:r>
              <a:rPr lang="ca-ES" sz="2000" dirty="0"/>
              <a:t>altres públics </a:t>
            </a:r>
            <a:r>
              <a:rPr lang="ca-ES" sz="2000" b="0" dirty="0"/>
              <a:t>que ens han d’ajudar a arribar a </a:t>
            </a:r>
            <a:r>
              <a:rPr lang="ca-ES" sz="2000" b="0" dirty="0" smtClean="0"/>
              <a:t>ells </a:t>
            </a:r>
            <a:r>
              <a:rPr lang="ca-ES" sz="2000" b="0" dirty="0"/>
              <a:t>(</a:t>
            </a:r>
            <a:r>
              <a:rPr lang="ca-ES" sz="2000" dirty="0"/>
              <a:t>extern: </a:t>
            </a:r>
            <a:r>
              <a:rPr lang="ca-ES" sz="2000" b="0" dirty="0"/>
              <a:t>ciutadania que hagi participat en algun procés participatiu similar, empreses proveïdores, mitjans de comunicació, universitats, administració pública, etc. / </a:t>
            </a:r>
            <a:r>
              <a:rPr lang="ca-ES" sz="2000" dirty="0"/>
              <a:t>Intern: </a:t>
            </a:r>
            <a:r>
              <a:rPr lang="ca-ES" sz="2000" b="0" dirty="0"/>
              <a:t>empleats departament </a:t>
            </a:r>
            <a:r>
              <a:rPr lang="ca-ES" sz="2000" b="0" dirty="0" smtClean="0"/>
              <a:t>impulsor, </a:t>
            </a:r>
            <a:r>
              <a:rPr lang="ca-ES" sz="2000" b="0" dirty="0"/>
              <a:t>comunicació </a:t>
            </a:r>
            <a:r>
              <a:rPr lang="ca-ES" sz="2000" b="0" dirty="0" smtClean="0"/>
              <a:t>dels departaments implicats, etc.).</a:t>
            </a:r>
            <a:endParaRPr lang="ca-ES" sz="2000" b="0" dirty="0"/>
          </a:p>
          <a:p>
            <a:pPr marL="0" indent="0">
              <a:buNone/>
            </a:pPr>
            <a:endParaRPr lang="ca-ES" sz="2000" dirty="0"/>
          </a:p>
        </p:txBody>
      </p:sp>
      <p:sp>
        <p:nvSpPr>
          <p:cNvPr id="6" name="Rectangle 20"/>
          <p:cNvSpPr txBox="1">
            <a:spLocks noChangeArrowheads="1"/>
          </p:cNvSpPr>
          <p:nvPr/>
        </p:nvSpPr>
        <p:spPr bwMode="auto">
          <a:xfrm>
            <a:off x="755576" y="4404032"/>
            <a:ext cx="760552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a-ES" sz="2000" b="0" kern="0" dirty="0" smtClean="0"/>
              <a:t>Contacta amb la DG de Participació ciutadana. Disposem d’un </a:t>
            </a:r>
            <a:r>
              <a:rPr lang="ca-ES" sz="2000" kern="0" dirty="0" smtClean="0"/>
              <a:t>mapa d’actors </a:t>
            </a:r>
            <a:r>
              <a:rPr lang="ca-ES" sz="2000" b="0" kern="0" dirty="0" smtClean="0"/>
              <a:t>amb més de </a:t>
            </a:r>
            <a:r>
              <a:rPr lang="ca-ES" sz="2000" kern="0" dirty="0" smtClean="0"/>
              <a:t>10.000 registres </a:t>
            </a:r>
            <a:r>
              <a:rPr lang="ca-ES" sz="2000" b="0" kern="0" dirty="0" smtClean="0"/>
              <a:t>classificats per temes i àmbits geogràfics que t’ajudaran a difondre entre ens i entitats el teu procés. </a:t>
            </a:r>
            <a:endParaRPr lang="ca-ES" sz="2000" b="0" kern="0" dirty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a-ES" altLang="en-US" sz="2000" b="0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563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6</a:t>
            </a:fld>
            <a:endParaRPr lang="ca-ES" altLang="en-US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A2199DD-B6BE-454F-9447-17AFA1C8845A}"/>
              </a:ext>
            </a:extLst>
          </p:cNvPr>
          <p:cNvSpPr txBox="1">
            <a:spLocks/>
          </p:cNvSpPr>
          <p:nvPr/>
        </p:nvSpPr>
        <p:spPr bwMode="auto">
          <a:xfrm>
            <a:off x="1060141" y="2251783"/>
            <a:ext cx="5493059" cy="346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just"/>
            <a:r>
              <a:rPr lang="es-ES" sz="8625" b="1" dirty="0" smtClean="0">
                <a:latin typeface="Helvetica" pitchFamily="2" charset="0"/>
              </a:rPr>
              <a:t>03</a:t>
            </a:r>
            <a:r>
              <a:rPr lang="es-ES" sz="7200" b="1" dirty="0" smtClean="0">
                <a:latin typeface="Helvetica" pitchFamily="2" charset="0"/>
              </a:rPr>
              <a:t> </a:t>
            </a:r>
            <a:endParaRPr lang="es-ES" sz="7200" b="1" dirty="0">
              <a:latin typeface="Helvetica" pitchFamily="2" charset="0"/>
            </a:endParaRPr>
          </a:p>
          <a:p>
            <a:pPr algn="just"/>
            <a:endParaRPr lang="es-ES" dirty="0"/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 bwMode="auto">
          <a:xfrm>
            <a:off x="2435424" y="2251783"/>
            <a:ext cx="51845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9pPr>
          </a:lstStyle>
          <a:p>
            <a:r>
              <a:rPr lang="ca-ES" alt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CANALS</a:t>
            </a:r>
            <a:endParaRPr lang="ca-ES" altLang="en-US" kern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a-ES" altLang="en-US" kern="0" dirty="0" smtClean="0"/>
              <a:t>Com arribem al públic objectiu?</a:t>
            </a:r>
            <a:endParaRPr lang="ca-E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26647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3 Canals de comunicació</a:t>
            </a:r>
            <a:endParaRPr lang="ca-ES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7</a:t>
            </a:fld>
            <a:endParaRPr lang="ca-ES" altLang="en-US"/>
          </a:p>
        </p:txBody>
      </p:sp>
      <p:sp>
        <p:nvSpPr>
          <p:cNvPr id="4" name="Rectangle 3"/>
          <p:cNvSpPr/>
          <p:nvPr/>
        </p:nvSpPr>
        <p:spPr>
          <a:xfrm>
            <a:off x="610338" y="908720"/>
            <a:ext cx="79221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b="0" dirty="0"/>
              <a:t>S’han d’establir diversos canals, en funció del mapa d’actors </a:t>
            </a:r>
            <a:r>
              <a:rPr lang="ca-ES" sz="2000" b="0" dirty="0" smtClean="0"/>
              <a:t>plantejat. Habitualment comptarem amb canals de comunicació </a:t>
            </a:r>
            <a:r>
              <a:rPr lang="ca-ES" sz="2000" dirty="0" smtClean="0"/>
              <a:t>online </a:t>
            </a:r>
            <a:r>
              <a:rPr lang="ca-ES" sz="2000" b="0" dirty="0" smtClean="0"/>
              <a:t>(a través d’internet) i </a:t>
            </a:r>
            <a:r>
              <a:rPr lang="ca-ES" sz="2000" dirty="0" err="1" smtClean="0"/>
              <a:t>offline</a:t>
            </a:r>
            <a:r>
              <a:rPr lang="ca-ES" sz="2000" dirty="0" smtClean="0"/>
              <a:t> </a:t>
            </a:r>
            <a:r>
              <a:rPr lang="ca-ES" sz="2000" b="0" dirty="0" smtClean="0"/>
              <a:t>(espais físics). </a:t>
            </a:r>
          </a:p>
          <a:p>
            <a:pPr marL="0" indent="0">
              <a:buNone/>
            </a:pPr>
            <a:r>
              <a:rPr lang="ca-ES" sz="2000" b="0" dirty="0" smtClean="0"/>
              <a:t>Fes una llista d’aquells canals dels quals pots disposar. Et donem algunes idees.</a:t>
            </a:r>
            <a:endParaRPr lang="ca-ES" sz="2000" b="0" dirty="0"/>
          </a:p>
          <a:p>
            <a:pPr marL="0" indent="0">
              <a:buNone/>
            </a:pPr>
            <a:endParaRPr lang="ca-ES" sz="2000" dirty="0"/>
          </a:p>
        </p:txBody>
      </p:sp>
      <p:sp>
        <p:nvSpPr>
          <p:cNvPr id="6" name="Rectangle 20"/>
          <p:cNvSpPr txBox="1">
            <a:spLocks noChangeArrowheads="1"/>
          </p:cNvSpPr>
          <p:nvPr/>
        </p:nvSpPr>
        <p:spPr bwMode="auto">
          <a:xfrm>
            <a:off x="1043608" y="2924944"/>
            <a:ext cx="3744416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a-ES" sz="2000" kern="0" dirty="0" smtClean="0"/>
              <a:t>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Enviament de correus electrònics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Xarxes socials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Intranets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Pàgines web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Butlletins gencat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Fòrums o </a:t>
            </a:r>
            <a:r>
              <a:rPr lang="ca-ES" sz="2000" b="0" kern="0" dirty="0" err="1" smtClean="0"/>
              <a:t>blogs</a:t>
            </a:r>
            <a:endParaRPr lang="ca-ES" sz="2000" b="0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Publicitat de pagament a xarxes socials, </a:t>
            </a:r>
            <a:r>
              <a:rPr lang="ca-ES" sz="2000" b="0" kern="0" dirty="0" err="1" smtClean="0"/>
              <a:t>google</a:t>
            </a:r>
            <a:r>
              <a:rPr lang="ca-ES" sz="2000" b="0" kern="0" dirty="0" smtClean="0"/>
              <a:t>, diaris electrònics, etc.</a:t>
            </a:r>
            <a:endParaRPr lang="ca-ES" sz="2000" b="0" kern="0" dirty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a-ES" altLang="en-US" sz="2000" b="0" kern="0" dirty="0">
              <a:ea typeface="ＭＳ Ｐゴシック" panose="020B0600070205080204" pitchFamily="34" charset="-128"/>
            </a:endParaRPr>
          </a:p>
        </p:txBody>
      </p:sp>
      <p:sp>
        <p:nvSpPr>
          <p:cNvPr id="7" name="Rectangle 20"/>
          <p:cNvSpPr txBox="1">
            <a:spLocks noChangeArrowheads="1"/>
          </p:cNvSpPr>
          <p:nvPr/>
        </p:nvSpPr>
        <p:spPr bwMode="auto">
          <a:xfrm>
            <a:off x="4968718" y="2910096"/>
            <a:ext cx="316896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a-ES" sz="2000" kern="0" dirty="0" smtClean="0"/>
              <a:t>OFFLINE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Premsa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Jornades i sessions de presentació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Sessions de treball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Espais tipus “punt de venda”: oficines de les que </a:t>
            </a:r>
            <a:r>
              <a:rPr lang="ca-ES" sz="2000" b="0" kern="0" dirty="0" err="1" smtClean="0"/>
              <a:t>diposis</a:t>
            </a:r>
            <a:r>
              <a:rPr lang="ca-ES" sz="2000" b="0" kern="0" dirty="0" smtClean="0"/>
              <a:t>, punts de trobada, etc.</a:t>
            </a:r>
          </a:p>
        </p:txBody>
      </p:sp>
    </p:spTree>
    <p:extLst>
      <p:ext uri="{BB962C8B-B14F-4D97-AF65-F5344CB8AC3E}">
        <p14:creationId xmlns:p14="http://schemas.microsoft.com/office/powerpoint/2010/main" val="48618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8</a:t>
            </a:fld>
            <a:endParaRPr lang="ca-ES" altLang="en-US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A2199DD-B6BE-454F-9447-17AFA1C8845A}"/>
              </a:ext>
            </a:extLst>
          </p:cNvPr>
          <p:cNvSpPr txBox="1">
            <a:spLocks/>
          </p:cNvSpPr>
          <p:nvPr/>
        </p:nvSpPr>
        <p:spPr bwMode="auto">
          <a:xfrm>
            <a:off x="1060141" y="2251783"/>
            <a:ext cx="5493059" cy="346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just"/>
            <a:r>
              <a:rPr lang="es-ES" sz="8625" b="1" dirty="0" smtClean="0">
                <a:latin typeface="Helvetica" pitchFamily="2" charset="0"/>
              </a:rPr>
              <a:t>04</a:t>
            </a:r>
            <a:r>
              <a:rPr lang="es-ES" sz="7200" b="1" dirty="0" smtClean="0">
                <a:latin typeface="Helvetica" pitchFamily="2" charset="0"/>
              </a:rPr>
              <a:t> </a:t>
            </a:r>
            <a:endParaRPr lang="es-ES" sz="7200" b="1" dirty="0">
              <a:latin typeface="Helvetica" pitchFamily="2" charset="0"/>
            </a:endParaRPr>
          </a:p>
          <a:p>
            <a:pPr algn="just"/>
            <a:endParaRPr lang="es-ES" dirty="0"/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 bwMode="auto">
          <a:xfrm>
            <a:off x="2439643" y="2492896"/>
            <a:ext cx="51845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9pPr>
          </a:lstStyle>
          <a:p>
            <a:r>
              <a:rPr lang="ca-ES" alt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ACTUACIONS</a:t>
            </a:r>
            <a:endParaRPr lang="ca-ES" altLang="en-US" kern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a-ES" altLang="en-US" kern="0" dirty="0" smtClean="0"/>
              <a:t>Què cal fer per comunicar allò que volem a qui volem?</a:t>
            </a:r>
            <a:endParaRPr lang="ca-E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90883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4 Actuacions</a:t>
            </a:r>
            <a:endParaRPr lang="ca-ES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9</a:t>
            </a:fld>
            <a:endParaRPr lang="ca-ES" altLang="en-US"/>
          </a:p>
        </p:txBody>
      </p:sp>
      <p:sp>
        <p:nvSpPr>
          <p:cNvPr id="4" name="Rectangle 3"/>
          <p:cNvSpPr/>
          <p:nvPr/>
        </p:nvSpPr>
        <p:spPr>
          <a:xfrm>
            <a:off x="610338" y="908720"/>
            <a:ext cx="79221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sz="2000" b="0" dirty="0"/>
          </a:p>
          <a:p>
            <a:pPr marL="0" indent="0">
              <a:buNone/>
            </a:pPr>
            <a:endParaRPr lang="ca-ES" sz="2000" dirty="0"/>
          </a:p>
        </p:txBody>
      </p:sp>
      <p:sp>
        <p:nvSpPr>
          <p:cNvPr id="6" name="Rectangle 20"/>
          <p:cNvSpPr txBox="1">
            <a:spLocks noChangeArrowheads="1"/>
          </p:cNvSpPr>
          <p:nvPr/>
        </p:nvSpPr>
        <p:spPr bwMode="auto">
          <a:xfrm>
            <a:off x="831070" y="931925"/>
            <a:ext cx="7053298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a-ES" sz="2000" b="0" kern="0" dirty="0" smtClean="0"/>
              <a:t>Et proposem una sèrie d’actuacions a tenir en compte:</a:t>
            </a:r>
          </a:p>
          <a:p>
            <a:r>
              <a:rPr lang="ca-ES" sz="2000" kern="0" dirty="0" smtClean="0"/>
              <a:t>Elaborar la base de dades (mapa d’actors)</a:t>
            </a:r>
          </a:p>
          <a:p>
            <a:r>
              <a:rPr lang="ca-ES" sz="2000" kern="0" dirty="0"/>
              <a:t>Elaborar els missatges (treballant el contingut)</a:t>
            </a:r>
          </a:p>
          <a:p>
            <a:r>
              <a:rPr lang="ca-ES" sz="2000" kern="0" dirty="0" smtClean="0"/>
              <a:t>Elaborar la imatge general del procés</a:t>
            </a:r>
          </a:p>
          <a:p>
            <a:r>
              <a:rPr lang="ca-ES" sz="2000" kern="0" dirty="0" smtClean="0"/>
              <a:t>Elaborar materials de comunicació (online i </a:t>
            </a:r>
            <a:r>
              <a:rPr lang="ca-ES" sz="2000" kern="0" dirty="0" err="1" smtClean="0"/>
              <a:t>offline</a:t>
            </a:r>
            <a:r>
              <a:rPr lang="ca-ES" sz="2000" kern="0" dirty="0" smtClean="0"/>
              <a:t>)</a:t>
            </a:r>
          </a:p>
          <a:p>
            <a:r>
              <a:rPr lang="ca-ES" sz="2000" kern="0" dirty="0" smtClean="0"/>
              <a:t>Elaborar materials de difusió (online i </a:t>
            </a:r>
            <a:r>
              <a:rPr lang="ca-ES" sz="2000" kern="0" dirty="0" err="1" smtClean="0"/>
              <a:t>offline</a:t>
            </a:r>
            <a:r>
              <a:rPr lang="ca-ES" sz="2000" kern="0" dirty="0" smtClean="0"/>
              <a:t>)</a:t>
            </a:r>
          </a:p>
          <a:p>
            <a:r>
              <a:rPr lang="ca-ES" sz="2000" kern="0" dirty="0" smtClean="0"/>
              <a:t>Treballar la pàgina web del procés</a:t>
            </a:r>
          </a:p>
          <a:p>
            <a:r>
              <a:rPr lang="ca-ES" sz="2000" kern="0" dirty="0" smtClean="0"/>
              <a:t>Elaborar materials de suport a les sessions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a-ES" altLang="en-US" sz="2000" b="0" kern="0" dirty="0">
              <a:ea typeface="ＭＳ Ｐゴシック" panose="020B0600070205080204" pitchFamily="34" charset="-128"/>
            </a:endParaRPr>
          </a:p>
        </p:txBody>
      </p:sp>
      <p:sp>
        <p:nvSpPr>
          <p:cNvPr id="8" name="Rectangle 20"/>
          <p:cNvSpPr txBox="1">
            <a:spLocks noChangeArrowheads="1"/>
          </p:cNvSpPr>
          <p:nvPr/>
        </p:nvSpPr>
        <p:spPr bwMode="auto">
          <a:xfrm>
            <a:off x="755576" y="4404032"/>
            <a:ext cx="760552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a-ES" sz="2000" b="0" kern="0" dirty="0" smtClean="0"/>
              <a:t>Aquí tens una </a:t>
            </a:r>
            <a:r>
              <a:rPr lang="ca-ES" sz="2000" kern="0" dirty="0" smtClean="0">
                <a:hlinkClick r:id="rId2"/>
              </a:rPr>
              <a:t>plantilla per treballar </a:t>
            </a:r>
            <a:r>
              <a:rPr lang="ca-ES" sz="2000" b="0" kern="0" dirty="0" smtClean="0"/>
              <a:t>totes aquestes actuacions de comunicació. És un </a:t>
            </a:r>
            <a:r>
              <a:rPr lang="ca-ES" sz="2000" b="0" i="1" kern="0" dirty="0" err="1" smtClean="0"/>
              <a:t>check</a:t>
            </a:r>
            <a:r>
              <a:rPr lang="ca-ES" sz="2000" b="0" i="1" kern="0" dirty="0" smtClean="0"/>
              <a:t> </a:t>
            </a:r>
            <a:r>
              <a:rPr lang="ca-ES" sz="2000" b="0" i="1" kern="0" dirty="0" err="1" smtClean="0"/>
              <a:t>list</a:t>
            </a:r>
            <a:r>
              <a:rPr lang="ca-ES" sz="2000" b="0" i="1" kern="0" dirty="0" smtClean="0"/>
              <a:t> </a:t>
            </a:r>
            <a:r>
              <a:rPr lang="ca-ES" sz="2000" b="0" kern="0" dirty="0" smtClean="0"/>
              <a:t>on pots anar completant les actuacions i identificant quin moment del procés participatiu és el més idoni per fer-ho.</a:t>
            </a:r>
            <a:endParaRPr lang="ca-ES" sz="2000" b="0" kern="0" dirty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a-ES" altLang="en-US" sz="2000" b="0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73873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o_departament">
  <a:themeElements>
    <a:clrScheme name="presentacio_departamen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0000"/>
      </a:accent1>
      <a:accent2>
        <a:srgbClr val="990033"/>
      </a:accent2>
      <a:accent3>
        <a:srgbClr val="FFFFFF"/>
      </a:accent3>
      <a:accent4>
        <a:srgbClr val="000000"/>
      </a:accent4>
      <a:accent5>
        <a:srgbClr val="C0AAAA"/>
      </a:accent5>
      <a:accent6>
        <a:srgbClr val="8A002D"/>
      </a:accent6>
      <a:hlink>
        <a:srgbClr val="FF0000"/>
      </a:hlink>
      <a:folHlink>
        <a:srgbClr val="99CC00"/>
      </a:folHlink>
    </a:clrScheme>
    <a:fontScheme name="presentacio_departa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altLang="ca-E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altLang="ca-E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o_departa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000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8A002D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7654CCD3CD8429345E55F4D1357A3" ma:contentTypeVersion="12" ma:contentTypeDescription="Crea un document nou" ma:contentTypeScope="" ma:versionID="d5064354d4475eba980ff133f79bd8d4">
  <xsd:schema xmlns:xsd="http://www.w3.org/2001/XMLSchema" xmlns:xs="http://www.w3.org/2001/XMLSchema" xmlns:p="http://schemas.microsoft.com/office/2006/metadata/properties" xmlns:ns2="69c11177-adea-4a8c-9af1-536775451432" xmlns:ns3="2c598f3d-5199-46e9-abe8-f10701228389" targetNamespace="http://schemas.microsoft.com/office/2006/metadata/properties" ma:root="true" ma:fieldsID="90f42e8fcc52f9fdec7e3f5420d6149c" ns2:_="" ns3:_="">
    <xsd:import namespace="69c11177-adea-4a8c-9af1-536775451432"/>
    <xsd:import namespace="2c598f3d-5199-46e9-abe8-f107012283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11177-adea-4a8c-9af1-5367754514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98f3d-5199-46e9-abe8-f1070122838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8CBFAE-62E8-4332-9907-CFD2BF7438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c11177-adea-4a8c-9af1-536775451432"/>
    <ds:schemaRef ds:uri="2c598f3d-5199-46e9-abe8-f107012283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47D1A7-4807-4F00-AFE5-4F530548BA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0690F-3286-4E24-86A2-5BBDCB0A4E3C}">
  <ds:schemaRefs>
    <ds:schemaRef ds:uri="http://purl.org/dc/terms/"/>
    <ds:schemaRef ds:uri="http://schemas.openxmlformats.org/package/2006/metadata/core-properties"/>
    <ds:schemaRef ds:uri="2c598f3d-5199-46e9-abe8-f10701228389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9c11177-adea-4a8c-9af1-53677545143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4295</Words>
  <Application>Microsoft Office PowerPoint</Application>
  <PresentationFormat>Presentació en pantalla (4:3)</PresentationFormat>
  <Paragraphs>379</Paragraphs>
  <Slides>32</Slides>
  <Notes>23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Helvetica</vt:lpstr>
      <vt:lpstr>Lato Light</vt:lpstr>
      <vt:lpstr>Wingdings</vt:lpstr>
      <vt:lpstr>presentacio_departament</vt:lpstr>
      <vt:lpstr>PLA DE COMUNICACIÓ D’UN PROCÉS PARTICIPATIU.  CAS EXEMPLE: XARXA ÒMNIA</vt:lpstr>
      <vt:lpstr>Presentació del PowerPoint</vt:lpstr>
      <vt:lpstr>1 Objectius de comunicació: el Pla de Comunicació</vt:lpstr>
      <vt:lpstr>Presentació del PowerPoint</vt:lpstr>
      <vt:lpstr>2 El públic objectiu</vt:lpstr>
      <vt:lpstr>Presentació del PowerPoint</vt:lpstr>
      <vt:lpstr>3 Canals de comunicació</vt:lpstr>
      <vt:lpstr>Presentació del PowerPoint</vt:lpstr>
      <vt:lpstr>4 Actuacions</vt:lpstr>
      <vt:lpstr>Presentació del PowerPoint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 – Recopilem!</vt:lpstr>
      <vt:lpstr>www.participagencat.cat participagencat@gencat.cat</vt:lpstr>
    </vt:vector>
  </TitlesOfParts>
  <Company>argus disseny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argus disseny</dc:creator>
  <cp:lastModifiedBy>Muñoz Casanova, Raquel</cp:lastModifiedBy>
  <cp:revision>230</cp:revision>
  <cp:lastPrinted>2016-05-30T06:10:54Z</cp:lastPrinted>
  <dcterms:created xsi:type="dcterms:W3CDTF">2019-07-08T21:40:58Z</dcterms:created>
  <dcterms:modified xsi:type="dcterms:W3CDTF">2020-02-20T10:20:43Z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0x0101005D07654CCD3CD8429345E55F4D1357A3</vt:lpwstr>
  </property>
</Properties>
</file>