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71" r:id="rId6"/>
    <p:sldId id="269" r:id="rId7"/>
    <p:sldId id="277" r:id="rId8"/>
    <p:sldId id="270" r:id="rId9"/>
    <p:sldId id="273" r:id="rId10"/>
    <p:sldId id="274" r:id="rId11"/>
    <p:sldId id="275" r:id="rId12"/>
    <p:sldId id="279" r:id="rId13"/>
    <p:sldId id="276" r:id="rId14"/>
    <p:sldId id="280" r:id="rId15"/>
    <p:sldId id="278" r:id="rId16"/>
    <p:sldId id="263" r:id="rId17"/>
  </p:sldIdLst>
  <p:sldSz cx="9144000" cy="6858000" type="screen4x3"/>
  <p:notesSz cx="6797675" cy="987266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B77D4-E8D0-454C-989F-916D1945813A}" type="datetimeFigureOut">
              <a:rPr lang="ca-ES" smtClean="0"/>
              <a:t>08/10/2019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2EDFD-1E5B-469A-B084-55857751534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294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smtClean="0"/>
              <a:t>Feu clic aquí per editar l'estil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‹#›</a:t>
            </a:fld>
            <a:endParaRPr lang="ca-ES" dirty="0"/>
          </a:p>
        </p:txBody>
      </p:sp>
      <p:pic>
        <p:nvPicPr>
          <p:cNvPr id="1026" name="Picture 2" descr="http://identitatcorporativa.gencat.cat/web/.content/Documentacio/descarregues/dpt/COLOR/AExterior/sctransgov_c2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00" y="720000"/>
            <a:ext cx="5075030" cy="22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‹#›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dirty="0" smtClean="0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8901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4106103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‹#›</a:t>
            </a:fld>
            <a:endParaRPr lang="ca-ES"/>
          </a:p>
        </p:txBody>
      </p:sp>
      <p:cxnSp>
        <p:nvCxnSpPr>
          <p:cNvPr id="7" name="Connector recte 6"/>
          <p:cNvCxnSpPr/>
          <p:nvPr userDrawn="1"/>
        </p:nvCxnSpPr>
        <p:spPr>
          <a:xfrm>
            <a:off x="467544" y="1072800"/>
            <a:ext cx="8384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idor d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dirty="0" smtClean="0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0822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‹#›</a:t>
            </a:fld>
            <a:endParaRPr lang="ca-ES"/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dirty="0" smtClean="0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238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64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‹#›</a:t>
            </a:fld>
            <a:endParaRPr lang="ca-ES"/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dirty="0" smtClean="0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5796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812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356400" y="572400"/>
            <a:ext cx="8571600" cy="50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56400" y="2059200"/>
            <a:ext cx="83844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EFD4A1-A840-4632-AEF4-56CBE8B49D5B}" type="slidenum">
              <a:rPr lang="ca-ES" smtClean="0"/>
              <a:pPr/>
              <a:t>‹#›</a:t>
            </a:fld>
            <a:endParaRPr lang="ca-ES" dirty="0"/>
          </a:p>
        </p:txBody>
      </p:sp>
      <p:cxnSp>
        <p:nvCxnSpPr>
          <p:cNvPr id="8" name="Connector recte 7"/>
          <p:cNvCxnSpPr/>
          <p:nvPr/>
        </p:nvCxnSpPr>
        <p:spPr>
          <a:xfrm>
            <a:off x="467544" y="1072800"/>
            <a:ext cx="8384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identitatcorporativa.gencat.cat/web/.content/Documentacio/descarregues/dpt/COLOR/AExterior/sctransgov_h2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026400"/>
            <a:ext cx="2829600" cy="7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1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2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 2" pitchFamily="18" charset="2"/>
        <a:buChar char="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overnobert.gencat.cat/ca/transparencia/Gestio-serveis-publics/memoria-sobre-publicitat-instituciona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overnobert.gencat.cat/ca/transparencia/Organitzacio-i-normativa/normativa/normativa-sectoria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juridic.gencat.cat/eli/es-ct/l/2014/12/29/19" TargetMode="External"/><Relationship Id="rId2" Type="http://schemas.openxmlformats.org/officeDocument/2006/relationships/hyperlink" Target="http://governobert.gencat.cat/ca/transparenc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Procés participatiu sobre l’avaluació del compliment de les obligacions de transparència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Sessió dia 9 d’octubre de 2019</a:t>
            </a:r>
          </a:p>
        </p:txBody>
      </p:sp>
    </p:spTree>
    <p:extLst>
      <p:ext uri="{BB962C8B-B14F-4D97-AF65-F5344CB8AC3E}">
        <p14:creationId xmlns:p14="http://schemas.microsoft.com/office/powerpoint/2010/main" val="34865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Quins resultats </a:t>
            </a:r>
            <a:r>
              <a:rPr lang="ca-ES" dirty="0" smtClean="0"/>
              <a:t>hi ha?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10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124744"/>
            <a:ext cx="8571600" cy="2088232"/>
          </a:xfrm>
        </p:spPr>
        <p:txBody>
          <a:bodyPr>
            <a:normAutofit/>
          </a:bodyPr>
          <a:lstStyle/>
          <a:p>
            <a:r>
              <a:rPr lang="ca-ES" dirty="0" smtClean="0"/>
              <a:t>1</a:t>
            </a:r>
            <a:r>
              <a:rPr lang="ca-ES" dirty="0" smtClean="0"/>
              <a:t>. Qüestionari d’avaluació</a:t>
            </a:r>
          </a:p>
          <a:p>
            <a:r>
              <a:rPr lang="ca-ES" sz="1800" b="0" dirty="0" smtClean="0"/>
              <a:t>Recull l’autoavaluació feta pels departaments i l’avaluació feta per la STGO.</a:t>
            </a:r>
            <a:endParaRPr lang="ca-ES" sz="1800" b="0" dirty="0"/>
          </a:p>
          <a:p>
            <a:r>
              <a:rPr lang="ca-ES" dirty="0" smtClean="0"/>
              <a:t>2</a:t>
            </a:r>
            <a:r>
              <a:rPr lang="ca-ES" dirty="0" smtClean="0"/>
              <a:t>. L’informe d’avaluació</a:t>
            </a:r>
          </a:p>
          <a:p>
            <a:r>
              <a:rPr lang="ca-ES" sz="1800" b="0" dirty="0" smtClean="0"/>
              <a:t>Descriu quin és l’objecte de l’avaluació, què s’avalua, quina metodologia s’hi aplica i el resultat quantitatiu i qualitatiu de l’avaluació. Aquest últim amb les conclusions a què s’hi arriba i les recomanacions a tenir en compte.</a:t>
            </a:r>
            <a:endParaRPr lang="ca-ES" sz="1800" b="0" dirty="0"/>
          </a:p>
        </p:txBody>
      </p:sp>
      <p:graphicFrame>
        <p:nvGraphicFramePr>
          <p:cNvPr id="9" name="Contenidor de contingu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680929"/>
              </p:ext>
            </p:extLst>
          </p:nvPr>
        </p:nvGraphicFramePr>
        <p:xfrm>
          <a:off x="1115616" y="45811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Documento" showAsIcon="1" r:id="rId3" imgW="914400" imgH="771480" progId="Word.Document.12">
                  <p:embed/>
                </p:oleObj>
              </mc:Choice>
              <mc:Fallback>
                <p:oleObj name="Documento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45811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11407"/>
              </p:ext>
            </p:extLst>
          </p:nvPr>
        </p:nvGraphicFramePr>
        <p:xfrm>
          <a:off x="1112989" y="348942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Hoja de cálculo" showAsIcon="1" r:id="rId5" imgW="914400" imgH="771480" progId="Excel.Sheet.12">
                  <p:embed/>
                </p:oleObj>
              </mc:Choice>
              <mc:Fallback>
                <p:oleObj name="Hoja de cálculo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2989" y="348942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t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38" y="3284984"/>
            <a:ext cx="4355976" cy="2903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4091497"/>
            <a:ext cx="17732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100" b="1" dirty="0">
                <a:latin typeface="Arial" panose="020B0604020202020204" pitchFamily="34" charset="0"/>
                <a:cs typeface="Arial" panose="020B0604020202020204" pitchFamily="34" charset="0"/>
              </a:rPr>
              <a:t>Qüestionari d’avaluació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6617" y="5221848"/>
            <a:ext cx="15071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Informe d’avaluació</a:t>
            </a:r>
            <a:endParaRPr lang="ca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Exemples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11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33915" y="1119408"/>
            <a:ext cx="8571600" cy="428400"/>
          </a:xfrm>
        </p:spPr>
        <p:txBody>
          <a:bodyPr/>
          <a:lstStyle/>
          <a:p>
            <a:r>
              <a:rPr lang="ca-ES" sz="2000" dirty="0" smtClean="0"/>
              <a:t>1. </a:t>
            </a:r>
            <a:r>
              <a:rPr lang="ca-ES" sz="2000" dirty="0">
                <a:hlinkClick r:id="rId2"/>
              </a:rPr>
              <a:t>Memòria sobre publicitat institucional</a:t>
            </a:r>
            <a:endParaRPr lang="ca-ES" sz="2000" dirty="0"/>
          </a:p>
          <a:p>
            <a:endParaRPr lang="ca-ES" dirty="0"/>
          </a:p>
        </p:txBody>
      </p:sp>
      <p:pic>
        <p:nvPicPr>
          <p:cNvPr id="8" name="Contenidor de contingut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1700808"/>
            <a:ext cx="568653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Exemples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12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400" y="1106053"/>
            <a:ext cx="8571600" cy="428400"/>
          </a:xfrm>
        </p:spPr>
        <p:txBody>
          <a:bodyPr/>
          <a:lstStyle/>
          <a:p>
            <a:r>
              <a:rPr lang="ca-ES" sz="2000" dirty="0" smtClean="0"/>
              <a:t>2</a:t>
            </a:r>
            <a:r>
              <a:rPr lang="ca-ES" sz="2000" dirty="0"/>
              <a:t>.</a:t>
            </a:r>
            <a:r>
              <a:rPr lang="ca-ES" sz="2000" dirty="0" smtClean="0"/>
              <a:t> </a:t>
            </a:r>
            <a:r>
              <a:rPr lang="ca-ES" sz="2000" dirty="0">
                <a:hlinkClick r:id="rId2"/>
              </a:rPr>
              <a:t>Normativa sectorial</a:t>
            </a:r>
            <a:endParaRPr lang="ca-ES" sz="2000" dirty="0"/>
          </a:p>
          <a:p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95" y="1703092"/>
            <a:ext cx="5785633" cy="35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gencat.cat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505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L’avaluació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0166" y="4603326"/>
            <a:ext cx="8464072" cy="1273946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ca-ES" sz="2200" b="1" dirty="0" smtClean="0">
                <a:solidFill>
                  <a:srgbClr val="C00000"/>
                </a:solidFill>
              </a:rPr>
              <a:t>Respecte </a:t>
            </a:r>
            <a:r>
              <a:rPr lang="ca-ES" sz="2200" b="1" dirty="0" smtClean="0">
                <a:solidFill>
                  <a:srgbClr val="C00000"/>
                </a:solidFill>
              </a:rPr>
              <a:t>de què?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a-ES" b="1" dirty="0" smtClean="0">
                <a:solidFill>
                  <a:prstClr val="black"/>
                </a:solidFill>
              </a:rPr>
              <a:t>Respecte de la </a:t>
            </a:r>
            <a:r>
              <a:rPr lang="ca-ES" b="1" dirty="0">
                <a:solidFill>
                  <a:prstClr val="black"/>
                </a:solidFill>
              </a:rPr>
              <a:t>informació subjecta a publicitat que estableix la Llei </a:t>
            </a:r>
            <a:r>
              <a:rPr lang="ca-ES" dirty="0">
                <a:solidFill>
                  <a:prstClr val="black"/>
                </a:solidFill>
              </a:rPr>
              <a:t>(arts. 8 a 15</a:t>
            </a:r>
            <a:r>
              <a:rPr lang="ca-ES" dirty="0" smtClean="0">
                <a:solidFill>
                  <a:prstClr val="black"/>
                </a:solidFill>
              </a:rPr>
              <a:t>) i que ha de publicar-se </a:t>
            </a:r>
            <a:r>
              <a:rPr lang="ca-ES" b="1" dirty="0">
                <a:solidFill>
                  <a:prstClr val="black"/>
                </a:solidFill>
              </a:rPr>
              <a:t>al </a:t>
            </a:r>
            <a:r>
              <a:rPr lang="ca-ES" b="1" dirty="0">
                <a:solidFill>
                  <a:prstClr val="black"/>
                </a:solidFill>
                <a:hlinkClick r:id="rId2"/>
              </a:rPr>
              <a:t>Portal de la Transparència</a:t>
            </a:r>
            <a:r>
              <a:rPr lang="ca-ES" b="1" dirty="0">
                <a:solidFill>
                  <a:prstClr val="black"/>
                </a:solidFill>
              </a:rPr>
              <a:t> de la Generalitat</a:t>
            </a:r>
            <a:r>
              <a:rPr lang="ca-E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2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400" y="1124744"/>
            <a:ext cx="8571600" cy="106780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C00000"/>
                </a:solidFill>
              </a:rPr>
              <a:t>Què s'avalua?</a:t>
            </a:r>
            <a:endParaRPr lang="ca-ES" dirty="0">
              <a:solidFill>
                <a:srgbClr val="C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a-ES" sz="1800" dirty="0" smtClean="0">
                <a:solidFill>
                  <a:prstClr val="black"/>
                </a:solidFill>
              </a:rPr>
              <a:t>Si </a:t>
            </a:r>
            <a:r>
              <a:rPr lang="ca-ES" sz="1800" dirty="0" smtClean="0">
                <a:solidFill>
                  <a:prstClr val="black"/>
                </a:solidFill>
              </a:rPr>
              <a:t>es compleixen les </a:t>
            </a:r>
            <a:r>
              <a:rPr lang="ca-ES" sz="1800" dirty="0">
                <a:solidFill>
                  <a:prstClr val="black"/>
                </a:solidFill>
              </a:rPr>
              <a:t>obligacions de transparència </a:t>
            </a:r>
            <a:r>
              <a:rPr lang="ca-ES" sz="1800" b="0" dirty="0">
                <a:solidFill>
                  <a:prstClr val="black"/>
                </a:solidFill>
              </a:rPr>
              <a:t>que estableix la </a:t>
            </a:r>
            <a:r>
              <a:rPr lang="ca-ES" sz="1800" b="0" dirty="0" smtClean="0">
                <a:solidFill>
                  <a:prstClr val="black"/>
                </a:solidFill>
                <a:hlinkClick r:id="rId3"/>
              </a:rPr>
              <a:t>Llei 19/2014</a:t>
            </a:r>
            <a:r>
              <a:rPr lang="ca-ES" sz="1800" b="0" dirty="0" smtClean="0">
                <a:solidFill>
                  <a:prstClr val="black"/>
                </a:solidFill>
              </a:rPr>
              <a:t> de transparència, accés a la informació pública i bon govern (</a:t>
            </a:r>
            <a:r>
              <a:rPr lang="ca-ES" sz="1800" b="0" dirty="0" smtClean="0">
                <a:solidFill>
                  <a:prstClr val="black"/>
                </a:solidFill>
              </a:rPr>
              <a:t>art. </a:t>
            </a:r>
            <a:r>
              <a:rPr lang="ca-ES" sz="1800" b="0" dirty="0" smtClean="0">
                <a:solidFill>
                  <a:prstClr val="black"/>
                </a:solidFill>
              </a:rPr>
              <a:t>6</a:t>
            </a:r>
            <a:r>
              <a:rPr lang="ca-ES" sz="1800" b="0" dirty="0" smtClean="0">
                <a:solidFill>
                  <a:prstClr val="black"/>
                </a:solidFill>
              </a:rPr>
              <a:t>).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a-ES" sz="1800" b="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a-ES" sz="1800" b="0" dirty="0">
              <a:solidFill>
                <a:prstClr val="black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37292"/>
            <a:ext cx="2232248" cy="2195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7614" y="2203059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/>
            <a:r>
              <a:rPr lang="ca-E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És a dir, en resum, si la informació pública d’interès general:</a:t>
            </a:r>
          </a:p>
          <a:p>
            <a:pPr marL="285750" indent="-342900">
              <a:buFont typeface="+mj-lt"/>
              <a:buAutoNum type="arabicPeriod"/>
            </a:pPr>
            <a:r>
              <a:rPr lang="ca-E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difon d’una manera veraç, objectiva, constant i s’actualitza permanentment</a:t>
            </a:r>
            <a:r>
              <a:rPr lang="ca-E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342900">
              <a:buFont typeface="+mj-lt"/>
              <a:buAutoNum type="arabicPeriod"/>
            </a:pPr>
            <a:r>
              <a:rPr lang="ca-E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S’organitza de manera que sigui fàcilment accessible i comprensible</a:t>
            </a:r>
            <a:r>
              <a:rPr lang="ca-E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342900">
              <a:buFont typeface="+mj-lt"/>
              <a:buAutoNum type="arabicPeriod"/>
            </a:pPr>
            <a:r>
              <a:rPr lang="ca-E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S’ordena temàticament perquè sigui fàcil i intuïtiva de localitzar</a:t>
            </a:r>
            <a:r>
              <a:rPr lang="ca-E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342900">
              <a:buFont typeface="+mj-lt"/>
              <a:buAutoNum type="arabicPeriod"/>
            </a:pPr>
            <a:r>
              <a:rPr lang="ca-E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facilita amb l’ús de mitjans informàtics en formats fàcilment comprensibles i que permetin la interoperabilitat i la reutilització</a:t>
            </a:r>
            <a:r>
              <a:rPr lang="ca-E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a-E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a-ES" dirty="0"/>
              <a:t>Com es realitza </a:t>
            </a:r>
            <a:r>
              <a:rPr lang="ca-ES" dirty="0" smtClean="0"/>
              <a:t>l'avaluació?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80022" y="6309320"/>
            <a:ext cx="2133600" cy="365125"/>
          </a:xfrm>
        </p:spPr>
        <p:txBody>
          <a:bodyPr/>
          <a:lstStyle/>
          <a:p>
            <a:fld id="{C9EFD4A1-A840-4632-AEF4-56CBE8B49D5B}" type="slidenum">
              <a:rPr lang="ca-ES" smtClean="0"/>
              <a:t>3</a:t>
            </a:fld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356400" y="1080000"/>
            <a:ext cx="846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partir del </a:t>
            </a:r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d’avaluació aprovat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per la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Comissió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Interdepartamental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Transparència i Govern Obert (CITGO) en data 19.11.2018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forma anual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com a norma general. Avaluacions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fetes fins ara: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2016, 2018 i 2019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400" y="2263969"/>
            <a:ext cx="4359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En dues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fases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Autoavaluació pels departaments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Des de principi de maig fins a meitat de juny de 2019.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Feta per persones que gestionen els continguts de les pàgines web.</a:t>
            </a:r>
          </a:p>
          <a:p>
            <a:pPr marL="457200" indent="-457200">
              <a:buFont typeface="+mj-lt"/>
              <a:buAutoNum type="arabicPeriod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Avaluació per la Secretaria de Transparència i Govern Obert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Des de meitat de juny fins a final de juliol de 2019.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Feta per l’analista en polítiques públiques en matèria de transparència.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79675"/>
            <a:ext cx="4007553" cy="26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Quins indicadors s’avaluen?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3423512" cy="367405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a-ES" sz="2000" dirty="0" smtClean="0"/>
              <a:t>Presentació.</a:t>
            </a:r>
          </a:p>
          <a:p>
            <a:pPr marL="342900" indent="-342900">
              <a:buAutoNum type="arabicPeriod"/>
            </a:pPr>
            <a:r>
              <a:rPr lang="ca-ES" sz="2000" dirty="0" smtClean="0"/>
              <a:t>Accessibilitat.</a:t>
            </a:r>
          </a:p>
          <a:p>
            <a:pPr marL="342900" indent="-342900">
              <a:buAutoNum type="arabicPeriod"/>
            </a:pPr>
            <a:r>
              <a:rPr lang="ca-ES" sz="2000" dirty="0" smtClean="0"/>
              <a:t>Contingut.</a:t>
            </a:r>
          </a:p>
          <a:p>
            <a:pPr marL="342900" indent="-342900">
              <a:buAutoNum type="arabicPeriod"/>
            </a:pPr>
            <a:r>
              <a:rPr lang="ca-ES" sz="2000" dirty="0" smtClean="0"/>
              <a:t>Font</a:t>
            </a:r>
            <a:r>
              <a:rPr lang="ca-ES" sz="2000" dirty="0" smtClean="0"/>
              <a:t>, format i actualització.</a:t>
            </a:r>
            <a:endParaRPr lang="ca-ES" sz="20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4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2"/>
            <a:ext cx="8571600" cy="720427"/>
          </a:xfrm>
        </p:spPr>
        <p:txBody>
          <a:bodyPr>
            <a:normAutofit lnSpcReduction="10000"/>
          </a:bodyPr>
          <a:lstStyle/>
          <a:p>
            <a:r>
              <a:rPr lang="ca-ES" dirty="0" smtClean="0"/>
              <a:t>Aquests 4 indicadors, que intenten recollir les obligacions de transparència recollides en la Llei:</a:t>
            </a:r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24" y="2059201"/>
            <a:ext cx="5184576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a-ES" dirty="0" smtClean="0"/>
              <a:t>Quins indicadors s’avaluen?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5</a:t>
            </a:fld>
            <a:endParaRPr lang="ca-ES"/>
          </a:p>
        </p:txBody>
      </p:sp>
      <p:sp>
        <p:nvSpPr>
          <p:cNvPr id="9" name="Contenidor de contingut 8"/>
          <p:cNvSpPr>
            <a:spLocks noGrp="1"/>
          </p:cNvSpPr>
          <p:nvPr>
            <p:ph idx="1"/>
          </p:nvPr>
        </p:nvSpPr>
        <p:spPr>
          <a:xfrm>
            <a:off x="356399" y="1561869"/>
            <a:ext cx="8464072" cy="15620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Hi </a:t>
            </a:r>
            <a:r>
              <a:rPr lang="ca-ES" dirty="0"/>
              <a:t>ha una </a:t>
            </a:r>
            <a:r>
              <a:rPr lang="ca-ES" b="1" dirty="0"/>
              <a:t>bona </a:t>
            </a:r>
            <a:r>
              <a:rPr lang="ca-ES" b="1" dirty="0" smtClean="0"/>
              <a:t>descripció?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És </a:t>
            </a:r>
            <a:r>
              <a:rPr lang="ca-ES" b="1" dirty="0" smtClean="0"/>
              <a:t>comprensible?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S’indica </a:t>
            </a:r>
            <a:r>
              <a:rPr lang="ca-ES" dirty="0"/>
              <a:t>i explica </a:t>
            </a:r>
            <a:r>
              <a:rPr lang="ca-ES" b="1" dirty="0"/>
              <a:t>quina informació es podrà </a:t>
            </a:r>
            <a:r>
              <a:rPr lang="ca-ES" b="1" dirty="0" smtClean="0"/>
              <a:t>trobar</a:t>
            </a:r>
            <a:r>
              <a:rPr lang="ca-ES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S’hi </a:t>
            </a:r>
            <a:r>
              <a:rPr lang="ca-ES" dirty="0"/>
              <a:t>indiquen els </a:t>
            </a:r>
            <a:r>
              <a:rPr lang="ca-ES" b="1" dirty="0"/>
              <a:t>enllaços per accedir a la </a:t>
            </a:r>
            <a:r>
              <a:rPr lang="ca-ES" b="1" dirty="0" smtClean="0"/>
              <a:t>informació?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/>
              <a:t>E</a:t>
            </a:r>
            <a:r>
              <a:rPr lang="ca-ES" dirty="0" smtClean="0"/>
              <a:t>l </a:t>
            </a:r>
            <a:r>
              <a:rPr lang="ca-ES" b="1" dirty="0"/>
              <a:t>format</a:t>
            </a:r>
            <a:r>
              <a:rPr lang="ca-ES" dirty="0"/>
              <a:t> de presentació</a:t>
            </a:r>
            <a:r>
              <a:rPr lang="ca-ES" b="1" dirty="0"/>
              <a:t> </a:t>
            </a:r>
            <a:r>
              <a:rPr lang="ca-ES" b="1" dirty="0" smtClean="0"/>
              <a:t>és homogeni?</a:t>
            </a:r>
            <a:r>
              <a:rPr lang="ca-ES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98" y="1130982"/>
            <a:ext cx="8464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1) Presentació.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Com es mostra la informació? 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26" y="3212976"/>
            <a:ext cx="4940174" cy="27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Quins indicadors s’avaluen?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399" y="1571634"/>
            <a:ext cx="8464072" cy="20898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És </a:t>
            </a:r>
            <a:r>
              <a:rPr lang="ca-ES" b="1" dirty="0"/>
              <a:t>fàcil i ràpid l’accés a la pàgina que conté la </a:t>
            </a:r>
            <a:r>
              <a:rPr lang="ca-ES" b="1" dirty="0" smtClean="0"/>
              <a:t>informació?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Cal un nombre elevat </a:t>
            </a:r>
            <a:r>
              <a:rPr lang="ca-ES" dirty="0"/>
              <a:t>de clics </a:t>
            </a:r>
            <a:r>
              <a:rPr lang="ca-ES" dirty="0" smtClean="0"/>
              <a:t>per accedir-hi?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Es </a:t>
            </a:r>
            <a:r>
              <a:rPr lang="ca-ES" dirty="0"/>
              <a:t>disposa d’un </a:t>
            </a:r>
            <a:r>
              <a:rPr lang="ca-ES" b="1" dirty="0"/>
              <a:t>cercador que permeti un accés ràpid a la </a:t>
            </a:r>
            <a:r>
              <a:rPr lang="ca-ES" b="1" dirty="0" smtClean="0"/>
              <a:t>informació?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Es </a:t>
            </a:r>
            <a:r>
              <a:rPr lang="ca-ES" dirty="0"/>
              <a:t>poden </a:t>
            </a:r>
            <a:r>
              <a:rPr lang="ca-ES" b="1" dirty="0"/>
              <a:t>trobar les dades de manera </a:t>
            </a:r>
            <a:r>
              <a:rPr lang="ca-ES" b="1" dirty="0" smtClean="0"/>
              <a:t>intuïtiva?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La </a:t>
            </a:r>
            <a:r>
              <a:rPr lang="ca-ES" b="1" dirty="0"/>
              <a:t>informació està estructurada i ordenada amb criteris temàtics i cronològics</a:t>
            </a:r>
            <a:r>
              <a:rPr lang="ca-ES" dirty="0" smtClean="0"/>
              <a:t>?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143234"/>
            <a:ext cx="8571600" cy="428400"/>
          </a:xfrm>
        </p:spPr>
        <p:txBody>
          <a:bodyPr/>
          <a:lstStyle/>
          <a:p>
            <a:r>
              <a:rPr lang="ca-ES" dirty="0"/>
              <a:t>2) Accessibilitat. És fàcil i ràpid accedir a la informació? </a:t>
            </a:r>
          </a:p>
          <a:p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330824" cy="28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Quins indicadors s’avaluen?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1526234"/>
            <a:ext cx="8464072" cy="23779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La </a:t>
            </a:r>
            <a:r>
              <a:rPr lang="ca-ES" dirty="0"/>
              <a:t>pàgina on es troba la informació </a:t>
            </a:r>
            <a:r>
              <a:rPr lang="ca-ES" b="1" dirty="0"/>
              <a:t>conté la totalitat de la </a:t>
            </a:r>
            <a:r>
              <a:rPr lang="ca-ES" b="1" dirty="0" smtClean="0"/>
              <a:t>informació?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Es mostra </a:t>
            </a:r>
            <a:r>
              <a:rPr lang="ca-ES" b="1" dirty="0" smtClean="0"/>
              <a:t>d’acord</a:t>
            </a:r>
            <a:r>
              <a:rPr lang="ca-ES" dirty="0" smtClean="0"/>
              <a:t> </a:t>
            </a:r>
            <a:r>
              <a:rPr lang="ca-ES" dirty="0"/>
              <a:t>amb les obligacions de publicitat activa establertes en la </a:t>
            </a:r>
            <a:r>
              <a:rPr lang="ca-ES" b="1" dirty="0"/>
              <a:t>Llei</a:t>
            </a:r>
            <a:r>
              <a:rPr lang="ca-ES" dirty="0"/>
              <a:t> i </a:t>
            </a:r>
            <a:r>
              <a:rPr lang="ca-ES" dirty="0" smtClean="0"/>
              <a:t>en els </a:t>
            </a:r>
            <a:r>
              <a:rPr lang="ca-ES" b="1" dirty="0" smtClean="0"/>
              <a:t>criteris vigents aprovats </a:t>
            </a:r>
            <a:r>
              <a:rPr lang="ca-ES" dirty="0" smtClean="0"/>
              <a:t>per la CITGO?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b="1" dirty="0"/>
              <a:t>É</a:t>
            </a:r>
            <a:r>
              <a:rPr lang="ca-ES" b="1" dirty="0" smtClean="0"/>
              <a:t>s </a:t>
            </a:r>
            <a:r>
              <a:rPr lang="ca-ES" b="1" dirty="0"/>
              <a:t>comprensible </a:t>
            </a:r>
            <a:r>
              <a:rPr lang="ca-ES" dirty="0"/>
              <a:t>per a persones que no siguin expertes en la </a:t>
            </a:r>
            <a:r>
              <a:rPr lang="ca-ES" dirty="0" smtClean="0"/>
              <a:t>matèria?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Hi ha </a:t>
            </a:r>
            <a:r>
              <a:rPr lang="ca-ES" b="1" dirty="0" smtClean="0"/>
              <a:t>guies i material de suport</a:t>
            </a:r>
            <a:r>
              <a:rPr lang="ca-ES" dirty="0" smtClean="0"/>
              <a:t>, si s’escau, per a una millor comprensió?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/>
              <a:t>E</a:t>
            </a:r>
            <a:r>
              <a:rPr lang="ca-ES" dirty="0" smtClean="0"/>
              <a:t>n </a:t>
            </a:r>
            <a:r>
              <a:rPr lang="ca-ES" dirty="0"/>
              <a:t>el </a:t>
            </a:r>
            <a:r>
              <a:rPr lang="ca-ES" b="1" dirty="0"/>
              <a:t>cas que algun departament no publiqui o </a:t>
            </a:r>
            <a:r>
              <a:rPr lang="ca-ES" b="1" dirty="0" smtClean="0"/>
              <a:t>generi una informació subjecta a publicitat activa</a:t>
            </a:r>
            <a:r>
              <a:rPr lang="ca-ES" dirty="0" smtClean="0"/>
              <a:t>, </a:t>
            </a:r>
            <a:r>
              <a:rPr lang="ca-ES" b="1" dirty="0"/>
              <a:t>es fa constar</a:t>
            </a:r>
            <a:r>
              <a:rPr lang="ca-ES" dirty="0"/>
              <a:t> </a:t>
            </a:r>
            <a:r>
              <a:rPr lang="ca-ES" dirty="0" smtClean="0"/>
              <a:t>aquest extrem?</a:t>
            </a: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7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400" y="1104044"/>
            <a:ext cx="8571600" cy="428400"/>
          </a:xfrm>
        </p:spPr>
        <p:txBody>
          <a:bodyPr/>
          <a:lstStyle/>
          <a:p>
            <a:r>
              <a:rPr lang="ca-ES" dirty="0"/>
              <a:t>3) Contingut. Hi és tota la informació? </a:t>
            </a:r>
          </a:p>
          <a:p>
            <a:endParaRPr lang="ca-ES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98" y="3779189"/>
            <a:ext cx="5001874" cy="26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Quins indicadors s’avaluen?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10164" y="1508400"/>
            <a:ext cx="8464072" cy="19458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La </a:t>
            </a:r>
            <a:r>
              <a:rPr lang="ca-ES" dirty="0"/>
              <a:t>informació es mostra d’acord amb els paràmetres indicats en l’apartat</a:t>
            </a:r>
            <a:r>
              <a:rPr lang="ca-ES" b="1" dirty="0"/>
              <a:t> Fitxa tècnica </a:t>
            </a:r>
            <a:r>
              <a:rPr lang="ca-ES" dirty="0"/>
              <a:t>del </a:t>
            </a:r>
            <a:r>
              <a:rPr lang="ca-ES" dirty="0" smtClean="0"/>
              <a:t>Portal?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/>
              <a:t>La </a:t>
            </a:r>
            <a:r>
              <a:rPr lang="ca-ES" dirty="0"/>
              <a:t>informació està </a:t>
            </a:r>
            <a:r>
              <a:rPr lang="ca-ES" dirty="0" smtClean="0"/>
              <a:t>actualitzada?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/>
              <a:t>E</a:t>
            </a:r>
            <a:r>
              <a:rPr lang="ca-ES" dirty="0" smtClean="0"/>
              <a:t>s </a:t>
            </a:r>
            <a:r>
              <a:rPr lang="ca-ES" dirty="0"/>
              <a:t>fa constar </a:t>
            </a:r>
            <a:r>
              <a:rPr lang="ca-ES" b="1" dirty="0"/>
              <a:t>la data de l’última </a:t>
            </a:r>
            <a:r>
              <a:rPr lang="ca-ES" b="1" dirty="0" smtClean="0"/>
              <a:t>actualització?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b="1" dirty="0"/>
              <a:t>I</a:t>
            </a:r>
            <a:r>
              <a:rPr lang="ca-ES" dirty="0" smtClean="0"/>
              <a:t> </a:t>
            </a:r>
            <a:r>
              <a:rPr lang="ca-ES" b="1" dirty="0"/>
              <a:t>la data prevista de la propera </a:t>
            </a:r>
            <a:r>
              <a:rPr lang="ca-ES" b="1" dirty="0" smtClean="0"/>
              <a:t>actualització?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b="1" dirty="0"/>
              <a:t>E</a:t>
            </a:r>
            <a:r>
              <a:rPr lang="ca-ES" b="1" dirty="0" smtClean="0"/>
              <a:t>l </a:t>
            </a:r>
            <a:r>
              <a:rPr lang="ca-ES" b="1" dirty="0"/>
              <a:t>format de les dades és reutilitzable</a:t>
            </a:r>
            <a:r>
              <a:rPr lang="ca-ES" dirty="0"/>
              <a:t>?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8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400" y="1080000"/>
            <a:ext cx="8571600" cy="428400"/>
          </a:xfrm>
        </p:spPr>
        <p:txBody>
          <a:bodyPr/>
          <a:lstStyle/>
          <a:p>
            <a:r>
              <a:rPr lang="ca-ES" dirty="0"/>
              <a:t>4) Font, format i actualització.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54" y="3385548"/>
            <a:ext cx="44284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 s’avaluen els indicadors?</a:t>
            </a:r>
            <a:endParaRPr lang="ca-ES" dirty="0"/>
          </a:p>
        </p:txBody>
      </p:sp>
      <p:graphicFrame>
        <p:nvGraphicFramePr>
          <p:cNvPr id="6" name="Contenidor de contingu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223197"/>
              </p:ext>
            </p:extLst>
          </p:nvPr>
        </p:nvGraphicFramePr>
        <p:xfrm>
          <a:off x="899591" y="1885222"/>
          <a:ext cx="7056784" cy="3776025"/>
        </p:xfrm>
        <a:graphic>
          <a:graphicData uri="http://schemas.openxmlformats.org/drawingml/2006/table">
            <a:tbl>
              <a:tblPr firstRow="1" firstCol="1" bandRow="1"/>
              <a:tblGrid>
                <a:gridCol w="1821106">
                  <a:extLst>
                    <a:ext uri="{9D8B030D-6E8A-4147-A177-3AD203B41FA5}">
                      <a16:colId xmlns:a16="http://schemas.microsoft.com/office/drawing/2014/main" val="2515746010"/>
                    </a:ext>
                  </a:extLst>
                </a:gridCol>
                <a:gridCol w="1717634">
                  <a:extLst>
                    <a:ext uri="{9D8B030D-6E8A-4147-A177-3AD203B41FA5}">
                      <a16:colId xmlns:a16="http://schemas.microsoft.com/office/drawing/2014/main" val="2520163553"/>
                    </a:ext>
                  </a:extLst>
                </a:gridCol>
                <a:gridCol w="1759022">
                  <a:extLst>
                    <a:ext uri="{9D8B030D-6E8A-4147-A177-3AD203B41FA5}">
                      <a16:colId xmlns:a16="http://schemas.microsoft.com/office/drawing/2014/main" val="409503832"/>
                    </a:ext>
                  </a:extLst>
                </a:gridCol>
                <a:gridCol w="1759022">
                  <a:extLst>
                    <a:ext uri="{9D8B030D-6E8A-4147-A177-3AD203B41FA5}">
                      <a16:colId xmlns:a16="http://schemas.microsoft.com/office/drawing/2014/main" val="2298145946"/>
                    </a:ext>
                  </a:extLst>
                </a:gridCol>
              </a:tblGrid>
              <a:tr h="328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 (puntuació màxima)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Valors possibles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Puntuació de </a:t>
                      </a:r>
                      <a:r>
                        <a:rPr lang="ca-ES" sz="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cada </a:t>
                      </a:r>
                      <a:r>
                        <a:rPr lang="ca-ES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valor (en %)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Puntuació de cada valor ponderada 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635171"/>
                  </a:ext>
                </a:extLst>
              </a:tr>
              <a:tr h="164175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Presentació (20)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Molt bé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6740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514976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Regular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50627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Deficient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37559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Molt deficient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01427"/>
                  </a:ext>
                </a:extLst>
              </a:tr>
              <a:tr h="164175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Accessibilitat (20)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Molt bé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81570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69936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Regular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23123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Deficient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91044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Molt deficient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30761"/>
                  </a:ext>
                </a:extLst>
              </a:tr>
              <a:tr h="164175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Contingut (35)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Molt bé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5449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26,25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88990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Regular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3713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Deficient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8,75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164733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Molt deficient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842851"/>
                  </a:ext>
                </a:extLst>
              </a:tr>
              <a:tr h="164175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Font,  format i actualització (25)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Molt bé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295443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18,75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64550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Regular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12,5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597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Deficient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96053"/>
                  </a:ext>
                </a:extLst>
              </a:tr>
              <a:tr h="16417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Molt deficient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75"/>
                  </a:ext>
                </a:extLst>
              </a:tr>
              <a:tr h="164175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Puntuació Total = 100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309052"/>
                  </a:ext>
                </a:extLst>
              </a:tr>
            </a:tbl>
          </a:graphicData>
        </a:graphic>
      </p:graphicFrame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9</a:t>
            </a:fld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dirty="0" smtClean="0"/>
              <a:t>Amb 5 possibles valors i diferents pesos relatius.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450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_ARIET_tcm344-309852 (1)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68E5A448422429EE08735C3C2CC69" ma:contentTypeVersion="1" ma:contentTypeDescription="Crea un document nou" ma:contentTypeScope="" ma:versionID="a39dc6b9a29fa12a4f8916c898a0e7a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4574c007873bcc1c2d45ff6fd9ee3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'inici de la planificació" ma:description="Data d'inici de la planificació és una columna del lloc creada per la característica de publicació. S'utilitza per especificar la data i l'hora en què aquesta pàgina començarà a aparèixer als visitants del lloc." ma:internalName="PublishingStartDate">
      <xsd:simpleType>
        <xsd:restriction base="dms:Unknown"/>
      </xsd:simpleType>
    </xsd:element>
    <xsd:element name="PublishingExpirationDate" ma:index="9" nillable="true" ma:displayName="Data de finalització de la planificació" ma:description="Data de finalització de la planificació és una columna del lloc creada per la característica de publicació. S'utilitza per especificar la data i l'hora en què aquesta pàgina deixarà d'aparèixer als visitants del lloc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4F566A-0AFE-4675-B8DE-CBD8B2F479DC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E046B0-48B3-4036-A764-44DA174EE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DA80E-EE93-4AC7-B34D-212437FD3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807</Words>
  <Application>Microsoft Office PowerPoint</Application>
  <PresentationFormat>Presentació en pantalla (4:3)</PresentationFormat>
  <Paragraphs>152</Paragraphs>
  <Slides>13</Slides>
  <Notes>0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2</vt:i4>
      </vt:variant>
      <vt:variant>
        <vt:lpstr>Títols de les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Wingdings 2</vt:lpstr>
      <vt:lpstr>dep_ARIET_tcm344-309852 (1)</vt:lpstr>
      <vt:lpstr>Documento</vt:lpstr>
      <vt:lpstr>Full de càlcul del Microsoft Excel</vt:lpstr>
      <vt:lpstr>Procés participatiu sobre l’avaluació del compliment de les obligacions de transparència</vt:lpstr>
      <vt:lpstr>L’avaluació</vt:lpstr>
      <vt:lpstr>Com es realitza l'avaluació?</vt:lpstr>
      <vt:lpstr>Quins indicadors s’avaluen?</vt:lpstr>
      <vt:lpstr>Quins indicadors s’avaluen?</vt:lpstr>
      <vt:lpstr>Quins indicadors s’avaluen?</vt:lpstr>
      <vt:lpstr>Quins indicadors s’avaluen?</vt:lpstr>
      <vt:lpstr>Quins indicadors s’avaluen?</vt:lpstr>
      <vt:lpstr>Com s’avaluen els indicadors?</vt:lpstr>
      <vt:lpstr>Quins resultats hi ha?</vt:lpstr>
      <vt:lpstr>Exemples</vt:lpstr>
      <vt:lpstr>Exemples</vt:lpstr>
      <vt:lpstr>gencat.cat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pp_dariet</dc:title>
  <dc:creator>recepcio</dc:creator>
  <cp:lastModifiedBy>Gonzalez Duarte, Pere</cp:lastModifiedBy>
  <cp:revision>234</cp:revision>
  <cp:lastPrinted>2011-04-19T10:28:16Z</cp:lastPrinted>
  <dcterms:created xsi:type="dcterms:W3CDTF">2016-09-26T06:36:13Z</dcterms:created>
  <dcterms:modified xsi:type="dcterms:W3CDTF">2019-10-08T10:26:29Z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0x0101004BB68E5A448422429EE08735C3C2CC69</vt:lpwstr>
  </property>
  <property fmtid="{D5CDD505-2E9C-101B-9397-08002B2CF9AE}" pid="3" name="Order">
    <vt:r8>17000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