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1"/>
  </p:notesMasterIdLst>
  <p:sldIdLst>
    <p:sldId id="305" r:id="rId5"/>
    <p:sldId id="364" r:id="rId6"/>
    <p:sldId id="387" r:id="rId7"/>
    <p:sldId id="388" r:id="rId8"/>
    <p:sldId id="389" r:id="rId9"/>
    <p:sldId id="263" r:id="rId10"/>
  </p:sldIdLst>
  <p:sldSz cx="12192000" cy="6858000"/>
  <p:notesSz cx="6797675" cy="9872663"/>
  <p:defaultTextStyle>
    <a:defPPr>
      <a:defRPr lang="ca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2CB1240-640A-1C53-CE8A-064E297E63A8}" name="Sanchez Cancio, Maria Teresa" initials="ST" userId="S::tsanchezc@gencat.cat::b3697e82-1e0b-4d37-bfd0-2eded3e8660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AAE4"/>
    <a:srgbClr val="FD9197"/>
    <a:srgbClr val="7030A0"/>
    <a:srgbClr val="97665C"/>
    <a:srgbClr val="BCD0E3"/>
    <a:srgbClr val="81A7D4"/>
    <a:srgbClr val="6EA9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290839-E39B-239A-EA98-12EB687C2951}" v="123" dt="2024-07-16T07:42:36.732"/>
    <p1510:client id="{62751DB0-FE2C-6C6E-7386-2851B2C12246}" v="763" dt="2024-07-17T07:47:51.948"/>
    <p1510:client id="{6F90E0F7-8A41-958C-943F-CCFD8BFE78E5}" v="15" dt="2024-07-16T09:20:55.075"/>
    <p1510:client id="{BE7A89E9-DCB0-30F2-49D8-3C8B29EFCAB2}" v="5" dt="2024-07-16T09:33:44.573"/>
    <p1510:client id="{D17139E4-AA28-805B-35A3-88C577512B04}" v="1831" dt="2024-07-17T07:57:51.334"/>
    <p1510:client id="{DF09841F-ABC2-BC25-7A54-D0714E1AD1FD}" v="6" dt="2024-07-15T09:13:00.1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 mitjà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Estil cla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Estil clar 2 - èmfasi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Estil clar 2 - èmfasi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Estil clar 2 - èmfasi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Estil clar 2 - èmfasi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350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>
            <a:extLst>
              <a:ext uri="{FF2B5EF4-FFF2-40B4-BE49-F238E27FC236}">
                <a16:creationId xmlns:a16="http://schemas.microsoft.com/office/drawing/2014/main" id="{8F78AFF0-D203-4697-87EE-3E9C9A2DF1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6A5BE4AC-4EDF-45D4-A3E5-4BA40DF66AA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D1B7B3E-6F89-4E35-B506-1BC9AFF1D73C}" type="datetimeFigureOut">
              <a:rPr lang="ca-ES"/>
              <a:pPr>
                <a:defRPr/>
              </a:pPr>
              <a:t>19/7/2024</a:t>
            </a:fld>
            <a:endParaRPr lang="ca-ES"/>
          </a:p>
        </p:txBody>
      </p:sp>
      <p:sp>
        <p:nvSpPr>
          <p:cNvPr id="4" name="Contenidor d'imatge de diapositiva 3">
            <a:extLst>
              <a:ext uri="{FF2B5EF4-FFF2-40B4-BE49-F238E27FC236}">
                <a16:creationId xmlns:a16="http://schemas.microsoft.com/office/drawing/2014/main" id="{EAA84ACC-E5C1-4050-A3BE-A975173AC3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a-ES" noProof="0"/>
          </a:p>
        </p:txBody>
      </p:sp>
      <p:sp>
        <p:nvSpPr>
          <p:cNvPr id="5" name="Contenidor de notes 4">
            <a:extLst>
              <a:ext uri="{FF2B5EF4-FFF2-40B4-BE49-F238E27FC236}">
                <a16:creationId xmlns:a16="http://schemas.microsoft.com/office/drawing/2014/main" id="{A6454C6C-8104-4CBE-9D94-D034A6497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 noProof="0"/>
              <a:t>Feu clic aquí per editar estils</a:t>
            </a:r>
          </a:p>
          <a:p>
            <a:pPr lvl="1"/>
            <a:r>
              <a:rPr lang="ca-ES" noProof="0"/>
              <a:t>Segon nivell</a:t>
            </a:r>
          </a:p>
          <a:p>
            <a:pPr lvl="2"/>
            <a:r>
              <a:rPr lang="ca-ES" noProof="0"/>
              <a:t>Tercer nivell</a:t>
            </a:r>
          </a:p>
          <a:p>
            <a:pPr lvl="3"/>
            <a:r>
              <a:rPr lang="ca-ES" noProof="0"/>
              <a:t>Quart nivell</a:t>
            </a:r>
          </a:p>
          <a:p>
            <a:pPr lvl="4"/>
            <a:r>
              <a:rPr lang="ca-ES" noProof="0"/>
              <a:t>Cinquè nivell</a:t>
            </a:r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3C966CA6-2CC0-4C93-8F7F-BE988F5A7A2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5BD2045E-0314-4171-A47F-BA434C28BF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E86FB57-E19A-4C73-AF1C-9443719EA8E5}" type="slidenum">
              <a:rPr lang="ca-ES" altLang="ca-ES"/>
              <a:pPr/>
              <a:t>‹#›</a:t>
            </a:fld>
            <a:endParaRPr lang="ca-ES" alt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86FB57-E19A-4C73-AF1C-9443719EA8E5}" type="slidenum">
              <a:rPr lang="ca-ES" altLang="ca-ES"/>
              <a:pPr/>
              <a:t>1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867261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7B3A5-A9F4-BB9D-81E8-588C249C7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>
            <a:extLst>
              <a:ext uri="{FF2B5EF4-FFF2-40B4-BE49-F238E27FC236}">
                <a16:creationId xmlns:a16="http://schemas.microsoft.com/office/drawing/2014/main" id="{0E2883FF-2321-DF54-788B-9564A1CF02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>
            <a:extLst>
              <a:ext uri="{FF2B5EF4-FFF2-40B4-BE49-F238E27FC236}">
                <a16:creationId xmlns:a16="http://schemas.microsoft.com/office/drawing/2014/main" id="{3B196686-46DF-A6A8-8B85-721F0697FD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AF63D99A-6313-CAB4-792D-4120AF5BC6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86FB57-E19A-4C73-AF1C-9443719EA8E5}" type="slidenum">
              <a:rPr lang="ca-ES" altLang="ca-ES"/>
              <a:pPr/>
              <a:t>2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2594776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86FB57-E19A-4C73-AF1C-9443719EA8E5}" type="slidenum">
              <a:rPr lang="ca-ES" altLang="ca-ES"/>
              <a:pPr/>
              <a:t>3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1313675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86FB57-E19A-4C73-AF1C-9443719EA8E5}" type="slidenum">
              <a:rPr lang="ca-ES" altLang="ca-ES"/>
              <a:pPr/>
              <a:t>4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186164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86FB57-E19A-4C73-AF1C-9443719EA8E5}" type="slidenum">
              <a:rPr lang="ca-ES" altLang="ca-ES" smtClean="0"/>
              <a:pPr/>
              <a:t>6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354938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 i comi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914400" y="3290400"/>
            <a:ext cx="10363200" cy="12528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916800" y="4827600"/>
            <a:ext cx="10363200" cy="763200"/>
          </a:xfrm>
        </p:spPr>
        <p:txBody>
          <a:bodyPr/>
          <a:lstStyle>
            <a:lvl1pPr marL="0" indent="0" algn="ctr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/>
              <a:t>Feu clic aquí per editar l'estil de subtítols del patró</a:t>
            </a:r>
          </a:p>
        </p:txBody>
      </p:sp>
      <p:sp>
        <p:nvSpPr>
          <p:cNvPr id="4" name="Contenidor de número de diapositiva 5">
            <a:extLst>
              <a:ext uri="{FF2B5EF4-FFF2-40B4-BE49-F238E27FC236}">
                <a16:creationId xmlns:a16="http://schemas.microsoft.com/office/drawing/2014/main" id="{0B71BDA8-7C01-4458-BA29-859442D9C2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3BB4C4-0675-4270-A619-E5E9D7A747A8}" type="slidenum">
              <a:rPr lang="ca-ES" altLang="ca-ES"/>
              <a:pPr/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733682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75200" y="2059201"/>
            <a:ext cx="11285429" cy="3674056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475199" y="1268413"/>
            <a:ext cx="11428800" cy="428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B6F071B2-817E-432F-BACF-8F361EF531A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C6806A1F-7B26-43F4-95EA-9801C010B3C5}" type="slidenum">
              <a:rPr lang="ca-ES" altLang="ca-ES"/>
              <a:pPr/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1195709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ol i objectes sens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or recte 4">
            <a:extLst>
              <a:ext uri="{FF2B5EF4-FFF2-40B4-BE49-F238E27FC236}">
                <a16:creationId xmlns:a16="http://schemas.microsoft.com/office/drawing/2014/main" id="{5F30CC60-618F-410E-8732-69277D345BC7}"/>
              </a:ext>
            </a:extLst>
          </p:cNvPr>
          <p:cNvCxnSpPr/>
          <p:nvPr/>
        </p:nvCxnSpPr>
        <p:spPr>
          <a:xfrm>
            <a:off x="623888" y="1073150"/>
            <a:ext cx="1117917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75200" y="2059201"/>
            <a:ext cx="11285429" cy="4106103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8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475199" y="1268413"/>
            <a:ext cx="11428800" cy="428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63F547FD-963B-4A55-BF18-4A04C9D08A0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6A69E57F-50C5-42AF-84AE-BF7008A0C71E}" type="slidenum">
              <a:rPr lang="ca-ES" altLang="ca-ES"/>
              <a:pPr/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2903542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ol i objectes sense nivel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75200" y="2059201"/>
            <a:ext cx="11285429" cy="35300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7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475199" y="1268413"/>
            <a:ext cx="11428800" cy="428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Contenidor de número de diapositiva 5">
            <a:extLst>
              <a:ext uri="{FF2B5EF4-FFF2-40B4-BE49-F238E27FC236}">
                <a16:creationId xmlns:a16="http://schemas.microsoft.com/office/drawing/2014/main" id="{BE7197A5-AFA9-4A06-A3EA-96A7BF03744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FD05BD1D-9025-4D43-9D5A-8D79230BE841}" type="slidenum">
              <a:rPr lang="ca-ES" altLang="ca-ES"/>
              <a:pPr/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1592110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ues colum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75200" y="2059201"/>
            <a:ext cx="5384800" cy="367405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6197600" y="2059201"/>
            <a:ext cx="5384800" cy="367405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9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475199" y="1268413"/>
            <a:ext cx="11428800" cy="428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F964AF73-33CC-45FD-B3A1-96F81FF42C6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58AA7B4E-DD10-43DF-B484-29C6B248D7E9}" type="slidenum">
              <a:rPr lang="ca-ES" altLang="ca-ES"/>
              <a:pPr/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1765514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3">
            <a:extLst>
              <a:ext uri="{FF2B5EF4-FFF2-40B4-BE49-F238E27FC236}">
                <a16:creationId xmlns:a16="http://schemas.microsoft.com/office/drawing/2014/main" id="{FE5C521B-6DA2-47C0-8DD7-35899F6C55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E8CCCA-BB4C-4956-A4C6-F523875F0CF2}" type="slidenum">
              <a:rPr lang="ca-ES" altLang="ca-ES"/>
              <a:pPr/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4088303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1DB6B4-F566-4715-9F86-E18E691916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3EC135-B61E-4C94-BF62-AF249A0EED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586DC5-A079-4E49-9C58-6BCC0D35B4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E83CFC-3389-48BD-A40A-1D31703794DC}" type="slidenum">
              <a:rPr lang="ca-ES" altLang="ca-ES"/>
              <a:pPr/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672016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9C1A333-D626-419F-99C3-8D8F10DD03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749A15F-B4A3-4EE2-A913-B94EEED9F0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0775AF5-2E10-40BC-AE6C-8B4D87144F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B06B01-A30E-4181-99A3-BB4F6FB43DA1}" type="slidenum">
              <a:rPr lang="ca-ES" altLang="ca-ES"/>
              <a:pPr/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574320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ontenidor de títol 1">
            <a:extLst>
              <a:ext uri="{FF2B5EF4-FFF2-40B4-BE49-F238E27FC236}">
                <a16:creationId xmlns:a16="http://schemas.microsoft.com/office/drawing/2014/main" id="{9F8A75DC-5C75-4254-9FC0-6D7755EE2B4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76250" y="573088"/>
            <a:ext cx="11428413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ca-ES"/>
              <a:t>Feu clic aquí per editar l'estil</a:t>
            </a:r>
          </a:p>
        </p:txBody>
      </p:sp>
      <p:sp>
        <p:nvSpPr>
          <p:cNvPr id="1027" name="Contenidor de text 2">
            <a:extLst>
              <a:ext uri="{FF2B5EF4-FFF2-40B4-BE49-F238E27FC236}">
                <a16:creationId xmlns:a16="http://schemas.microsoft.com/office/drawing/2014/main" id="{B6279FC8-8D1A-4831-9FFD-C0EE4805AD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76250" y="2058988"/>
            <a:ext cx="11428413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ca-ES"/>
              <a:t>Feu clic aquí per editar estils</a:t>
            </a:r>
          </a:p>
          <a:p>
            <a:pPr lvl="1"/>
            <a:r>
              <a:rPr lang="ca-ES" altLang="ca-ES"/>
              <a:t>Segon nivell</a:t>
            </a:r>
          </a:p>
          <a:p>
            <a:pPr lvl="2"/>
            <a:r>
              <a:rPr lang="ca-ES" altLang="ca-ES"/>
              <a:t>Tercer nivell</a:t>
            </a:r>
          </a:p>
          <a:p>
            <a:pPr lvl="3"/>
            <a:r>
              <a:rPr lang="ca-ES" altLang="ca-ES"/>
              <a:t>Quart nivell</a:t>
            </a:r>
          </a:p>
          <a:p>
            <a:pPr lvl="4"/>
            <a:r>
              <a:rPr lang="ca-ES" altLang="ca-ES"/>
              <a:t>Cinquè nivell</a:t>
            </a:r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1015A7E7-68E4-4294-8089-4B02D86F58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59863" y="635158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65C70514-E88A-435B-B7E9-627870BCD712}" type="slidenum">
              <a:rPr lang="ca-ES" altLang="ca-ES"/>
              <a:pPr/>
              <a:t>‹#›</a:t>
            </a:fld>
            <a:endParaRPr lang="ca-ES" altLang="ca-ES"/>
          </a:p>
        </p:txBody>
      </p:sp>
      <p:cxnSp>
        <p:nvCxnSpPr>
          <p:cNvPr id="8" name="Connector recte 7">
            <a:extLst>
              <a:ext uri="{FF2B5EF4-FFF2-40B4-BE49-F238E27FC236}">
                <a16:creationId xmlns:a16="http://schemas.microsoft.com/office/drawing/2014/main" id="{FD394F51-A707-4DED-9275-D1F6B7F18AA2}"/>
              </a:ext>
            </a:extLst>
          </p:cNvPr>
          <p:cNvCxnSpPr/>
          <p:nvPr/>
        </p:nvCxnSpPr>
        <p:spPr>
          <a:xfrm>
            <a:off x="623888" y="1073150"/>
            <a:ext cx="1117917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AA9650F7-7A9D-4947-BBE9-AA11AD6CC84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6291536"/>
            <a:ext cx="2312284" cy="377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7" r:id="rId2"/>
    <p:sldLayoutId id="2147483701" r:id="rId3"/>
    <p:sldLayoutId id="2147483698" r:id="rId4"/>
    <p:sldLayoutId id="2147483699" r:id="rId5"/>
    <p:sldLayoutId id="2147483702" r:id="rId6"/>
    <p:sldLayoutId id="2147483703" r:id="rId7"/>
    <p:sldLayoutId id="2147483704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C00000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 2" panose="05020102010507070707" pitchFamily="18" charset="2"/>
        <a:buChar char="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alutweb.gencat.cat/ca/ambits-actuacio/linies/escola-salut-catalan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onsellpacient.salut@gencat.cat" TargetMode="External"/><Relationship Id="rId2" Type="http://schemas.openxmlformats.org/officeDocument/2006/relationships/hyperlink" Target="https://salutweb.gencat.cat/ca/ambits-actuacio/linies/escola-salut-catalana/agenda-activitats/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salutweb.gencat.cat/ca/ambits-actuacio/linies/escola-salut-catalana/" TargetMode="External"/><Relationship Id="rId4" Type="http://schemas.openxmlformats.org/officeDocument/2006/relationships/hyperlink" Target="https://salutweb.gencat.cat/ca/ambits-actuacio/linies/escola-salut-catalana/contact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8E06DD5-3CC4-718C-7C19-5B93F7E23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ol 1">
            <a:extLst>
              <a:ext uri="{FF2B5EF4-FFF2-40B4-BE49-F238E27FC236}">
                <a16:creationId xmlns:a16="http://schemas.microsoft.com/office/drawing/2014/main" id="{0D389B24-466A-7AFB-CC7F-BE34BC397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1354" y="3049753"/>
            <a:ext cx="8692053" cy="1252537"/>
          </a:xfrm>
        </p:spPr>
        <p:txBody>
          <a:bodyPr>
            <a:normAutofit/>
          </a:bodyPr>
          <a:lstStyle/>
          <a:p>
            <a:r>
              <a:rPr lang="es-ES" altLang="ca-ES">
                <a:solidFill>
                  <a:schemeClr val="tx1"/>
                </a:solidFill>
                <a:latin typeface="Arial"/>
                <a:cs typeface="Arial"/>
              </a:rPr>
              <a:t>Escola de </a:t>
            </a:r>
            <a:r>
              <a:rPr lang="es-ES" altLang="ca-ES" err="1">
                <a:solidFill>
                  <a:schemeClr val="tx1"/>
                </a:solidFill>
                <a:latin typeface="Arial"/>
                <a:cs typeface="Arial"/>
              </a:rPr>
              <a:t>Salut</a:t>
            </a:r>
            <a:r>
              <a:rPr lang="es-ES" altLang="ca-ES">
                <a:solidFill>
                  <a:schemeClr val="tx1"/>
                </a:solidFill>
                <a:latin typeface="Arial"/>
                <a:cs typeface="Arial"/>
              </a:rPr>
              <a:t> Catalana</a:t>
            </a:r>
            <a:endParaRPr lang="ca-ES">
              <a:solidFill>
                <a:schemeClr val="tx1"/>
              </a:solidFill>
            </a:endParaRPr>
          </a:p>
        </p:txBody>
      </p:sp>
      <p:sp>
        <p:nvSpPr>
          <p:cNvPr id="6147" name="Subtítol 2">
            <a:extLst>
              <a:ext uri="{FF2B5EF4-FFF2-40B4-BE49-F238E27FC236}">
                <a16:creationId xmlns:a16="http://schemas.microsoft.com/office/drawing/2014/main" id="{49A3D409-20EB-4DDE-8370-4B81B1535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0594" y="4630246"/>
            <a:ext cx="7772400" cy="763587"/>
          </a:xfrm>
        </p:spPr>
        <p:txBody>
          <a:bodyPr/>
          <a:lstStyle/>
          <a:p>
            <a:r>
              <a:rPr lang="es-ES" altLang="ca-ES" dirty="0">
                <a:latin typeface="Arial"/>
                <a:cs typeface="Arial"/>
              </a:rPr>
              <a:t>Reunió Consell </a:t>
            </a:r>
            <a:r>
              <a:rPr lang="es-ES" altLang="ca-ES" dirty="0" err="1">
                <a:latin typeface="Arial"/>
                <a:cs typeface="Arial"/>
              </a:rPr>
              <a:t>Consultiu</a:t>
            </a:r>
            <a:r>
              <a:rPr lang="es-ES" altLang="ca-ES" dirty="0">
                <a:latin typeface="Arial"/>
                <a:cs typeface="Arial"/>
              </a:rPr>
              <a:t> de </a:t>
            </a:r>
            <a:r>
              <a:rPr lang="es-ES" altLang="ca-ES" dirty="0" err="1">
                <a:latin typeface="Arial"/>
                <a:cs typeface="Arial"/>
              </a:rPr>
              <a:t>Pacients</a:t>
            </a:r>
            <a:r>
              <a:rPr lang="es-ES" altLang="ca-ES" dirty="0">
                <a:latin typeface="Arial"/>
                <a:cs typeface="Arial"/>
              </a:rPr>
              <a:t> de Catalunya </a:t>
            </a:r>
            <a:r>
              <a:rPr lang="es-ES" altLang="ca-ES" dirty="0" err="1">
                <a:latin typeface="Arial"/>
                <a:cs typeface="Arial"/>
              </a:rPr>
              <a:t>Juliol</a:t>
            </a:r>
            <a:r>
              <a:rPr lang="es-ES" altLang="ca-ES" dirty="0">
                <a:latin typeface="Arial"/>
                <a:cs typeface="Arial"/>
              </a:rPr>
              <a:t> de 2024</a:t>
            </a:r>
            <a:endParaRPr lang="es-ES" altLang="ca-ES" dirty="0"/>
          </a:p>
          <a:p>
            <a:pPr eaLnBrk="1" hangingPunct="1"/>
            <a:endParaRPr lang="es-ES" altLang="ca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93632F6-82FD-3895-05BD-F020C3E60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232" y="1125789"/>
            <a:ext cx="62611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52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9421CEC-151A-783B-7049-CF5AF46CA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 descr="Imatge que conté desenfocament, blau&#10;&#10;Descripció generada automàticament">
            <a:extLst>
              <a:ext uri="{FF2B5EF4-FFF2-40B4-BE49-F238E27FC236}">
                <a16:creationId xmlns:a16="http://schemas.microsoft.com/office/drawing/2014/main" id="{DC951B8B-92DB-A6BB-183D-9F647FA583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94" r="-258" b="31877"/>
          <a:stretch/>
        </p:blipFill>
        <p:spPr>
          <a:xfrm rot="16200000">
            <a:off x="9442924" y="4122237"/>
            <a:ext cx="2693720" cy="2803142"/>
          </a:xfrm>
          <a:prstGeom prst="rect">
            <a:avLst/>
          </a:prstGeom>
        </p:spPr>
      </p:pic>
      <p:sp>
        <p:nvSpPr>
          <p:cNvPr id="8194" name="Títol 11">
            <a:extLst>
              <a:ext uri="{FF2B5EF4-FFF2-40B4-BE49-F238E27FC236}">
                <a16:creationId xmlns:a16="http://schemas.microsoft.com/office/drawing/2014/main" id="{BD0A6930-C73E-840C-9539-C9EF3539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354" y="600817"/>
            <a:ext cx="11426825" cy="506413"/>
          </a:xfrm>
        </p:spPr>
        <p:txBody>
          <a:bodyPr/>
          <a:lstStyle/>
          <a:p>
            <a:r>
              <a:rPr lang="es-ES" altLang="ca-ES" dirty="0" err="1">
                <a:solidFill>
                  <a:srgbClr val="6AAAE4"/>
                </a:solidFill>
                <a:latin typeface="Arial"/>
                <a:cs typeface="Arial"/>
              </a:rPr>
              <a:t>Escola</a:t>
            </a:r>
            <a:r>
              <a:rPr lang="es-ES" altLang="ca-ES" dirty="0">
                <a:solidFill>
                  <a:srgbClr val="6AAAE4"/>
                </a:solidFill>
                <a:latin typeface="Arial"/>
                <a:cs typeface="Arial"/>
              </a:rPr>
              <a:t> de </a:t>
            </a:r>
            <a:r>
              <a:rPr lang="es-ES" altLang="ca-ES" dirty="0" err="1">
                <a:solidFill>
                  <a:srgbClr val="6AAAE4"/>
                </a:solidFill>
                <a:latin typeface="Arial"/>
                <a:cs typeface="Arial"/>
              </a:rPr>
              <a:t>Salut</a:t>
            </a:r>
            <a:r>
              <a:rPr lang="es-ES" altLang="ca-ES" dirty="0">
                <a:solidFill>
                  <a:srgbClr val="6AAAE4"/>
                </a:solidFill>
                <a:latin typeface="Arial"/>
                <a:cs typeface="Arial"/>
              </a:rPr>
              <a:t> Catalana</a:t>
            </a:r>
            <a:endParaRPr lang="ca-ES" dirty="0"/>
          </a:p>
        </p:txBody>
      </p:sp>
      <p:sp>
        <p:nvSpPr>
          <p:cNvPr id="8196" name="Contenidor de text 13">
            <a:extLst>
              <a:ext uri="{FF2B5EF4-FFF2-40B4-BE49-F238E27FC236}">
                <a16:creationId xmlns:a16="http://schemas.microsoft.com/office/drawing/2014/main" id="{18005E3C-EB74-CED6-E781-4BBF95893A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6047" y="1285315"/>
            <a:ext cx="11153775" cy="428625"/>
          </a:xfrm>
        </p:spPr>
        <p:txBody>
          <a:bodyPr/>
          <a:lstStyle/>
          <a:p>
            <a:r>
              <a:rPr lang="es-ES" altLang="ca-ES" dirty="0">
                <a:latin typeface="Arial"/>
                <a:cs typeface="Arial"/>
              </a:rPr>
              <a:t>Reunió CCPC, 17 de </a:t>
            </a:r>
            <a:r>
              <a:rPr lang="es-ES" altLang="ca-ES" dirty="0" err="1">
                <a:latin typeface="Arial"/>
                <a:cs typeface="Arial"/>
              </a:rPr>
              <a:t>juliol</a:t>
            </a:r>
            <a:r>
              <a:rPr lang="es-ES" altLang="ca-ES" dirty="0">
                <a:latin typeface="Arial"/>
                <a:cs typeface="Arial"/>
              </a:rPr>
              <a:t> de 2024</a:t>
            </a:r>
            <a:endParaRPr lang="es-ES" altLang="ca-ES" dirty="0"/>
          </a:p>
          <a:p>
            <a:endParaRPr lang="es-ES" altLang="ca-ES" dirty="0"/>
          </a:p>
        </p:txBody>
      </p:sp>
      <p:sp>
        <p:nvSpPr>
          <p:cNvPr id="8195" name="Contenidor de contingut 12">
            <a:extLst>
              <a:ext uri="{FF2B5EF4-FFF2-40B4-BE49-F238E27FC236}">
                <a16:creationId xmlns:a16="http://schemas.microsoft.com/office/drawing/2014/main" id="{EE56D2EC-2BC5-610E-24A3-3D9B31E99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584" y="1639990"/>
            <a:ext cx="11533238" cy="430847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ca-ES" sz="2200" dirty="0">
                <a:latin typeface="Arial"/>
                <a:cs typeface="Arial"/>
              </a:rPr>
              <a:t>Benvinguda, agraïment i presentació de </a:t>
            </a:r>
            <a:r>
              <a:rPr lang="ca-ES" sz="2200" dirty="0" smtClean="0">
                <a:latin typeface="Arial"/>
                <a:cs typeface="Arial"/>
              </a:rPr>
              <a:t>l’equip</a:t>
            </a:r>
          </a:p>
          <a:p>
            <a:pPr lvl="1">
              <a:spcBef>
                <a:spcPct val="0"/>
              </a:spcBef>
            </a:pPr>
            <a:r>
              <a:rPr lang="ca-ES" sz="2000" dirty="0" smtClean="0">
                <a:latin typeface="Arial"/>
                <a:cs typeface="Arial"/>
              </a:rPr>
              <a:t>Andrea i Gisela, suports administratius</a:t>
            </a:r>
          </a:p>
          <a:p>
            <a:pPr lvl="1">
              <a:spcBef>
                <a:spcPct val="0"/>
              </a:spcBef>
            </a:pPr>
            <a:r>
              <a:rPr lang="ca-ES" sz="2000" dirty="0" smtClean="0">
                <a:latin typeface="Arial"/>
                <a:cs typeface="Arial"/>
              </a:rPr>
              <a:t>Anna, Judit, equip tècnic</a:t>
            </a:r>
          </a:p>
          <a:p>
            <a:pPr lvl="1">
              <a:spcBef>
                <a:spcPct val="0"/>
              </a:spcBef>
            </a:pPr>
            <a:r>
              <a:rPr lang="ca-ES" sz="2000" dirty="0" smtClean="0">
                <a:latin typeface="Arial"/>
                <a:cs typeface="Arial"/>
              </a:rPr>
              <a:t>Teresa, coordinadora del programa</a:t>
            </a:r>
            <a:endParaRPr lang="ca-ES" sz="2000" dirty="0">
              <a:latin typeface="Arial"/>
              <a:cs typeface="Arial"/>
            </a:endParaRPr>
          </a:p>
          <a:p>
            <a:pPr>
              <a:spcBef>
                <a:spcPct val="0"/>
              </a:spcBef>
            </a:pPr>
            <a:endParaRPr lang="ca-ES" sz="2200" dirty="0">
              <a:latin typeface="Arial"/>
              <a:cs typeface="Arial"/>
            </a:endParaRPr>
          </a:p>
          <a:p>
            <a:pPr>
              <a:spcBef>
                <a:spcPct val="0"/>
              </a:spcBef>
            </a:pPr>
            <a:r>
              <a:rPr lang="ca-ES" sz="2200" dirty="0">
                <a:latin typeface="Arial"/>
                <a:cs typeface="Arial"/>
              </a:rPr>
              <a:t>Activitats destacades primer semestre </a:t>
            </a:r>
            <a:r>
              <a:rPr lang="ca-ES" sz="2200" dirty="0" smtClean="0">
                <a:latin typeface="Arial"/>
                <a:cs typeface="Arial"/>
              </a:rPr>
              <a:t>2024</a:t>
            </a:r>
          </a:p>
          <a:p>
            <a:pPr lvl="1">
              <a:spcBef>
                <a:spcPct val="0"/>
              </a:spcBef>
            </a:pPr>
            <a:r>
              <a:rPr lang="ca-ES" sz="2000" dirty="0">
                <a:latin typeface="Arial"/>
                <a:cs typeface="Arial"/>
              </a:rPr>
              <a:t>Podeu consultar-les a </a:t>
            </a:r>
            <a:r>
              <a:rPr lang="ca-ES" sz="2000" dirty="0">
                <a:latin typeface="Arial"/>
                <a:cs typeface="Arial"/>
                <a:hlinkClick r:id="rId4"/>
              </a:rPr>
              <a:t>https://salutweb.gencat.cat/ca/ambits-actuacio/linies/escola-salut-catalana</a:t>
            </a:r>
            <a:r>
              <a:rPr lang="ca-ES" sz="2000" dirty="0" smtClean="0">
                <a:latin typeface="Arial"/>
                <a:cs typeface="Arial"/>
                <a:hlinkClick r:id="rId4"/>
              </a:rPr>
              <a:t>/</a:t>
            </a:r>
            <a:r>
              <a:rPr lang="ca-ES" sz="2000" dirty="0" smtClean="0">
                <a:latin typeface="Arial"/>
                <a:cs typeface="Arial"/>
              </a:rPr>
              <a:t> </a:t>
            </a:r>
            <a:endParaRPr lang="ca-ES" sz="2000" dirty="0">
              <a:latin typeface="Arial"/>
              <a:cs typeface="Arial"/>
            </a:endParaRPr>
          </a:p>
          <a:p>
            <a:pPr>
              <a:spcBef>
                <a:spcPct val="0"/>
              </a:spcBef>
            </a:pPr>
            <a:endParaRPr lang="ca-ES" sz="2200" dirty="0">
              <a:latin typeface="Arial"/>
              <a:cs typeface="Arial"/>
            </a:endParaRPr>
          </a:p>
          <a:p>
            <a:pPr>
              <a:spcBef>
                <a:spcPct val="0"/>
              </a:spcBef>
            </a:pPr>
            <a:r>
              <a:rPr lang="ca-ES" sz="2200" dirty="0">
                <a:latin typeface="Arial"/>
                <a:cs typeface="Arial"/>
              </a:rPr>
              <a:t>Comitè d’experts i pedagògic. Com funciona i qui el forma</a:t>
            </a:r>
          </a:p>
          <a:p>
            <a:pPr lvl="1">
              <a:spcBef>
                <a:spcPct val="0"/>
              </a:spcBef>
            </a:pPr>
            <a:r>
              <a:rPr lang="ca-ES" sz="2000" dirty="0">
                <a:latin typeface="Arial"/>
                <a:cs typeface="Arial"/>
              </a:rPr>
              <a:t>Participació de representants de pacients al </a:t>
            </a:r>
            <a:r>
              <a:rPr lang="ca-ES" sz="2000" dirty="0" err="1">
                <a:latin typeface="Arial"/>
                <a:cs typeface="Arial"/>
              </a:rPr>
              <a:t>CdEP</a:t>
            </a:r>
            <a:r>
              <a:rPr lang="ca-ES" sz="2000" dirty="0">
                <a:latin typeface="Arial"/>
                <a:cs typeface="Arial"/>
              </a:rPr>
              <a:t> a partir 2n semestre 2024</a:t>
            </a:r>
          </a:p>
          <a:p>
            <a:pPr lvl="2">
              <a:spcBef>
                <a:spcPct val="0"/>
              </a:spcBef>
            </a:pPr>
            <a:r>
              <a:rPr lang="ca-ES" sz="2000" dirty="0">
                <a:latin typeface="Arial"/>
                <a:cs typeface="Arial"/>
              </a:rPr>
              <a:t>Criteris </a:t>
            </a:r>
            <a:endParaRPr lang="ca-ES" sz="2000" dirty="0" smtClean="0">
              <a:latin typeface="Arial"/>
              <a:cs typeface="Arial"/>
            </a:endParaRPr>
          </a:p>
          <a:p>
            <a:pPr lvl="2">
              <a:spcBef>
                <a:spcPct val="0"/>
              </a:spcBef>
            </a:pPr>
            <a:r>
              <a:rPr lang="ca-ES" sz="2000" dirty="0" smtClean="0">
                <a:latin typeface="Arial"/>
                <a:cs typeface="Arial"/>
              </a:rPr>
              <a:t>Tasques/funcions</a:t>
            </a:r>
            <a:endParaRPr lang="ca-ES" sz="2000" dirty="0">
              <a:latin typeface="Arial"/>
              <a:cs typeface="Arial"/>
            </a:endParaRPr>
          </a:p>
          <a:p>
            <a:pPr lvl="2">
              <a:spcBef>
                <a:spcPct val="0"/>
              </a:spcBef>
            </a:pPr>
            <a:r>
              <a:rPr lang="ca-ES" sz="2000" dirty="0" smtClean="0">
                <a:latin typeface="Arial"/>
                <a:cs typeface="Arial"/>
              </a:rPr>
              <a:t>Calendari</a:t>
            </a:r>
            <a:endParaRPr lang="ca-ES" sz="2000" dirty="0">
              <a:latin typeface="Arial"/>
              <a:cs typeface="Arial"/>
            </a:endParaRPr>
          </a:p>
          <a:p>
            <a:pPr lvl="2">
              <a:spcBef>
                <a:spcPct val="0"/>
              </a:spcBef>
            </a:pPr>
            <a:endParaRPr lang="ca-ES" sz="2000" dirty="0">
              <a:latin typeface="Arial"/>
              <a:cs typeface="Arial"/>
            </a:endParaRPr>
          </a:p>
          <a:p>
            <a:pPr>
              <a:spcBef>
                <a:spcPct val="0"/>
              </a:spcBef>
            </a:pPr>
            <a:r>
              <a:rPr lang="ca-ES" sz="2200" dirty="0" smtClean="0">
                <a:latin typeface="Arial"/>
                <a:cs typeface="Arial"/>
              </a:rPr>
              <a:t>Breu presentació d’activitats </a:t>
            </a:r>
            <a:r>
              <a:rPr lang="ca-ES" sz="2200" dirty="0">
                <a:latin typeface="Arial"/>
                <a:cs typeface="Arial"/>
              </a:rPr>
              <a:t>en que estem treballant (2n semestre 2024)</a:t>
            </a:r>
            <a:endParaRPr lang="es-ES" sz="3800" dirty="0">
              <a:cs typeface="Arial"/>
            </a:endParaRPr>
          </a:p>
          <a:p>
            <a:pPr>
              <a:spcBef>
                <a:spcPct val="0"/>
              </a:spcBef>
            </a:pPr>
            <a:endParaRPr lang="ca-ES" sz="2200" dirty="0">
              <a:cs typeface="Arial"/>
            </a:endParaRPr>
          </a:p>
          <a:p>
            <a:endParaRPr lang="ca-ES" dirty="0">
              <a:cs typeface="Calibri"/>
            </a:endParaRPr>
          </a:p>
        </p:txBody>
      </p:sp>
      <p:sp>
        <p:nvSpPr>
          <p:cNvPr id="8197" name="Contenidor de número de diapositiva 4">
            <a:extLst>
              <a:ext uri="{FF2B5EF4-FFF2-40B4-BE49-F238E27FC236}">
                <a16:creationId xmlns:a16="http://schemas.microsoft.com/office/drawing/2014/main" id="{07A325C5-C565-298F-26F7-6DE19A5670F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5D43E07-FD13-4853-953E-581EF75F8939}" type="slidenum">
              <a:rPr lang="ca-ES" altLang="ca-ES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ca-ES" altLang="ca-E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317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0C19325-4917-99C7-0B5C-1F5FD8508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AB9DAE0F-EF39-BE4F-96DE-3FD4CD28F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>
                <a:solidFill>
                  <a:srgbClr val="6AAAE4"/>
                </a:solidFill>
                <a:latin typeface="Arial"/>
                <a:cs typeface="Arial"/>
              </a:rPr>
              <a:t>Escola</a:t>
            </a:r>
            <a:r>
              <a:rPr lang="es-ES" dirty="0">
                <a:solidFill>
                  <a:srgbClr val="6AAAE4"/>
                </a:solidFill>
                <a:latin typeface="Arial"/>
                <a:cs typeface="Arial"/>
              </a:rPr>
              <a:t> de </a:t>
            </a:r>
            <a:r>
              <a:rPr lang="es-ES" dirty="0" err="1">
                <a:solidFill>
                  <a:srgbClr val="6AAAE4"/>
                </a:solidFill>
                <a:latin typeface="Arial"/>
                <a:cs typeface="Arial"/>
              </a:rPr>
              <a:t>Salut</a:t>
            </a:r>
            <a:r>
              <a:rPr lang="es-ES" dirty="0">
                <a:solidFill>
                  <a:srgbClr val="6AAAE4"/>
                </a:solidFill>
                <a:latin typeface="Arial"/>
                <a:cs typeface="Arial"/>
              </a:rPr>
              <a:t> Catalana</a:t>
            </a:r>
            <a:endParaRPr lang="ca-ES" dirty="0"/>
          </a:p>
        </p:txBody>
      </p:sp>
      <p:pic>
        <p:nvPicPr>
          <p:cNvPr id="2" name="Contenidor de contingut 1" descr="Imatge que conté dibuixos, clipart, dibuix, Cara humana&#10;&#10;Descripció generada automàticament">
            <a:extLst>
              <a:ext uri="{FF2B5EF4-FFF2-40B4-BE49-F238E27FC236}">
                <a16:creationId xmlns:a16="http://schemas.microsoft.com/office/drawing/2014/main" id="{629E10CF-B779-0670-3052-1A887C8B18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848600" y="77111"/>
            <a:ext cx="3964180" cy="3964180"/>
          </a:xfrm>
        </p:spPr>
      </p:pic>
      <p:sp>
        <p:nvSpPr>
          <p:cNvPr id="8196" name="Contenidor de text 13">
            <a:extLst>
              <a:ext uri="{FF2B5EF4-FFF2-40B4-BE49-F238E27FC236}">
                <a16:creationId xmlns:a16="http://schemas.microsoft.com/office/drawing/2014/main" id="{B251A5EF-E396-10C3-D437-91A7C5FD7E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a-ES" dirty="0">
                <a:latin typeface="Arial"/>
                <a:cs typeface="Arial"/>
              </a:rPr>
              <a:t>Comitè d’experts i pedagògic (</a:t>
            </a:r>
            <a:r>
              <a:rPr lang="ca-ES" dirty="0" err="1">
                <a:latin typeface="Arial"/>
                <a:cs typeface="Arial"/>
              </a:rPr>
              <a:t>CdEP</a:t>
            </a:r>
            <a:r>
              <a:rPr lang="ca-ES" dirty="0">
                <a:latin typeface="Arial"/>
                <a:cs typeface="Arial"/>
              </a:rPr>
              <a:t>)</a:t>
            </a:r>
            <a:endParaRPr lang="ca-ES" dirty="0"/>
          </a:p>
        </p:txBody>
      </p:sp>
      <p:sp>
        <p:nvSpPr>
          <p:cNvPr id="8197" name="Contenidor de número de diapositiva 4">
            <a:extLst>
              <a:ext uri="{FF2B5EF4-FFF2-40B4-BE49-F238E27FC236}">
                <a16:creationId xmlns:a16="http://schemas.microsoft.com/office/drawing/2014/main" id="{2AB7E418-850D-0C5B-8350-6D42A032F7A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5D43E07-FD13-4853-953E-581EF75F8939}" type="slidenum">
              <a:rPr lang="ca-ES" altLang="ca-ES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ca-ES" altLang="ca-ES">
              <a:solidFill>
                <a:srgbClr val="898989"/>
              </a:solidFill>
            </a:endParaRPr>
          </a:p>
        </p:txBody>
      </p:sp>
      <p:pic>
        <p:nvPicPr>
          <p:cNvPr id="5" name="Imatge 4" descr="Imatge que conté desenfocament, blau&#10;&#10;Descripció generada automàticament">
            <a:extLst>
              <a:ext uri="{FF2B5EF4-FFF2-40B4-BE49-F238E27FC236}">
                <a16:creationId xmlns:a16="http://schemas.microsoft.com/office/drawing/2014/main" id="{139DCEC4-A012-6E95-1B5E-9EFC86E213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041" b="523"/>
          <a:stretch/>
        </p:blipFill>
        <p:spPr>
          <a:xfrm rot="16200000">
            <a:off x="8140551" y="4603329"/>
            <a:ext cx="1380850" cy="3122502"/>
          </a:xfrm>
          <a:prstGeom prst="rect">
            <a:avLst/>
          </a:prstGeom>
        </p:spPr>
      </p:pic>
      <p:sp>
        <p:nvSpPr>
          <p:cNvPr id="10" name="Contenidor de contingut 9">
            <a:extLst>
              <a:ext uri="{FF2B5EF4-FFF2-40B4-BE49-F238E27FC236}">
                <a16:creationId xmlns:a16="http://schemas.microsoft.com/office/drawing/2014/main" id="{F28B1460-3E33-DD03-CEE5-A331E93A5A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5198" y="2059201"/>
            <a:ext cx="8071491" cy="3674055"/>
          </a:xfrm>
        </p:spPr>
        <p:txBody>
          <a:bodyPr/>
          <a:lstStyle/>
          <a:p>
            <a:r>
              <a:rPr lang="ca-ES" sz="2000" dirty="0">
                <a:latin typeface="Arial"/>
                <a:cs typeface="Arial"/>
              </a:rPr>
              <a:t>Comitè de direcció de l’Escola de Salut Catalana </a:t>
            </a:r>
          </a:p>
          <a:p>
            <a:pPr lvl="1"/>
            <a:r>
              <a:rPr lang="ca-ES" dirty="0">
                <a:latin typeface="Arial"/>
                <a:cs typeface="Arial"/>
              </a:rPr>
              <a:t>Integrat per DG del Departament, </a:t>
            </a:r>
            <a:r>
              <a:rPr lang="ca-ES" dirty="0" err="1">
                <a:latin typeface="Arial"/>
                <a:cs typeface="Arial"/>
              </a:rPr>
              <a:t>AQuAS</a:t>
            </a:r>
            <a:r>
              <a:rPr lang="ca-ES" dirty="0">
                <a:latin typeface="Arial"/>
                <a:cs typeface="Arial"/>
              </a:rPr>
              <a:t>, Secretaria de Salut Pública, </a:t>
            </a:r>
            <a:r>
              <a:rPr lang="ca-ES" dirty="0" err="1">
                <a:latin typeface="Arial"/>
                <a:cs typeface="Arial"/>
              </a:rPr>
              <a:t>CATSalut</a:t>
            </a:r>
            <a:r>
              <a:rPr lang="ca-ES" dirty="0">
                <a:latin typeface="Arial"/>
                <a:cs typeface="Arial"/>
              </a:rPr>
              <a:t> i Secretaria d’Atenció Sanitària i Participació </a:t>
            </a:r>
          </a:p>
          <a:p>
            <a:pPr lvl="1"/>
            <a:endParaRPr lang="ca-ES" dirty="0">
              <a:latin typeface="Arial"/>
              <a:cs typeface="Arial"/>
            </a:endParaRPr>
          </a:p>
          <a:p>
            <a:r>
              <a:rPr lang="ca-ES" sz="2000" dirty="0">
                <a:latin typeface="Arial"/>
                <a:cs typeface="Arial"/>
              </a:rPr>
              <a:t>Comitè d’experts i pedagògic (</a:t>
            </a:r>
            <a:r>
              <a:rPr lang="ca-ES" sz="2000" dirty="0" err="1">
                <a:latin typeface="Arial"/>
                <a:cs typeface="Arial"/>
              </a:rPr>
              <a:t>CdEP</a:t>
            </a:r>
            <a:r>
              <a:rPr lang="ca-ES" sz="2000" dirty="0">
                <a:latin typeface="Arial"/>
                <a:cs typeface="Arial"/>
              </a:rPr>
              <a:t>)</a:t>
            </a:r>
            <a:endParaRPr lang="ca-ES" sz="2000" dirty="0"/>
          </a:p>
          <a:p>
            <a:pPr lvl="1"/>
            <a:r>
              <a:rPr lang="ca-ES" dirty="0">
                <a:latin typeface="Arial"/>
                <a:cs typeface="Arial"/>
              </a:rPr>
              <a:t>Integrat </a:t>
            </a:r>
            <a:r>
              <a:rPr lang="ca-ES" dirty="0" smtClean="0">
                <a:latin typeface="Arial"/>
                <a:cs typeface="Arial"/>
              </a:rPr>
              <a:t>pel Subdirector General de </a:t>
            </a:r>
            <a:r>
              <a:rPr lang="ca-ES" dirty="0">
                <a:latin typeface="Arial"/>
                <a:cs typeface="Arial"/>
              </a:rPr>
              <a:t>la </a:t>
            </a:r>
            <a:r>
              <a:rPr lang="ca-ES" dirty="0" err="1" smtClean="0">
                <a:latin typeface="Arial"/>
                <a:cs typeface="Arial"/>
              </a:rPr>
              <a:t>SASiP</a:t>
            </a:r>
            <a:r>
              <a:rPr lang="ca-ES" dirty="0" smtClean="0">
                <a:latin typeface="Arial"/>
                <a:cs typeface="Arial"/>
              </a:rPr>
              <a:t> (Dr. Rafael Ruiz), l’equip </a:t>
            </a:r>
            <a:r>
              <a:rPr lang="ca-ES" dirty="0">
                <a:latin typeface="Arial"/>
                <a:cs typeface="Arial"/>
              </a:rPr>
              <a:t>tècnic de </a:t>
            </a:r>
            <a:r>
              <a:rPr lang="ca-ES" dirty="0" err="1">
                <a:latin typeface="Arial"/>
                <a:cs typeface="Arial"/>
              </a:rPr>
              <a:t>l’EdSCat</a:t>
            </a:r>
            <a:r>
              <a:rPr lang="ca-ES" dirty="0">
                <a:latin typeface="Arial"/>
                <a:cs typeface="Arial"/>
              </a:rPr>
              <a:t> i un representant </a:t>
            </a:r>
            <a:r>
              <a:rPr lang="ca-ES" dirty="0" smtClean="0">
                <a:latin typeface="Arial"/>
                <a:cs typeface="Arial"/>
              </a:rPr>
              <a:t>designat per cada membre del Comitè de direcció per </a:t>
            </a:r>
            <a:r>
              <a:rPr lang="ca-ES" dirty="0">
                <a:latin typeface="Arial"/>
                <a:cs typeface="Arial"/>
              </a:rPr>
              <a:t>formar-ne part com a professionals experts en les àrees i temàtiques pròpies i amb visió global del Sistema de Salut Català. Coordinat per </a:t>
            </a:r>
            <a:r>
              <a:rPr lang="ca-ES" dirty="0" err="1">
                <a:latin typeface="Arial"/>
                <a:cs typeface="Arial"/>
              </a:rPr>
              <a:t>l’EdSCat</a:t>
            </a:r>
            <a:endParaRPr lang="ca-ES" dirty="0">
              <a:latin typeface="Arial"/>
              <a:cs typeface="Arial"/>
            </a:endParaRPr>
          </a:p>
          <a:p>
            <a:r>
              <a:rPr lang="ca-ES" sz="2000" dirty="0">
                <a:latin typeface="Arial"/>
                <a:cs typeface="Arial"/>
              </a:rPr>
              <a:t>Funcions:</a:t>
            </a:r>
            <a:endParaRPr lang="ca-ES" sz="2000" dirty="0"/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a-ES" dirty="0">
                <a:latin typeface="Arial"/>
                <a:cs typeface="Arial"/>
              </a:rPr>
              <a:t>Deliberació </a:t>
            </a:r>
            <a:r>
              <a:rPr lang="ca-ES" dirty="0" smtClean="0">
                <a:latin typeface="Arial"/>
                <a:cs typeface="Arial"/>
              </a:rPr>
              <a:t>de </a:t>
            </a:r>
            <a:r>
              <a:rPr lang="ca-ES" dirty="0">
                <a:latin typeface="Arial"/>
                <a:cs typeface="Arial"/>
              </a:rPr>
              <a:t>temàtiques </a:t>
            </a:r>
            <a:r>
              <a:rPr lang="ca-ES" dirty="0" smtClean="0">
                <a:latin typeface="Arial"/>
                <a:cs typeface="Arial"/>
              </a:rPr>
              <a:t>estratègiques </a:t>
            </a:r>
            <a:r>
              <a:rPr lang="ca-ES" dirty="0">
                <a:latin typeface="Arial"/>
                <a:cs typeface="Arial"/>
              </a:rPr>
              <a:t>i prioritàries des del Sistema de Salut</a:t>
            </a:r>
            <a:r>
              <a:rPr lang="ca-ES" dirty="0" smtClean="0">
                <a:latin typeface="Arial"/>
                <a:cs typeface="Arial"/>
              </a:rPr>
              <a:t>.</a:t>
            </a: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a-ES" dirty="0" smtClean="0">
                <a:latin typeface="Arial"/>
                <a:cs typeface="Arial"/>
              </a:rPr>
              <a:t>Detectar necessitats d’interès per la ciutadania de les seves àrees d’expertesa i unitats de treball</a:t>
            </a:r>
            <a:endParaRPr lang="ca-ES" dirty="0">
              <a:latin typeface="Arial"/>
              <a:cs typeface="Arial"/>
            </a:endParaRP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a-ES" dirty="0">
                <a:latin typeface="Arial"/>
                <a:cs typeface="Arial"/>
              </a:rPr>
              <a:t>Coordinació en la elaboració, revisió i actualització dels materials divulgatius, formatius o informatius per a la ciutadania.</a:t>
            </a:r>
            <a:endParaRPr lang="ca-ES" dirty="0"/>
          </a:p>
          <a:p>
            <a:pPr lvl="1">
              <a:buFont typeface="Courier New,monospace" panose="05020102010507070707" pitchFamily="18" charset="2"/>
              <a:buChar char="o"/>
            </a:pPr>
            <a:endParaRPr lang="ca-ES" dirty="0">
              <a:latin typeface="Arial"/>
              <a:cs typeface="Arial"/>
            </a:endParaRPr>
          </a:p>
          <a:p>
            <a:pPr marL="0" indent="0">
              <a:buNone/>
            </a:pPr>
            <a:endParaRPr lang="ca-ES" dirty="0">
              <a:latin typeface="Arial"/>
              <a:cs typeface="Arial"/>
            </a:endParaRPr>
          </a:p>
          <a:p>
            <a:pPr lvl="1">
              <a:buFont typeface="Courier New" panose="05020102010507070707" pitchFamily="18" charset="2"/>
              <a:buChar char="o"/>
            </a:pPr>
            <a:endParaRPr lang="ca-ES" dirty="0">
              <a:latin typeface="Arial"/>
              <a:cs typeface="Arial"/>
            </a:endParaRPr>
          </a:p>
          <a:p>
            <a:pPr marL="0" indent="0">
              <a:buClrTx/>
              <a:buNone/>
            </a:pPr>
            <a:endParaRPr lang="ca-ES" sz="2000" dirty="0"/>
          </a:p>
        </p:txBody>
      </p:sp>
      <p:sp>
        <p:nvSpPr>
          <p:cNvPr id="8" name="Contenidor de contingut 9">
            <a:extLst>
              <a:ext uri="{FF2B5EF4-FFF2-40B4-BE49-F238E27FC236}">
                <a16:creationId xmlns:a16="http://schemas.microsoft.com/office/drawing/2014/main" id="{F28B1460-3E33-DD03-CEE5-A331E93A5A4F}"/>
              </a:ext>
            </a:extLst>
          </p:cNvPr>
          <p:cNvSpPr txBox="1">
            <a:spLocks/>
          </p:cNvSpPr>
          <p:nvPr/>
        </p:nvSpPr>
        <p:spPr bwMode="auto">
          <a:xfrm>
            <a:off x="8546690" y="3806393"/>
            <a:ext cx="4343400" cy="367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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a-ES" dirty="0">
              <a:latin typeface="Arial"/>
              <a:cs typeface="Arial"/>
            </a:endParaRPr>
          </a:p>
          <a:p>
            <a:pPr lvl="1">
              <a:buFont typeface="Courier New,monospace" panose="05020102010507070707" pitchFamily="18" charset="2"/>
              <a:buChar char="o"/>
            </a:pPr>
            <a:endParaRPr lang="ca-ES" dirty="0">
              <a:latin typeface="Arial"/>
              <a:cs typeface="Arial"/>
            </a:endParaRPr>
          </a:p>
          <a:p>
            <a:r>
              <a:rPr lang="ca-ES" sz="2400" dirty="0" smtClean="0">
                <a:latin typeface="Arial"/>
                <a:cs typeface="Arial"/>
              </a:rPr>
              <a:t> Reunions </a:t>
            </a:r>
            <a:r>
              <a:rPr lang="ca-ES" sz="2400" dirty="0">
                <a:latin typeface="Arial"/>
                <a:cs typeface="Arial"/>
              </a:rPr>
              <a:t>del </a:t>
            </a:r>
            <a:r>
              <a:rPr lang="ca-ES" sz="2400" dirty="0" smtClean="0">
                <a:latin typeface="Arial"/>
                <a:cs typeface="Arial"/>
              </a:rPr>
              <a:t>Comitè</a:t>
            </a:r>
            <a:endParaRPr lang="ca-ES" sz="2400" dirty="0">
              <a:latin typeface="Arial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a-ES" sz="2000" dirty="0">
                <a:latin typeface="Arial"/>
                <a:cs typeface="Arial"/>
              </a:rPr>
              <a:t>Cada tres dijous de 9:30h a 11.30h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a-ES" sz="2000" dirty="0">
                <a:latin typeface="Arial"/>
                <a:cs typeface="Arial"/>
              </a:rPr>
              <a:t>Presencialment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ca-ES" dirty="0">
              <a:latin typeface="Arial"/>
              <a:cs typeface="Arial"/>
            </a:endParaRPr>
          </a:p>
          <a:p>
            <a:pPr lvl="1">
              <a:buFont typeface="Courier New" panose="05020102010507070707" pitchFamily="18" charset="2"/>
              <a:buChar char="o"/>
            </a:pPr>
            <a:endParaRPr lang="ca-ES" dirty="0">
              <a:latin typeface="Arial"/>
              <a:cs typeface="Arial"/>
            </a:endParaRPr>
          </a:p>
          <a:p>
            <a:pPr marL="0" indent="0">
              <a:buClrTx/>
              <a:buFont typeface="Wingdings 2" panose="05020102010507070707" pitchFamily="18" charset="2"/>
              <a:buNone/>
            </a:pPr>
            <a:endParaRPr lang="ca-ES" sz="2000" dirty="0"/>
          </a:p>
        </p:txBody>
      </p:sp>
    </p:spTree>
    <p:extLst>
      <p:ext uri="{BB962C8B-B14F-4D97-AF65-F5344CB8AC3E}">
        <p14:creationId xmlns:p14="http://schemas.microsoft.com/office/powerpoint/2010/main" val="856848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0C19325-4917-99C7-0B5C-1F5FD8508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 descr="Imatge que conté desenfocament, blau&#10;&#10;Descripció generada automàticament">
            <a:extLst>
              <a:ext uri="{FF2B5EF4-FFF2-40B4-BE49-F238E27FC236}">
                <a16:creationId xmlns:a16="http://schemas.microsoft.com/office/drawing/2014/main" id="{139DCEC4-A012-6E95-1B5E-9EFC86E213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041" b="523"/>
          <a:stretch/>
        </p:blipFill>
        <p:spPr>
          <a:xfrm rot="16200000">
            <a:off x="9785723" y="4587940"/>
            <a:ext cx="1380850" cy="3122502"/>
          </a:xfrm>
          <a:prstGeom prst="rect">
            <a:avLst/>
          </a:prstGeom>
        </p:spPr>
      </p:pic>
      <p:sp>
        <p:nvSpPr>
          <p:cNvPr id="8194" name="Títol 11">
            <a:extLst>
              <a:ext uri="{FF2B5EF4-FFF2-40B4-BE49-F238E27FC236}">
                <a16:creationId xmlns:a16="http://schemas.microsoft.com/office/drawing/2014/main" id="{AB9DAE0F-EF39-BE4F-96DE-3FD4CD28F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solidFill>
                  <a:srgbClr val="6AAAE4"/>
                </a:solidFill>
                <a:latin typeface="Arial"/>
                <a:cs typeface="Arial"/>
              </a:rPr>
              <a:t>Escola de </a:t>
            </a:r>
            <a:r>
              <a:rPr lang="es-ES" err="1">
                <a:solidFill>
                  <a:srgbClr val="6AAAE4"/>
                </a:solidFill>
                <a:latin typeface="Arial"/>
                <a:cs typeface="Arial"/>
              </a:rPr>
              <a:t>Salut</a:t>
            </a:r>
            <a:r>
              <a:rPr lang="es-ES">
                <a:solidFill>
                  <a:srgbClr val="6AAAE4"/>
                </a:solidFill>
                <a:latin typeface="Arial"/>
                <a:cs typeface="Arial"/>
              </a:rPr>
              <a:t> Catalana</a:t>
            </a:r>
            <a:endParaRPr lang="ca-ES"/>
          </a:p>
        </p:txBody>
      </p:sp>
      <p:sp>
        <p:nvSpPr>
          <p:cNvPr id="6" name="Contenidor de contingut 5">
            <a:extLst>
              <a:ext uri="{FF2B5EF4-FFF2-40B4-BE49-F238E27FC236}">
                <a16:creationId xmlns:a16="http://schemas.microsoft.com/office/drawing/2014/main" id="{E08CD4FE-641F-064B-F181-401202A18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2599" y="1569860"/>
            <a:ext cx="5384800" cy="3674055"/>
          </a:xfrm>
        </p:spPr>
        <p:txBody>
          <a:bodyPr/>
          <a:lstStyle/>
          <a:p>
            <a:endParaRPr lang="ca-ES" dirty="0"/>
          </a:p>
          <a:p>
            <a:r>
              <a:rPr lang="ca-ES" sz="2000" b="1" dirty="0">
                <a:latin typeface="Arial"/>
                <a:cs typeface="Arial"/>
              </a:rPr>
              <a:t>Termini presentació </a:t>
            </a:r>
            <a:r>
              <a:rPr lang="ca-ES" sz="2000" b="1" dirty="0" smtClean="0">
                <a:latin typeface="Arial"/>
                <a:cs typeface="Arial"/>
              </a:rPr>
              <a:t>candidatures</a:t>
            </a:r>
            <a:endParaRPr lang="ca-ES" sz="2000" b="1" dirty="0">
              <a:latin typeface="Arial"/>
              <a:cs typeface="Arial"/>
            </a:endParaRPr>
          </a:p>
          <a:p>
            <a:pPr lvl="1">
              <a:buFont typeface="Courier New" panose="05020102010507070707" pitchFamily="18" charset="2"/>
              <a:buChar char="o"/>
            </a:pPr>
            <a:r>
              <a:rPr lang="ca-ES" dirty="0">
                <a:latin typeface="Arial"/>
                <a:cs typeface="Arial"/>
              </a:rPr>
              <a:t>Juliol de 2024: convocatòria a totes les entitats adherides al CCPC (currículum breu i motivació)</a:t>
            </a:r>
          </a:p>
          <a:p>
            <a:pPr lvl="1">
              <a:buFont typeface="Courier New" panose="05020102010507070707" pitchFamily="18" charset="2"/>
              <a:buChar char="o"/>
            </a:pPr>
            <a:r>
              <a:rPr lang="ca-ES" dirty="0">
                <a:latin typeface="Arial"/>
                <a:cs typeface="Arial"/>
              </a:rPr>
              <a:t>Agost de 2024: selecció de les entitats en funció dels criteris</a:t>
            </a:r>
          </a:p>
          <a:p>
            <a:pPr lvl="1">
              <a:buFont typeface="Courier New" panose="05020102010507070707" pitchFamily="18" charset="2"/>
              <a:buChar char="o"/>
            </a:pPr>
            <a:r>
              <a:rPr lang="ca-ES" dirty="0">
                <a:latin typeface="Arial"/>
                <a:cs typeface="Arial"/>
              </a:rPr>
              <a:t>Setembre de 2024: determinació de les dues entitats i incorporació en el </a:t>
            </a:r>
            <a:r>
              <a:rPr lang="ca-ES" dirty="0" err="1">
                <a:latin typeface="Arial"/>
                <a:cs typeface="Arial"/>
              </a:rPr>
              <a:t>CdEP</a:t>
            </a:r>
            <a:r>
              <a:rPr lang="ca-ES" dirty="0">
                <a:latin typeface="Arial"/>
                <a:cs typeface="Arial"/>
              </a:rPr>
              <a:t> de </a:t>
            </a:r>
            <a:r>
              <a:rPr lang="ca-ES" dirty="0" err="1">
                <a:latin typeface="Arial"/>
                <a:cs typeface="Arial"/>
              </a:rPr>
              <a:t>l'EdSCat</a:t>
            </a:r>
            <a:endParaRPr lang="ca-ES" dirty="0">
              <a:latin typeface="Arial"/>
              <a:cs typeface="Arial"/>
            </a:endParaRPr>
          </a:p>
          <a:p>
            <a:pPr lvl="1">
              <a:buFont typeface="Courier New" panose="05020102010507070707" pitchFamily="18" charset="2"/>
              <a:buChar char="o"/>
            </a:pPr>
            <a:endParaRPr lang="ca-ES" dirty="0"/>
          </a:p>
          <a:p>
            <a:r>
              <a:rPr lang="ca-ES" sz="2000" b="1" dirty="0" smtClean="0">
                <a:latin typeface="Arial"/>
                <a:cs typeface="Arial"/>
              </a:rPr>
              <a:t> Important: </a:t>
            </a:r>
            <a:r>
              <a:rPr lang="ca-ES" sz="1600" dirty="0" smtClean="0">
                <a:latin typeface="Arial"/>
                <a:cs typeface="Arial"/>
              </a:rPr>
              <a:t>els representants </a:t>
            </a:r>
            <a:r>
              <a:rPr lang="ca-ES" sz="1600" dirty="0">
                <a:latin typeface="Arial"/>
                <a:cs typeface="Arial"/>
              </a:rPr>
              <a:t>dels pacients que formin part del </a:t>
            </a:r>
            <a:r>
              <a:rPr lang="ca-ES" sz="1600" dirty="0" err="1">
                <a:latin typeface="Arial"/>
                <a:cs typeface="Arial"/>
              </a:rPr>
              <a:t>CdEP</a:t>
            </a:r>
            <a:r>
              <a:rPr lang="ca-ES" sz="1600" dirty="0">
                <a:latin typeface="Arial"/>
                <a:cs typeface="Arial"/>
              </a:rPr>
              <a:t> de </a:t>
            </a:r>
            <a:r>
              <a:rPr lang="ca-ES" sz="1600" dirty="0" err="1">
                <a:latin typeface="Arial"/>
                <a:cs typeface="Arial"/>
              </a:rPr>
              <a:t>l'EdSCat</a:t>
            </a:r>
            <a:r>
              <a:rPr lang="ca-ES" sz="1600" dirty="0">
                <a:latin typeface="Arial"/>
                <a:cs typeface="Arial"/>
              </a:rPr>
              <a:t> </a:t>
            </a:r>
            <a:r>
              <a:rPr lang="ca-ES" sz="1600" dirty="0" smtClean="0">
                <a:latin typeface="Arial"/>
                <a:cs typeface="Arial"/>
              </a:rPr>
              <a:t>haurien de compartir periòdicament </a:t>
            </a:r>
            <a:r>
              <a:rPr lang="ca-ES" sz="1600" dirty="0">
                <a:latin typeface="Arial"/>
                <a:cs typeface="Arial"/>
              </a:rPr>
              <a:t>amb la resta d’entitats </a:t>
            </a:r>
            <a:r>
              <a:rPr lang="ca-ES" sz="1600" dirty="0" smtClean="0">
                <a:latin typeface="Arial"/>
                <a:cs typeface="Arial"/>
              </a:rPr>
              <a:t>adherides les qüestions sorgides treballades al i també recollir les necessitats expressades per aquestes per ser treballades al comitè. </a:t>
            </a:r>
            <a:endParaRPr lang="ca-ES" sz="1600" dirty="0">
              <a:latin typeface="Arial"/>
              <a:cs typeface="Arial"/>
            </a:endParaRPr>
          </a:p>
          <a:p>
            <a:pPr lvl="1">
              <a:buFont typeface="Courier New" panose="05020102010507070707" pitchFamily="18" charset="2"/>
              <a:buChar char="o"/>
            </a:pPr>
            <a:endParaRPr lang="ca-ES" dirty="0"/>
          </a:p>
          <a:p>
            <a:pPr lvl="1">
              <a:buFont typeface="Courier New" panose="05020102010507070707" pitchFamily="18" charset="2"/>
              <a:buChar char="o"/>
            </a:pPr>
            <a:endParaRPr lang="ca-ES" dirty="0"/>
          </a:p>
        </p:txBody>
      </p:sp>
      <p:sp>
        <p:nvSpPr>
          <p:cNvPr id="8196" name="Contenidor de text 13">
            <a:extLst>
              <a:ext uri="{FF2B5EF4-FFF2-40B4-BE49-F238E27FC236}">
                <a16:creationId xmlns:a16="http://schemas.microsoft.com/office/drawing/2014/main" id="{B251A5EF-E396-10C3-D437-91A7C5FD7E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a-ES">
                <a:latin typeface="Arial"/>
                <a:cs typeface="Arial"/>
              </a:rPr>
              <a:t>Comitè d’experts i pedagògic (</a:t>
            </a:r>
            <a:r>
              <a:rPr lang="ca-ES" err="1">
                <a:latin typeface="Arial"/>
                <a:cs typeface="Arial"/>
              </a:rPr>
              <a:t>CdEP</a:t>
            </a:r>
            <a:r>
              <a:rPr lang="ca-ES">
                <a:latin typeface="Arial"/>
                <a:cs typeface="Arial"/>
              </a:rPr>
              <a:t>)</a:t>
            </a:r>
            <a:endParaRPr lang="ca-ES"/>
          </a:p>
        </p:txBody>
      </p:sp>
      <p:sp>
        <p:nvSpPr>
          <p:cNvPr id="8197" name="Contenidor de número de diapositiva 4">
            <a:extLst>
              <a:ext uri="{FF2B5EF4-FFF2-40B4-BE49-F238E27FC236}">
                <a16:creationId xmlns:a16="http://schemas.microsoft.com/office/drawing/2014/main" id="{2AB7E418-850D-0C5B-8350-6D42A032F7A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5D43E07-FD13-4853-953E-581EF75F8939}" type="slidenum">
              <a:rPr lang="ca-ES" altLang="ca-ES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ca-ES" altLang="ca-ES">
              <a:solidFill>
                <a:srgbClr val="898989"/>
              </a:solidFill>
            </a:endParaRPr>
          </a:p>
        </p:txBody>
      </p:sp>
      <p:sp>
        <p:nvSpPr>
          <p:cNvPr id="10" name="Contenidor de contingut 9">
            <a:extLst>
              <a:ext uri="{FF2B5EF4-FFF2-40B4-BE49-F238E27FC236}">
                <a16:creationId xmlns:a16="http://schemas.microsoft.com/office/drawing/2014/main" id="{F28B1460-3E33-DD03-CEE5-A331E93A5A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819" y="1885726"/>
            <a:ext cx="6371304" cy="3674055"/>
          </a:xfrm>
        </p:spPr>
        <p:txBody>
          <a:bodyPr/>
          <a:lstStyle/>
          <a:p>
            <a:r>
              <a:rPr lang="ca-ES" sz="2000" b="1" dirty="0" smtClean="0">
                <a:latin typeface="Arial"/>
                <a:cs typeface="Arial"/>
              </a:rPr>
              <a:t>Petició:</a:t>
            </a:r>
            <a:r>
              <a:rPr lang="ca-ES" dirty="0">
                <a:latin typeface="Arial"/>
                <a:cs typeface="Arial"/>
              </a:rPr>
              <a:t> incorporació de dues persones </a:t>
            </a:r>
            <a:r>
              <a:rPr lang="ca-ES" dirty="0" smtClean="0">
                <a:latin typeface="Arial"/>
                <a:cs typeface="Arial"/>
              </a:rPr>
              <a:t>representants de les entitats/associacions adherides al CCPC </a:t>
            </a:r>
            <a:r>
              <a:rPr lang="ca-ES" dirty="0">
                <a:latin typeface="Arial"/>
                <a:cs typeface="Arial"/>
              </a:rPr>
              <a:t>al </a:t>
            </a:r>
            <a:r>
              <a:rPr lang="ca-ES" dirty="0" err="1" smtClean="0">
                <a:latin typeface="Arial"/>
                <a:cs typeface="Arial"/>
              </a:rPr>
              <a:t>CdEP</a:t>
            </a:r>
            <a:r>
              <a:rPr lang="ca-ES" dirty="0">
                <a:latin typeface="Arial"/>
                <a:cs typeface="Arial"/>
              </a:rPr>
              <a:t> </a:t>
            </a:r>
            <a:r>
              <a:rPr lang="ca-ES" dirty="0" smtClean="0">
                <a:latin typeface="Arial"/>
                <a:cs typeface="Arial"/>
              </a:rPr>
              <a:t>a partir del setembre de 2024</a:t>
            </a:r>
            <a:endParaRPr lang="ca-ES" dirty="0"/>
          </a:p>
          <a:p>
            <a:endParaRPr lang="ca-ES" dirty="0">
              <a:latin typeface="Arial"/>
              <a:cs typeface="Arial"/>
            </a:endParaRPr>
          </a:p>
          <a:p>
            <a:r>
              <a:rPr lang="ca-ES" sz="2000" b="1" dirty="0">
                <a:latin typeface="Arial"/>
                <a:cs typeface="Arial"/>
              </a:rPr>
              <a:t>Criteris:</a:t>
            </a:r>
          </a:p>
          <a:p>
            <a:pPr lvl="1">
              <a:buFont typeface="Courier New" panose="05020102010507070707" pitchFamily="18" charset="2"/>
              <a:buChar char="o"/>
            </a:pPr>
            <a:r>
              <a:rPr lang="ca-ES" dirty="0">
                <a:latin typeface="Arial"/>
                <a:cs typeface="Arial"/>
              </a:rPr>
              <a:t>Repartiment de la </a:t>
            </a:r>
            <a:r>
              <a:rPr lang="ca-ES" b="1" dirty="0" smtClean="0">
                <a:latin typeface="Arial"/>
                <a:cs typeface="Arial"/>
              </a:rPr>
              <a:t>representació, </a:t>
            </a:r>
            <a:r>
              <a:rPr lang="ca-ES" dirty="0" smtClean="0">
                <a:latin typeface="Arial"/>
                <a:cs typeface="Arial"/>
              </a:rPr>
              <a:t>en tant que no entrar en conflicte amb d’altres tasques dins el CCPC o de la pròpia entitat/associació</a:t>
            </a:r>
            <a:endParaRPr lang="ca-ES" dirty="0"/>
          </a:p>
          <a:p>
            <a:pPr lvl="1">
              <a:buFont typeface="Courier New" panose="05020102010507070707" pitchFamily="18" charset="2"/>
              <a:buChar char="o"/>
            </a:pPr>
            <a:r>
              <a:rPr lang="ca-ES" b="1" dirty="0">
                <a:latin typeface="Arial"/>
                <a:cs typeface="Arial"/>
              </a:rPr>
              <a:t>Disponibilitat </a:t>
            </a:r>
            <a:r>
              <a:rPr lang="ca-ES" dirty="0">
                <a:latin typeface="Arial"/>
                <a:cs typeface="Arial"/>
              </a:rPr>
              <a:t>de </a:t>
            </a:r>
            <a:r>
              <a:rPr lang="ca-ES" dirty="0" smtClean="0">
                <a:latin typeface="Arial"/>
                <a:cs typeface="Arial"/>
              </a:rPr>
              <a:t>temps per participar en les sessions de treball i les tasques que se'n derivin.</a:t>
            </a:r>
            <a:endParaRPr lang="ca-ES" dirty="0"/>
          </a:p>
          <a:p>
            <a:pPr lvl="1">
              <a:buFont typeface="Courier New" panose="05020102010507070707" pitchFamily="18" charset="2"/>
              <a:buChar char="o"/>
            </a:pPr>
            <a:r>
              <a:rPr lang="ca-ES" dirty="0">
                <a:latin typeface="Arial"/>
                <a:cs typeface="Arial"/>
              </a:rPr>
              <a:t>Relació o </a:t>
            </a:r>
            <a:r>
              <a:rPr lang="ca-ES" b="1" dirty="0">
                <a:latin typeface="Arial"/>
                <a:cs typeface="Arial"/>
              </a:rPr>
              <a:t>coneixement </a:t>
            </a:r>
            <a:r>
              <a:rPr lang="ca-ES" dirty="0">
                <a:latin typeface="Arial"/>
                <a:cs typeface="Arial"/>
              </a:rPr>
              <a:t>amb l'àmbit de formació impulsada per la seva </a:t>
            </a:r>
            <a:r>
              <a:rPr lang="ca-ES" dirty="0" smtClean="0">
                <a:latin typeface="Arial"/>
                <a:cs typeface="Arial"/>
              </a:rPr>
              <a:t>entitat (o activitats que s’organitzin per als associats o/i obertes a la ciutadania en general)</a:t>
            </a:r>
            <a:endParaRPr lang="ca-ES" dirty="0">
              <a:latin typeface="Arial"/>
              <a:cs typeface="Arial"/>
            </a:endParaRPr>
          </a:p>
          <a:p>
            <a:r>
              <a:rPr lang="ca-ES" sz="2000" b="1" dirty="0">
                <a:latin typeface="Arial"/>
                <a:cs typeface="Arial"/>
              </a:rPr>
              <a:t>Dedicació aproximada:</a:t>
            </a:r>
            <a:r>
              <a:rPr lang="ca-ES" sz="1600" dirty="0">
                <a:latin typeface="Arial"/>
                <a:cs typeface="Arial"/>
              </a:rPr>
              <a:t> 2h cada 2-3 </a:t>
            </a:r>
            <a:r>
              <a:rPr lang="ca-ES" sz="1600" dirty="0" smtClean="0">
                <a:latin typeface="Arial"/>
                <a:cs typeface="Arial"/>
              </a:rPr>
              <a:t>setmanes en dijous: </a:t>
            </a:r>
            <a:endParaRPr lang="en-US" sz="1600" dirty="0">
              <a:latin typeface="Arial"/>
              <a:cs typeface="Arial"/>
            </a:endParaRPr>
          </a:p>
          <a:p>
            <a:pPr lvl="1" indent="-228600">
              <a:buFont typeface="Courier New" panose="05020102010507070707" pitchFamily="18" charset="2"/>
              <a:buChar char="o"/>
            </a:pPr>
            <a:r>
              <a:rPr lang="ca-ES" dirty="0">
                <a:latin typeface="Arial"/>
                <a:cs typeface="Arial"/>
              </a:rPr>
              <a:t>calendari previst 2n </a:t>
            </a:r>
            <a:r>
              <a:rPr lang="ca-ES" dirty="0" smtClean="0">
                <a:latin typeface="Arial"/>
                <a:cs typeface="Arial"/>
              </a:rPr>
              <a:t>semestre</a:t>
            </a:r>
          </a:p>
          <a:p>
            <a:pPr lvl="1" indent="-228600">
              <a:buFont typeface="Courier New" panose="05020102010507070707" pitchFamily="18" charset="2"/>
              <a:buChar char="o"/>
            </a:pPr>
            <a:r>
              <a:rPr lang="ca-ES" dirty="0" smtClean="0">
                <a:latin typeface="Arial"/>
                <a:cs typeface="Arial"/>
              </a:rPr>
              <a:t>19 </a:t>
            </a:r>
            <a:r>
              <a:rPr lang="ca-ES" dirty="0">
                <a:latin typeface="Arial"/>
                <a:cs typeface="Arial"/>
              </a:rPr>
              <a:t>de </a:t>
            </a:r>
            <a:r>
              <a:rPr lang="ca-ES" dirty="0" smtClean="0">
                <a:latin typeface="Arial"/>
                <a:cs typeface="Arial"/>
              </a:rPr>
              <a:t>setembre, 10 d’octubre, 7 de novembre i 12 de desembre</a:t>
            </a:r>
            <a:endParaRPr lang="en-US" dirty="0">
              <a:latin typeface="Arial"/>
              <a:cs typeface="Arial"/>
            </a:endParaRPr>
          </a:p>
          <a:p>
            <a:endParaRPr lang="ca-ES" sz="2000" dirty="0">
              <a:latin typeface="Arial"/>
              <a:cs typeface="Arial"/>
            </a:endParaRPr>
          </a:p>
          <a:p>
            <a:pPr marL="0" indent="0">
              <a:buNone/>
            </a:pPr>
            <a:endParaRPr lang="ca-ES" dirty="0"/>
          </a:p>
          <a:p>
            <a:pPr lvl="1">
              <a:buClrTx/>
              <a:buFont typeface="Courier New" panose="05020102010507070707" pitchFamily="18" charset="2"/>
              <a:buChar char="o"/>
            </a:pPr>
            <a:endParaRPr lang="ca-ES" dirty="0"/>
          </a:p>
          <a:p>
            <a:pPr marL="0" indent="0">
              <a:buClrTx/>
              <a:buNone/>
            </a:pPr>
            <a:endParaRPr lang="ca-ES" sz="2000" dirty="0"/>
          </a:p>
        </p:txBody>
      </p:sp>
    </p:spTree>
    <p:extLst>
      <p:ext uri="{BB962C8B-B14F-4D97-AF65-F5344CB8AC3E}">
        <p14:creationId xmlns:p14="http://schemas.microsoft.com/office/powerpoint/2010/main" val="233280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>
                <a:solidFill>
                  <a:srgbClr val="6AAAE4"/>
                </a:solidFill>
                <a:latin typeface="Arial"/>
                <a:cs typeface="Arial"/>
              </a:rPr>
              <a:t>Escola de Salut Catalana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a-ES" sz="2400" dirty="0" smtClean="0"/>
              <a:t>Respecte </a:t>
            </a:r>
            <a:r>
              <a:rPr lang="ca-ES" sz="2400" dirty="0" smtClean="0">
                <a:latin typeface="Arial"/>
                <a:cs typeface="Arial"/>
              </a:rPr>
              <a:t>les activitats i temes en </a:t>
            </a:r>
            <a:r>
              <a:rPr lang="ca-ES" sz="2400" dirty="0">
                <a:latin typeface="Arial"/>
                <a:cs typeface="Arial"/>
              </a:rPr>
              <a:t>que estem </a:t>
            </a:r>
            <a:r>
              <a:rPr lang="ca-ES" sz="2400" dirty="0" smtClean="0">
                <a:latin typeface="Arial"/>
                <a:cs typeface="Arial"/>
              </a:rPr>
              <a:t>treballant</a:t>
            </a:r>
          </a:p>
          <a:p>
            <a:pPr lvl="1"/>
            <a:r>
              <a:rPr lang="ca-ES" sz="2000" dirty="0" smtClean="0">
                <a:latin typeface="Arial"/>
                <a:cs typeface="Arial"/>
              </a:rPr>
              <a:t>Si considereu que des de les vostres entitats/associacions s’organitzen activitats relacionades amb l’educació per a la salut que podrien ser difoses per l’Escola de Salut, a l’apartat </a:t>
            </a:r>
            <a:r>
              <a:rPr lang="ca-ES" sz="2000" dirty="0" smtClean="0">
                <a:latin typeface="Arial"/>
                <a:cs typeface="Arial"/>
                <a:hlinkClick r:id="rId2"/>
              </a:rPr>
              <a:t>L’Escola proposa-agenda </a:t>
            </a:r>
            <a:r>
              <a:rPr lang="ca-ES" sz="2000" dirty="0" smtClean="0">
                <a:latin typeface="Arial"/>
                <a:cs typeface="Arial"/>
              </a:rPr>
              <a:t>o en les que podríem col·laborar ens interessa molt rebre-les. 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a-ES" sz="2000" dirty="0" smtClean="0">
                <a:latin typeface="Arial"/>
                <a:cs typeface="Arial"/>
              </a:rPr>
              <a:t>Per facilitar-vos </a:t>
            </a:r>
            <a:r>
              <a:rPr lang="ca-ES" sz="2000" dirty="0">
                <a:latin typeface="Arial"/>
                <a:cs typeface="Arial"/>
              </a:rPr>
              <a:t>el circuit i d’acord amb els companys de la Secretaria que Coordinen les </a:t>
            </a:r>
            <a:r>
              <a:rPr lang="ca-ES" sz="2000" dirty="0"/>
              <a:t>actuacions del </a:t>
            </a:r>
            <a:r>
              <a:rPr lang="ca-ES" sz="2000" dirty="0">
                <a:hlinkClick r:id="rId3"/>
              </a:rPr>
              <a:t>Consell Consultiu de Pacients de Catalunya podeu seguir enviant-les al </a:t>
            </a:r>
            <a:r>
              <a:rPr lang="ca-ES" sz="2000" dirty="0" smtClean="0">
                <a:hlinkClick r:id="rId3"/>
              </a:rPr>
              <a:t>correu </a:t>
            </a:r>
            <a:r>
              <a:rPr lang="ca-ES" sz="2000" dirty="0"/>
              <a:t>i entre nosaltres ens organitzem per gestionar-lo de la forma més àgil i efectiva.</a:t>
            </a:r>
            <a:r>
              <a:rPr lang="ca-ES" dirty="0"/>
              <a:t> </a:t>
            </a:r>
          </a:p>
          <a:p>
            <a:pPr marL="0" indent="0">
              <a:buNone/>
            </a:pPr>
            <a:endParaRPr lang="ca-ES" dirty="0"/>
          </a:p>
          <a:p>
            <a:r>
              <a:rPr lang="ca-ES" sz="2000" dirty="0" smtClean="0"/>
              <a:t>Podeu </a:t>
            </a:r>
            <a:r>
              <a:rPr lang="ca-ES" sz="2000" dirty="0" smtClean="0">
                <a:hlinkClick r:id="rId4"/>
              </a:rPr>
              <a:t>contactar amb l’equip de l’Escola de Salut Catalana </a:t>
            </a:r>
            <a:r>
              <a:rPr lang="ca-ES" sz="2000" dirty="0" smtClean="0"/>
              <a:t>per qualsevol dubte, proposta o el que considereu. </a:t>
            </a:r>
            <a:endParaRPr lang="ca-ES" sz="2000" dirty="0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altLang="ca-ES" dirty="0">
                <a:latin typeface="Arial"/>
                <a:cs typeface="Arial"/>
              </a:rPr>
              <a:t>Reunió CCPC, 17 de </a:t>
            </a:r>
            <a:r>
              <a:rPr lang="es-ES" altLang="ca-ES" dirty="0" err="1">
                <a:latin typeface="Arial"/>
                <a:cs typeface="Arial"/>
              </a:rPr>
              <a:t>juliol</a:t>
            </a:r>
            <a:r>
              <a:rPr lang="es-ES" altLang="ca-ES" dirty="0">
                <a:latin typeface="Arial"/>
                <a:cs typeface="Arial"/>
              </a:rPr>
              <a:t> de 2024</a:t>
            </a:r>
            <a:endParaRPr lang="es-ES" altLang="ca-ES" dirty="0"/>
          </a:p>
          <a:p>
            <a:endParaRPr lang="ca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8AA7B4E-DD10-43DF-B484-29C6B248D7E9}" type="slidenum">
              <a:rPr lang="ca-ES" altLang="ca-ES" smtClean="0"/>
              <a:pPr/>
              <a:t>5</a:t>
            </a:fld>
            <a:endParaRPr lang="ca-ES" altLang="ca-ES"/>
          </a:p>
        </p:txBody>
      </p:sp>
      <p:sp>
        <p:nvSpPr>
          <p:cNvPr id="7" name="QuadreDeText 6"/>
          <p:cNvSpPr txBox="1"/>
          <p:nvPr/>
        </p:nvSpPr>
        <p:spPr>
          <a:xfrm>
            <a:off x="1337187" y="5910978"/>
            <a:ext cx="10245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 smtClean="0">
                <a:solidFill>
                  <a:srgbClr val="6AAAE4"/>
                </a:solidFill>
              </a:rPr>
              <a:t>Moltes gràcies </a:t>
            </a:r>
            <a:r>
              <a:rPr lang="ca-ES" dirty="0" smtClean="0"/>
              <a:t>i bon estiu! Consulteu periòdicament </a:t>
            </a:r>
            <a:r>
              <a:rPr lang="ca-ES" dirty="0" smtClean="0">
                <a:hlinkClick r:id="rId5"/>
              </a:rPr>
              <a:t>l’espai web de l’Escola de Salut Catalana 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05483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ol 1">
            <a:extLst>
              <a:ext uri="{FF2B5EF4-FFF2-40B4-BE49-F238E27FC236}">
                <a16:creationId xmlns:a16="http://schemas.microsoft.com/office/drawing/2014/main" id="{582CC59A-CEAF-4092-BBA1-C499459A2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3290888"/>
            <a:ext cx="7772400" cy="203834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a-ES" altLang="ca-ES">
                <a:solidFill>
                  <a:schemeClr val="tx1"/>
                </a:solidFill>
                <a:latin typeface="Arial"/>
                <a:cs typeface="Arial"/>
              </a:rPr>
              <a:t>salutweb.gencat.cat</a:t>
            </a:r>
            <a:r>
              <a:rPr lang="ca-ES" altLang="ca-ES"/>
              <a:t/>
            </a:r>
            <a:br>
              <a:rPr lang="ca-ES" altLang="ca-ES"/>
            </a:br>
            <a:r>
              <a:rPr lang="ca-ES" altLang="ca-ES">
                <a:solidFill>
                  <a:schemeClr val="tx1"/>
                </a:solidFill>
                <a:latin typeface="Arial"/>
                <a:cs typeface="Arial"/>
              </a:rPr>
              <a:t>canalsalut.gencat.cat</a:t>
            </a:r>
            <a:br>
              <a:rPr lang="ca-ES" altLang="ca-ES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ca-ES" altLang="ca-ES">
                <a:latin typeface="Arial"/>
                <a:cs typeface="Arial"/>
              </a:rPr>
              <a:t/>
            </a:r>
            <a:br>
              <a:rPr lang="ca-ES" altLang="ca-ES">
                <a:latin typeface="Arial"/>
                <a:cs typeface="Arial"/>
              </a:rPr>
            </a:br>
            <a:r>
              <a:rPr lang="ca-ES" altLang="ca-ES">
                <a:solidFill>
                  <a:srgbClr val="6AAAE4"/>
                </a:solidFill>
                <a:latin typeface="Arial"/>
                <a:cs typeface="Arial"/>
              </a:rPr>
              <a:t>Moltes gràcies!</a:t>
            </a:r>
            <a:endParaRPr lang="ca-ES" altLang="ca-ES">
              <a:solidFill>
                <a:srgbClr val="6AAAE4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4364797-D509-1D45-AB10-93B457CEE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244" y="1412776"/>
            <a:ext cx="62611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b6b4cc5-b2fb-4b12-bd28-dbbb4c193fdb">
      <UserInfo>
        <DisplayName>Ruiz Riera, Rafael</DisplayName>
        <AccountId>24</AccountId>
        <AccountType/>
      </UserInfo>
      <UserInfo>
        <DisplayName>Sanchez Cancio, Maria Teresa</DisplayName>
        <AccountId>13</AccountId>
        <AccountType/>
      </UserInfo>
      <UserInfo>
        <DisplayName>Secretaria d'Atenció Sanitària i Participació</DisplayName>
        <AccountId>16</AccountId>
        <AccountType/>
      </UserInfo>
    </SharedWithUsers>
    <lcf76f155ced4ddcb4097134ff3c332f xmlns="7a5ed9f2-f8f7-4364-b7cd-6e5fcb6e2a0f">
      <Terms xmlns="http://schemas.microsoft.com/office/infopath/2007/PartnerControls"/>
    </lcf76f155ced4ddcb4097134ff3c332f>
    <TaxCatchAll xmlns="9b6b4cc5-b2fb-4b12-bd28-dbbb4c193fdb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EC8C81BDD82E44821AE51E933C46B0" ma:contentTypeVersion="15" ma:contentTypeDescription="Create a new document." ma:contentTypeScope="" ma:versionID="e23c0cb3a1e9082e954925b7abbdaf65">
  <xsd:schema xmlns:xsd="http://www.w3.org/2001/XMLSchema" xmlns:xs="http://www.w3.org/2001/XMLSchema" xmlns:p="http://schemas.microsoft.com/office/2006/metadata/properties" xmlns:ns2="7a5ed9f2-f8f7-4364-b7cd-6e5fcb6e2a0f" xmlns:ns3="9b6b4cc5-b2fb-4b12-bd28-dbbb4c193fdb" targetNamespace="http://schemas.microsoft.com/office/2006/metadata/properties" ma:root="true" ma:fieldsID="5322b1717198c8fd9881dc456ea23ce9" ns2:_="" ns3:_="">
    <xsd:import namespace="7a5ed9f2-f8f7-4364-b7cd-6e5fcb6e2a0f"/>
    <xsd:import namespace="9b6b4cc5-b2fb-4b12-bd28-dbbb4c193f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ed9f2-f8f7-4364-b7cd-6e5fcb6e2a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19f90c4-00d9-45b7-bc62-04f95cbe7a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6b4cc5-b2fb-4b12-bd28-dbbb4c193fd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39f301ca-38a1-4ba1-96ba-d378e2579a81}" ma:internalName="TaxCatchAll" ma:showField="CatchAllData" ma:web="9b6b4cc5-b2fb-4b12-bd28-dbbb4c193f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26E7F0-3A6F-455E-990F-26F293F165EA}">
  <ds:schemaRefs>
    <ds:schemaRef ds:uri="http://www.w3.org/XML/1998/namespace"/>
    <ds:schemaRef ds:uri="7a5ed9f2-f8f7-4364-b7cd-6e5fcb6e2a0f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9b6b4cc5-b2fb-4b12-bd28-dbbb4c193fdb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33A980E-9A6F-470F-B9EA-5DBD757ACC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C2ED0F-A089-4D8A-AB62-DF959F9005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5ed9f2-f8f7-4364-b7cd-6e5fcb6e2a0f"/>
    <ds:schemaRef ds:uri="9b6b4cc5-b2fb-4b12-bd28-dbbb4c193f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660</Words>
  <Application>Microsoft Office PowerPoint</Application>
  <PresentationFormat>Pantalla panoràmica</PresentationFormat>
  <Paragraphs>76</Paragraphs>
  <Slides>6</Slides>
  <Notes>5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6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6</vt:i4>
      </vt:variant>
    </vt:vector>
  </HeadingPairs>
  <TitlesOfParts>
    <vt:vector size="13" baseType="lpstr">
      <vt:lpstr>Arial</vt:lpstr>
      <vt:lpstr>Calibri</vt:lpstr>
      <vt:lpstr>Courier New</vt:lpstr>
      <vt:lpstr>Courier New,monospace</vt:lpstr>
      <vt:lpstr>Wingdings</vt:lpstr>
      <vt:lpstr>Wingdings 2</vt:lpstr>
      <vt:lpstr>Tema de l'Office</vt:lpstr>
      <vt:lpstr>Escola de Salut Catalana</vt:lpstr>
      <vt:lpstr>Escola de Salut Catalana</vt:lpstr>
      <vt:lpstr>Escola de Salut Catalana</vt:lpstr>
      <vt:lpstr>Escola de Salut Catalana</vt:lpstr>
      <vt:lpstr>Escola de Salut Catalana</vt:lpstr>
      <vt:lpstr>salutweb.gencat.cat canalsalut.gencat.cat  Moltes gràcies!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.</dc:creator>
  <cp:lastModifiedBy>Jordi Pacheco i Canals</cp:lastModifiedBy>
  <cp:revision>1027</cp:revision>
  <cp:lastPrinted>2023-05-22T15:05:56Z</cp:lastPrinted>
  <dcterms:created xsi:type="dcterms:W3CDTF">2011-04-15T10:08:09Z</dcterms:created>
  <dcterms:modified xsi:type="dcterms:W3CDTF">2024-07-19T09:37:31Z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0x01010040EC8C81BDD82E44821AE51E933C46B0</vt:lpwstr>
  </property>
  <property fmtid="{D5CDD505-2E9C-101B-9397-08002B2CF9AE}" pid="3" name="MediaServiceImageTags">
    <vt:lpwstr/>
  </property>
</Properties>
</file>