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797675" cy="9872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r:id="rId28" roundtripDataSignature="AMtx7mhLk7U6lNKagWzd75MkUG72RqT0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2A13C0-D41D-4C22-94E9-C1BEDE47ABD6}">
  <a:tblStyle styleId="{352A13C0-D41D-4C22-94E9-C1BEDE47ABD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9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03.FITXERS.CTTI.INTRANET.GENCAT.CAT\0301_EIFBCN001W_DGPRES$\COORD\Pressup2023\PPT\Doc%20treball\02_Ppals%20xif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67218604584744E-2"/>
          <c:y val="0.1585457171425397"/>
          <c:w val="0.95235561409814384"/>
          <c:h val="0.701214865014998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A-45C2-B305-CC3DAC9DEE87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0BA-45C2-B305-CC3DAC9DE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'D21'!$E$3:$M$3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  <c:pt idx="5">
                  <c:v>2017</c:v>
                </c:pt>
                <c:pt idx="6">
                  <c:v>2020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'D21'!$E$20:$M$20</c:f>
              <c:numCache>
                <c:formatCode>#,##0</c:formatCode>
                <c:ptCount val="9"/>
                <c:pt idx="0">
                  <c:v>226322</c:v>
                </c:pt>
                <c:pt idx="1">
                  <c:v>231013</c:v>
                </c:pt>
                <c:pt idx="2">
                  <c:v>230182</c:v>
                </c:pt>
                <c:pt idx="3">
                  <c:v>222685</c:v>
                </c:pt>
                <c:pt idx="4">
                  <c:v>220655</c:v>
                </c:pt>
                <c:pt idx="5">
                  <c:v>227578</c:v>
                </c:pt>
                <c:pt idx="6">
                  <c:v>247119</c:v>
                </c:pt>
                <c:pt idx="7">
                  <c:v>276001</c:v>
                </c:pt>
                <c:pt idx="8">
                  <c:v>282887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A-45C2-B305-CC3DAC9DE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34007568"/>
        <c:axId val="234007896"/>
      </c:barChart>
      <c:catAx>
        <c:axId val="23400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4007896"/>
        <c:crosses val="autoZero"/>
        <c:auto val="1"/>
        <c:lblAlgn val="ctr"/>
        <c:lblOffset val="100"/>
        <c:noMultiLvlLbl val="0"/>
      </c:catAx>
      <c:valAx>
        <c:axId val="234007896"/>
        <c:scaling>
          <c:orientation val="minMax"/>
          <c:max val="35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3400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ll Sans MT" panose="020B0502020104020203" pitchFamily="34" charset="0"/>
          <a:cs typeface="Gill Sans SemiBold" panose="020B0502020104020203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072c2605e_1_179:notes"/>
          <p:cNvSpPr txBox="1"/>
          <p:nvPr>
            <p:ph idx="1" type="body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e072c2605e_1_179:notes"/>
          <p:cNvSpPr/>
          <p:nvPr>
            <p:ph idx="2" type="sldImg"/>
          </p:nvPr>
        </p:nvSpPr>
        <p:spPr>
          <a:xfrm>
            <a:off x="930260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3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25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6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7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ed314ff0a_0_3:notes"/>
          <p:cNvSpPr txBox="1"/>
          <p:nvPr>
            <p:ph idx="1" type="body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2ded314ff0a_0_3:notes"/>
          <p:cNvSpPr/>
          <p:nvPr>
            <p:ph idx="2" type="sldImg"/>
          </p:nvPr>
        </p:nvSpPr>
        <p:spPr>
          <a:xfrm>
            <a:off x="9302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28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30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072c2605e_1_132:notes"/>
          <p:cNvSpPr txBox="1"/>
          <p:nvPr>
            <p:ph idx="1" type="body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2e072c2605e_1_132:notes"/>
          <p:cNvSpPr/>
          <p:nvPr>
            <p:ph idx="2" type="sldImg"/>
          </p:nvPr>
        </p:nvSpPr>
        <p:spPr>
          <a:xfrm>
            <a:off x="930260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9302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ol i comiat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ctrTitle"/>
          </p:nvPr>
        </p:nvSpPr>
        <p:spPr>
          <a:xfrm>
            <a:off x="685800" y="3290400"/>
            <a:ext cx="77724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subTitle"/>
          </p:nvPr>
        </p:nvSpPr>
        <p:spPr>
          <a:xfrm>
            <a:off x="687600" y="4827600"/>
            <a:ext cx="77724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 b="1" sz="2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id="19" name="Google Shape;1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580" y="476672"/>
            <a:ext cx="2311363" cy="12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>
  <p:cSld name="Títol i objecte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" type="body"/>
          </p:nvPr>
        </p:nvSpPr>
        <p:spPr>
          <a:xfrm>
            <a:off x="356400" y="2059201"/>
            <a:ext cx="8464072" cy="367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2" type="body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b="1"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 sense logo" showMasterSp="0">
  <p:cSld name="Títol i objectes sense log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34"/>
          <p:cNvCxnSpPr/>
          <p:nvPr/>
        </p:nvCxnSpPr>
        <p:spPr>
          <a:xfrm>
            <a:off x="468313" y="1073150"/>
            <a:ext cx="8383587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34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" type="body"/>
          </p:nvPr>
        </p:nvSpPr>
        <p:spPr>
          <a:xfrm>
            <a:off x="356400" y="2059200"/>
            <a:ext cx="8464072" cy="4106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2" type="body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b="1"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 sense nivells">
  <p:cSld name="Títol i objectes sense nivell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" type="body"/>
          </p:nvPr>
        </p:nvSpPr>
        <p:spPr>
          <a:xfrm>
            <a:off x="356400" y="2059200"/>
            <a:ext cx="8464072" cy="353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2" type="body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b="1"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columnes">
  <p:cSld name="Dues columne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" type="body"/>
          </p:nvPr>
        </p:nvSpPr>
        <p:spPr>
          <a:xfrm>
            <a:off x="356400" y="2059201"/>
            <a:ext cx="4038600" cy="3674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36"/>
          <p:cNvSpPr txBox="1"/>
          <p:nvPr>
            <p:ph idx="2" type="body"/>
          </p:nvPr>
        </p:nvSpPr>
        <p:spPr>
          <a:xfrm>
            <a:off x="4648200" y="2059201"/>
            <a:ext cx="4038600" cy="3674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6"/>
          <p:cNvSpPr txBox="1"/>
          <p:nvPr>
            <p:ph idx="3" type="body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b="1" sz="2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showMasterSp="0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357188" y="2058988"/>
            <a:ext cx="8383587" cy="33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cxnSp>
        <p:nvCxnSpPr>
          <p:cNvPr id="13" name="Google Shape;13;p31"/>
          <p:cNvCxnSpPr/>
          <p:nvPr/>
        </p:nvCxnSpPr>
        <p:spPr>
          <a:xfrm>
            <a:off x="468313" y="1073150"/>
            <a:ext cx="8383587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" name="Google Shape;14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46088" y="116632"/>
            <a:ext cx="1542291" cy="3230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4.png"/><Relationship Id="rId13" Type="http://schemas.openxmlformats.org/officeDocument/2006/relationships/image" Target="../media/image30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Relationship Id="rId14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32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43.png"/><Relationship Id="rId5" Type="http://schemas.openxmlformats.org/officeDocument/2006/relationships/image" Target="../media/image53.png"/><Relationship Id="rId6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image" Target="../media/image48.png"/><Relationship Id="rId7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Relationship Id="rId4" Type="http://schemas.openxmlformats.org/officeDocument/2006/relationships/image" Target="../media/image56.png"/><Relationship Id="rId5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50.png"/><Relationship Id="rId7" Type="http://schemas.openxmlformats.org/officeDocument/2006/relationships/image" Target="../media/image42.png"/><Relationship Id="rId8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png"/><Relationship Id="rId4" Type="http://schemas.openxmlformats.org/officeDocument/2006/relationships/image" Target="../media/image41.png"/><Relationship Id="rId5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Relationship Id="rId4" Type="http://schemas.openxmlformats.org/officeDocument/2006/relationships/image" Target="../media/image39.png"/><Relationship Id="rId5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54.png"/><Relationship Id="rId5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5320851" y="6237300"/>
            <a:ext cx="364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ca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Dades actualitzades a abril</a:t>
            </a:r>
            <a:r>
              <a:rPr b="1" i="0" lang="ca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2024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53985" t="0"/>
          <a:stretch/>
        </p:blipFill>
        <p:spPr>
          <a:xfrm>
            <a:off x="1115616" y="1659757"/>
            <a:ext cx="4752528" cy="323121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1129851" y="4637100"/>
            <a:ext cx="364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ca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Selecció de materials didàctics per a les sessions autogestionades del procés Parlem de Pressupostos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:\COORD\Reforma i millora pressupostària\Participació en els pressupostos\Proves pilot debats\Imatge gràfica\1_mosca-parlem-de-press-14-v2.png" id="51" name="Google Shape;5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50" y="2661974"/>
            <a:ext cx="3368850" cy="9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357188" y="573088"/>
            <a:ext cx="87868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Les diferents perspectives incloses en els pressupostos</a:t>
            </a:r>
            <a:endParaRPr/>
          </a:p>
        </p:txBody>
      </p:sp>
      <p:sp>
        <p:nvSpPr>
          <p:cNvPr id="176" name="Google Shape;176;p17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cxnSp>
        <p:nvCxnSpPr>
          <p:cNvPr id="177" name="Google Shape;177;p17"/>
          <p:cNvCxnSpPr/>
          <p:nvPr/>
        </p:nvCxnSpPr>
        <p:spPr>
          <a:xfrm>
            <a:off x="2699792" y="1484784"/>
            <a:ext cx="0" cy="51840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17"/>
          <p:cNvCxnSpPr/>
          <p:nvPr/>
        </p:nvCxnSpPr>
        <p:spPr>
          <a:xfrm>
            <a:off x="5796136" y="1533275"/>
            <a:ext cx="0" cy="51840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17"/>
          <p:cNvCxnSpPr/>
          <p:nvPr/>
        </p:nvCxnSpPr>
        <p:spPr>
          <a:xfrm>
            <a:off x="5868144" y="4149080"/>
            <a:ext cx="3132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1232816"/>
            <a:ext cx="53584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840" y="1232816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899592" y="1318150"/>
            <a:ext cx="13178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Gènere</a:t>
            </a:r>
            <a:endParaRPr b="1" i="0" sz="20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3727079" y="1196752"/>
            <a:ext cx="17626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Climàtica i ambiental</a:t>
            </a:r>
            <a:endParaRPr b="1" i="0" sz="20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 txBox="1"/>
          <p:nvPr>
            <p:ph idx="1" type="body"/>
          </p:nvPr>
        </p:nvSpPr>
        <p:spPr>
          <a:xfrm>
            <a:off x="5868144" y="1700808"/>
            <a:ext cx="3240360" cy="1781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a-ES" sz="1200"/>
              <a:t>Càlcul de la despesa i els beneficis fiscals per grups d’edat, d’acord amb la metodologia de Nacions Unides (la Generalitat vas ser una experiència pilot en aquest àmbit)</a:t>
            </a:r>
            <a:endParaRPr sz="1200"/>
          </a:p>
        </p:txBody>
      </p:sp>
      <p:sp>
        <p:nvSpPr>
          <p:cNvPr id="185" name="Google Shape;185;p17"/>
          <p:cNvSpPr txBox="1"/>
          <p:nvPr/>
        </p:nvSpPr>
        <p:spPr>
          <a:xfrm>
            <a:off x="6511317" y="1351482"/>
            <a:ext cx="19540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Infància</a:t>
            </a:r>
            <a:endParaRPr b="1" i="0" sz="2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6300192" y="4255177"/>
            <a:ext cx="268186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a-ES" sz="13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rPr>
              <a:t>Objectius de desenvolupament Sostenible (ODS)</a:t>
            </a:r>
            <a:endParaRPr b="1" i="0" sz="1300" u="none" cap="none" strike="noStrike">
              <a:solidFill>
                <a:srgbClr val="DDD9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ild Icon Png #284620 - Free Icons Library" id="187" name="Google Shape;18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7200" y="117559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 txBox="1"/>
          <p:nvPr/>
        </p:nvSpPr>
        <p:spPr>
          <a:xfrm>
            <a:off x="179513" y="1844824"/>
            <a:ext cx="2304256" cy="1781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rPr b="0" i="0" lang="ca-ES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Informe d’impacte de gènere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76200" y="5373792"/>
            <a:ext cx="2726400" cy="1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Char char="⬜"/>
            </a:pPr>
            <a:r>
              <a:rPr b="0" i="0" lang="ca-E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Situació d’igualtat de gènere.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Char char="⬜"/>
            </a:pPr>
            <a:r>
              <a:rPr b="0" i="0" lang="ca-E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Bretxa salaria a la Generalitat.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Char char="⬜"/>
            </a:pPr>
            <a:r>
              <a:rPr b="0" i="0" lang="ca-E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Anàlisi del poder transformador dels diferents programes pressupostaris.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Char char="⬜"/>
            </a:pPr>
            <a:r>
              <a:rPr b="0" i="0" lang="ca-E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Identificació d’actuacions clau contingudes al pressupost.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2660312" y="1889297"/>
            <a:ext cx="3333836" cy="288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rPr b="0" i="0" lang="ca-ES" sz="12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Informe de perspectiva climàtica i ambiental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6">
            <a:alphaModFix/>
          </a:blip>
          <a:srcRect b="0" l="4378" r="0" t="0"/>
          <a:stretch/>
        </p:blipFill>
        <p:spPr>
          <a:xfrm>
            <a:off x="5868144" y="4268855"/>
            <a:ext cx="395552" cy="37275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2763482" y="5157192"/>
            <a:ext cx="2960646" cy="1566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Char char="⬜"/>
            </a:pPr>
            <a:r>
              <a:rPr b="0" i="0" lang="ca-E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 climàtic i ambiental.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Char char="⬜"/>
            </a:pPr>
            <a:r>
              <a:rPr b="0" i="0" lang="ca-E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Etiquetatge climàtic i ambiental d’ingressos, beneficis fiscals, despeses i principals noves mesures (metodologia marcadors de Rio).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8575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C00000"/>
              </a:buClr>
              <a:buSzPts val="6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Char char="⬜"/>
            </a:pPr>
            <a:r>
              <a:rPr b="0" i="0" lang="ca-E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procés : sistema de valoració de l’impacte climàtic i ambiental en les propostes pressupostàries.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C00000"/>
              </a:buClr>
              <a:buSzPts val="1150"/>
              <a:buFont typeface="Noto Sans Symbol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7">
            <a:alphaModFix/>
          </a:blip>
          <a:srcRect b="3772" l="6762" r="48612" t="9870"/>
          <a:stretch/>
        </p:blipFill>
        <p:spPr>
          <a:xfrm>
            <a:off x="2732549" y="2348880"/>
            <a:ext cx="1407403" cy="149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8">
            <a:alphaModFix/>
          </a:blip>
          <a:srcRect b="0" l="1474" r="8394" t="0"/>
          <a:stretch/>
        </p:blipFill>
        <p:spPr>
          <a:xfrm>
            <a:off x="4067944" y="3263660"/>
            <a:ext cx="1692000" cy="171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86195" y="4941168"/>
            <a:ext cx="2430222" cy="184686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/>
          <p:nvPr/>
        </p:nvSpPr>
        <p:spPr>
          <a:xfrm>
            <a:off x="5863458" y="4706738"/>
            <a:ext cx="3118596" cy="30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Increment de la despesa per ODS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7"/>
          <p:cNvPicPr preferRelativeResize="0"/>
          <p:nvPr/>
        </p:nvPicPr>
        <p:blipFill rotWithShape="1">
          <a:blip r:embed="rId10">
            <a:alphaModFix/>
          </a:blip>
          <a:srcRect b="0" l="0" r="46133" t="0"/>
          <a:stretch/>
        </p:blipFill>
        <p:spPr>
          <a:xfrm>
            <a:off x="111021" y="2566414"/>
            <a:ext cx="1593833" cy="158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11">
            <a:alphaModFix/>
          </a:blip>
          <a:srcRect b="19999" l="72298" r="0" t="21677"/>
          <a:stretch/>
        </p:blipFill>
        <p:spPr>
          <a:xfrm>
            <a:off x="1729967" y="2865619"/>
            <a:ext cx="897818" cy="101564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 txBox="1"/>
          <p:nvPr/>
        </p:nvSpPr>
        <p:spPr>
          <a:xfrm>
            <a:off x="3169" y="2260852"/>
            <a:ext cx="2585364" cy="227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Noto Sans Symbols"/>
              <a:buNone/>
            </a:pPr>
            <a:r>
              <a:rPr b="0" i="0" lang="ca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Classificació dels programes pressupostaris pel tipus d’impacte de gènere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5390" y="4509120"/>
            <a:ext cx="2340000" cy="740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/>
          <p:cNvSpPr txBox="1"/>
          <p:nvPr/>
        </p:nvSpPr>
        <p:spPr>
          <a:xfrm>
            <a:off x="38959" y="4293096"/>
            <a:ext cx="2585364" cy="227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Noto Sans Symbols"/>
              <a:buNone/>
            </a:pPr>
            <a:r>
              <a:rPr b="0" i="0" lang="ca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Classificació dels programes pressupostaris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44358" y="2657118"/>
            <a:ext cx="3240000" cy="1372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203" name="Google Shape;203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/>
          <p:nvPr/>
        </p:nvSpPr>
        <p:spPr>
          <a:xfrm>
            <a:off x="2111825" y="43550"/>
            <a:ext cx="56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1. Algunes nocions sobre pressupostos de la Generalitat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072c2605e_1_179"/>
          <p:cNvSpPr txBox="1"/>
          <p:nvPr>
            <p:ph idx="1" type="subTitle"/>
          </p:nvPr>
        </p:nvSpPr>
        <p:spPr>
          <a:xfrm>
            <a:off x="684200" y="2801925"/>
            <a:ext cx="742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ca-ES" sz="3000"/>
              <a:t>2. Questions clau sobre els eixos de debat</a:t>
            </a:r>
            <a:r>
              <a:rPr b="0" lang="ca-ES" sz="3000"/>
              <a:t>: dèficit, endeutament, els ingressos, les despeses</a:t>
            </a:r>
            <a:endParaRPr b="0" sz="3000"/>
          </a:p>
        </p:txBody>
      </p:sp>
      <p:pic>
        <p:nvPicPr>
          <p:cNvPr descr="Sin título-3.jpg" id="210" name="Google Shape;210;g2e072c2605e_1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8075" y="6092825"/>
            <a:ext cx="997744" cy="255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211" name="Google Shape;211;g2e072c2605e_1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75" y="5938567"/>
            <a:ext cx="1687725" cy="4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Dèficit i endeutament</a:t>
            </a:r>
            <a:endParaRPr/>
          </a:p>
        </p:txBody>
      </p:sp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90916" l="0" r="0" t="0"/>
          <a:stretch/>
        </p:blipFill>
        <p:spPr>
          <a:xfrm>
            <a:off x="179512" y="1210134"/>
            <a:ext cx="8507288" cy="69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880232"/>
            <a:ext cx="3800711" cy="49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 b="12976" l="47606" r="0" t="49474"/>
          <a:stretch/>
        </p:blipFill>
        <p:spPr>
          <a:xfrm>
            <a:off x="4355976" y="4414026"/>
            <a:ext cx="3887999" cy="239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5975" y="1828316"/>
            <a:ext cx="3888000" cy="248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222" name="Google Shape;2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Per què és important controlar el deute públic?</a:t>
            </a:r>
            <a:endParaRPr/>
          </a:p>
        </p:txBody>
      </p:sp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661199" y="1862593"/>
            <a:ext cx="55989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⬜"/>
            </a:pPr>
            <a:r>
              <a:rPr lang="ca-ES" sz="1300"/>
              <a:t>Per poder tenir </a:t>
            </a:r>
            <a:r>
              <a:rPr b="1" lang="ca-ES" sz="1300"/>
              <a:t>capacitat per aplicar polítiques de xoc </a:t>
            </a:r>
            <a:r>
              <a:rPr lang="ca-ES" sz="1300"/>
              <a:t>i no grans ajustos </a:t>
            </a:r>
            <a:r>
              <a:rPr b="1" lang="ca-ES" sz="1300"/>
              <a:t>en èpoques de recessió</a:t>
            </a:r>
            <a:r>
              <a:rPr lang="ca-ES" sz="1300"/>
              <a:t> (poder fer política “contra-cíclica” (suavitzar el cicle econòmic)).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Char char="⬜"/>
            </a:pPr>
            <a:r>
              <a:rPr b="1" lang="ca-ES" sz="1300"/>
              <a:t>Equitat intergeneracional</a:t>
            </a:r>
            <a:r>
              <a:rPr lang="ca-ES" sz="1300"/>
              <a:t>: evitar traspassar grans càrregues de deute que hagin de suportar les generacions futures (asimetries de beneficis i costos entre generacions).</a:t>
            </a:r>
            <a:endParaRPr sz="1300"/>
          </a:p>
          <a:p>
            <a:pPr indent="-196850" lvl="0" marL="2857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Char char="⬜"/>
            </a:pPr>
            <a:r>
              <a:rPr b="1" lang="ca-ES" sz="1300"/>
              <a:t>Interessos cada cop més alts</a:t>
            </a:r>
            <a:r>
              <a:rPr lang="ca-ES" sz="1300"/>
              <a:t>: evitar que cada cop sigui més car endeutar-se o re-finançar-se.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Char char="⬜"/>
            </a:pPr>
            <a:r>
              <a:rPr lang="ca-ES" sz="1300"/>
              <a:t>Evitar que creixents </a:t>
            </a:r>
            <a:r>
              <a:rPr b="1" lang="ca-ES" sz="1300"/>
              <a:t>despeses en interessos consumeixin espai del pressupost </a:t>
            </a:r>
            <a:r>
              <a:rPr lang="ca-ES" sz="1300"/>
              <a:t>en detriment de polítiques públiques.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Char char="⬜"/>
            </a:pPr>
            <a:r>
              <a:rPr lang="ca-ES" sz="1300"/>
              <a:t>Evitar </a:t>
            </a:r>
            <a:r>
              <a:rPr b="1" lang="ca-ES" sz="1300"/>
              <a:t>restriccions a l’accés al finançament </a:t>
            </a:r>
            <a:r>
              <a:rPr lang="ca-ES" sz="1300"/>
              <a:t>(finançar dèficits i re-finançament).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0" marL="285750" rtl="0" algn="just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Char char="⬜"/>
            </a:pPr>
            <a:r>
              <a:rPr b="1" lang="ca-ES" sz="1300"/>
              <a:t>Evitar fer grans ajustos de despesa </a:t>
            </a:r>
            <a:r>
              <a:rPr lang="ca-ES" sz="1300"/>
              <a:t>en les diferents polítiques, i tenir </a:t>
            </a:r>
            <a:r>
              <a:rPr b="1" lang="ca-ES" sz="1300"/>
              <a:t>majors dificultats </a:t>
            </a:r>
            <a:r>
              <a:rPr lang="ca-ES" sz="1300"/>
              <a:t>per a finançar mesures per a </a:t>
            </a:r>
            <a:r>
              <a:rPr b="1" lang="ca-ES" sz="1300"/>
              <a:t>fer front als reptes futurs </a:t>
            </a:r>
            <a:r>
              <a:rPr lang="ca-ES" sz="1300"/>
              <a:t>de Catalunya (envelliment poblacional, canvi climàtic...).</a:t>
            </a:r>
            <a:endParaRPr/>
          </a:p>
        </p:txBody>
      </p:sp>
      <p:sp>
        <p:nvSpPr>
          <p:cNvPr id="230" name="Google Shape;230;p19"/>
          <p:cNvSpPr txBox="1"/>
          <p:nvPr>
            <p:ph idx="2" type="body"/>
          </p:nvPr>
        </p:nvSpPr>
        <p:spPr>
          <a:xfrm>
            <a:off x="6611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a-ES"/>
              <a:t>Principals arguments</a:t>
            </a:r>
            <a:endParaRPr/>
          </a:p>
        </p:txBody>
      </p:sp>
      <p:sp>
        <p:nvSpPr>
          <p:cNvPr id="231" name="Google Shape;231;p19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id="232" name="Google Shape;2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9734" y="4067440"/>
            <a:ext cx="978816" cy="97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>
            <a:off x="6896057" y="4294387"/>
            <a:ext cx="504000" cy="735900"/>
          </a:xfrm>
          <a:prstGeom prst="mathMultiply">
            <a:avLst>
              <a:gd fmla="val 23520" name="adj1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0891" y="5480546"/>
            <a:ext cx="1034533" cy="940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/>
          <p:nvPr/>
        </p:nvSpPr>
        <p:spPr>
          <a:xfrm>
            <a:off x="7512633" y="5796492"/>
            <a:ext cx="233700" cy="308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0552" y="3113564"/>
            <a:ext cx="977163" cy="88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3200" y="1646150"/>
            <a:ext cx="978817" cy="97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239" name="Google Shape;2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Com es finança la Generalitat?</a:t>
            </a:r>
            <a:endParaRPr/>
          </a:p>
        </p:txBody>
      </p:sp>
      <p:sp>
        <p:nvSpPr>
          <p:cNvPr id="246" name="Google Shape;246;p22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cxnSp>
        <p:nvCxnSpPr>
          <p:cNvPr id="247" name="Google Shape;247;p22"/>
          <p:cNvCxnSpPr>
            <a:endCxn id="248" idx="3"/>
          </p:cNvCxnSpPr>
          <p:nvPr/>
        </p:nvCxnSpPr>
        <p:spPr>
          <a:xfrm>
            <a:off x="3887950" y="4614775"/>
            <a:ext cx="4973400" cy="2400"/>
          </a:xfrm>
          <a:prstGeom prst="straightConnector1">
            <a:avLst/>
          </a:prstGeom>
          <a:noFill/>
          <a:ln cap="flat" cmpd="sng" w="19050">
            <a:solidFill>
              <a:srgbClr val="B6DDE7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9" name="Google Shape;249;p22"/>
          <p:cNvCxnSpPr>
            <a:stCxn id="250" idx="3"/>
            <a:endCxn id="251" idx="3"/>
          </p:cNvCxnSpPr>
          <p:nvPr/>
        </p:nvCxnSpPr>
        <p:spPr>
          <a:xfrm>
            <a:off x="4031768" y="5409256"/>
            <a:ext cx="1909200" cy="4800"/>
          </a:xfrm>
          <a:prstGeom prst="straightConnector1">
            <a:avLst/>
          </a:prstGeom>
          <a:noFill/>
          <a:ln cap="flat" cmpd="sng" w="19050">
            <a:solidFill>
              <a:srgbClr val="B6DDE7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2" name="Google Shape;252;p22"/>
          <p:cNvCxnSpPr/>
          <p:nvPr/>
        </p:nvCxnSpPr>
        <p:spPr>
          <a:xfrm>
            <a:off x="4363169" y="5985320"/>
            <a:ext cx="4070616" cy="0"/>
          </a:xfrm>
          <a:prstGeom prst="straightConnector1">
            <a:avLst/>
          </a:prstGeom>
          <a:noFill/>
          <a:ln cap="flat" cmpd="sng" w="19050">
            <a:solidFill>
              <a:srgbClr val="8CB3E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3" name="Google Shape;253;p22"/>
          <p:cNvSpPr/>
          <p:nvPr/>
        </p:nvSpPr>
        <p:spPr>
          <a:xfrm>
            <a:off x="143704" y="1268760"/>
            <a:ext cx="1764000" cy="2885212"/>
          </a:xfrm>
          <a:prstGeom prst="roundRect">
            <a:avLst>
              <a:gd fmla="val 16667" name="adj"/>
            </a:avLst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Impostos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143704" y="4277594"/>
            <a:ext cx="1764000" cy="136808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Transferències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2483768" y="1573182"/>
            <a:ext cx="1548000" cy="882920"/>
          </a:xfrm>
          <a:prstGeom prst="roundRect">
            <a:avLst>
              <a:gd fmla="val 16667" name="adj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Cedits i participats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2483768" y="2869326"/>
            <a:ext cx="1548000" cy="415658"/>
          </a:xfrm>
          <a:prstGeom prst="roundRect">
            <a:avLst>
              <a:gd fmla="val 16667" name="adj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Propis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143704" y="5712274"/>
            <a:ext cx="1764000" cy="597045"/>
          </a:xfrm>
          <a:prstGeom prst="roundRect">
            <a:avLst>
              <a:gd fmla="val 16667" name="adj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Altres ingressos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143704" y="6381400"/>
            <a:ext cx="1764000" cy="431976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Endeutament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2500536" y="4293168"/>
            <a:ext cx="1548000" cy="648000"/>
          </a:xfrm>
          <a:prstGeom prst="roundRect">
            <a:avLst>
              <a:gd fmla="val 16667" name="adj"/>
            </a:avLst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Del model de finançament</a:t>
            </a:r>
            <a:endParaRPr b="1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2483768" y="5085256"/>
            <a:ext cx="1548000" cy="648000"/>
          </a:xfrm>
          <a:prstGeom prst="roundRect">
            <a:avLst>
              <a:gd fmla="val 16667" name="adj"/>
            </a:avLst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Altres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p22"/>
          <p:cNvGraphicFramePr/>
          <p:nvPr/>
        </p:nvGraphicFramePr>
        <p:xfrm>
          <a:off x="4355976" y="1151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{352A13C0-D41D-4C22-94E9-C1BEDE47ABD6}</a:tableStyleId>
              </a:tblPr>
              <a:tblGrid>
                <a:gridCol w="2252725"/>
                <a:gridCol w="2252725"/>
              </a:tblGrid>
              <a:tr h="17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ca-E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AMB capacitat normativa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ca-E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SENSE capacitat normativa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 de l’IRPF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50% de l’IVA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transmissions patrimonials i actes jurídics documents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58% en els impostos sobre el tabac, alcohols i hidrocarburs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successions i donacions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l’electricitat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el Patrimoni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dipòsits en entitats de crèdit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determinats mitjans de transport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Taxa sobre el joc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61" name="Google Shape;261;p22"/>
          <p:cNvSpPr/>
          <p:nvPr/>
        </p:nvSpPr>
        <p:spPr>
          <a:xfrm>
            <a:off x="4393025" y="4365175"/>
            <a:ext cx="1370700" cy="504000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Fons del model de finançament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5954475" y="4365175"/>
            <a:ext cx="1548000" cy="504000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Liquidacions +/- d’anteriors exercicis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4393026" y="5195228"/>
            <a:ext cx="1548000" cy="437385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 central, UE,..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7700050" y="4365175"/>
            <a:ext cx="1161300" cy="504000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Transferències específiques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22"/>
          <p:cNvCxnSpPr>
            <a:stCxn id="255" idx="3"/>
          </p:cNvCxnSpPr>
          <p:nvPr/>
        </p:nvCxnSpPr>
        <p:spPr>
          <a:xfrm>
            <a:off x="4031768" y="2014642"/>
            <a:ext cx="324300" cy="13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8CB3E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4" name="Google Shape;264;p22"/>
          <p:cNvCxnSpPr>
            <a:stCxn id="253" idx="3"/>
            <a:endCxn id="255" idx="1"/>
          </p:cNvCxnSpPr>
          <p:nvPr/>
        </p:nvCxnSpPr>
        <p:spPr>
          <a:xfrm flipH="1" rot="10800000">
            <a:off x="1907704" y="2014766"/>
            <a:ext cx="576000" cy="696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8CB3E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5" name="Google Shape;265;p22"/>
          <p:cNvCxnSpPr>
            <a:stCxn id="253" idx="3"/>
            <a:endCxn id="256" idx="1"/>
          </p:cNvCxnSpPr>
          <p:nvPr/>
        </p:nvCxnSpPr>
        <p:spPr>
          <a:xfrm>
            <a:off x="1907704" y="2711366"/>
            <a:ext cx="576000" cy="365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8CB3E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66" name="Google Shape;266;p22"/>
          <p:cNvSpPr/>
          <p:nvPr/>
        </p:nvSpPr>
        <p:spPr>
          <a:xfrm>
            <a:off x="4363169" y="5753980"/>
            <a:ext cx="1224000" cy="462680"/>
          </a:xfrm>
          <a:prstGeom prst="roundRect">
            <a:avLst>
              <a:gd fmla="val 16667" name="adj"/>
            </a:avLst>
          </a:prstGeom>
          <a:solidFill>
            <a:srgbClr val="DAE5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Taxes, preus públics,...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5842681" y="5753980"/>
            <a:ext cx="1224000" cy="462680"/>
          </a:xfrm>
          <a:prstGeom prst="roundRect">
            <a:avLst>
              <a:gd fmla="val 16667" name="adj"/>
            </a:avLst>
          </a:prstGeom>
          <a:solidFill>
            <a:srgbClr val="DAE5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Ingressos patrimonials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7209785" y="5753980"/>
            <a:ext cx="1224000" cy="462680"/>
          </a:xfrm>
          <a:prstGeom prst="roundRect">
            <a:avLst>
              <a:gd fmla="val 16667" name="adj"/>
            </a:avLst>
          </a:prstGeom>
          <a:solidFill>
            <a:srgbClr val="DAE5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Venda de patrimoni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22"/>
          <p:cNvCxnSpPr/>
          <p:nvPr/>
        </p:nvCxnSpPr>
        <p:spPr>
          <a:xfrm>
            <a:off x="1871528" y="5985320"/>
            <a:ext cx="2491641" cy="0"/>
          </a:xfrm>
          <a:prstGeom prst="straightConnector1">
            <a:avLst/>
          </a:prstGeom>
          <a:noFill/>
          <a:ln cap="flat" cmpd="sng" w="19050">
            <a:solidFill>
              <a:srgbClr val="8CB3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22"/>
          <p:cNvCxnSpPr>
            <a:stCxn id="254" idx="3"/>
            <a:endCxn id="259" idx="1"/>
          </p:cNvCxnSpPr>
          <p:nvPr/>
        </p:nvCxnSpPr>
        <p:spPr>
          <a:xfrm flipH="1" rot="10800000">
            <a:off x="1907704" y="4617234"/>
            <a:ext cx="592800" cy="344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B6DDE7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1" name="Google Shape;271;p22"/>
          <p:cNvCxnSpPr>
            <a:stCxn id="254" idx="3"/>
            <a:endCxn id="250" idx="1"/>
          </p:cNvCxnSpPr>
          <p:nvPr/>
        </p:nvCxnSpPr>
        <p:spPr>
          <a:xfrm>
            <a:off x="1907704" y="4961634"/>
            <a:ext cx="576000" cy="447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B6DDE7"/>
            </a:solidFill>
            <a:prstDash val="solid"/>
            <a:round/>
            <a:headEnd len="sm" w="sm" type="none"/>
            <a:tailEnd len="med" w="med" type="stealth"/>
          </a:ln>
        </p:spPr>
      </p:cxnSp>
      <p:graphicFrame>
        <p:nvGraphicFramePr>
          <p:cNvPr id="272" name="Google Shape;272;p22"/>
          <p:cNvGraphicFramePr/>
          <p:nvPr/>
        </p:nvGraphicFramePr>
        <p:xfrm>
          <a:off x="4355976" y="30449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{352A13C0-D41D-4C22-94E9-C1BEDE47ABD6}</a:tableStyleId>
              </a:tblPr>
              <a:tblGrid>
                <a:gridCol w="2252725"/>
                <a:gridCol w="2252725"/>
              </a:tblGrid>
              <a:tr h="19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ca-E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grans establiments comercials</a:t>
                      </a:r>
                      <a:endParaRPr b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50" marL="44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ca-E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habitatges buits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ca-E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Gravamen de protecció civil</a:t>
                      </a:r>
                      <a:endParaRPr b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50" marL="44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Impostos ambientals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50" marL="4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ca-E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estades en establiments turístics</a:t>
                      </a:r>
                      <a:endParaRPr b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50" marL="44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els actius no productius de les persones jurídiques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50" marL="4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Impost sobre les begudes ensucrades envasades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000" marB="36000" marR="36000" marL="36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273" name="Google Shape;273;p22"/>
          <p:cNvCxnSpPr>
            <a:stCxn id="256" idx="3"/>
          </p:cNvCxnSpPr>
          <p:nvPr/>
        </p:nvCxnSpPr>
        <p:spPr>
          <a:xfrm>
            <a:off x="4031768" y="3077155"/>
            <a:ext cx="324300" cy="5199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8CB3E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74" name="Google Shape;274;p22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275" name="Google Shape;2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2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D’on venen els ingressos i a on van les despeses?</a:t>
            </a:r>
            <a:endParaRPr/>
          </a:p>
        </p:txBody>
      </p:sp>
      <p:sp>
        <p:nvSpPr>
          <p:cNvPr id="282" name="Google Shape;282;p23"/>
          <p:cNvSpPr txBox="1"/>
          <p:nvPr>
            <p:ph idx="2" type="body"/>
          </p:nvPr>
        </p:nvSpPr>
        <p:spPr>
          <a:xfrm>
            <a:off x="432599" y="14208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a-ES"/>
              <a:t>Classificació econòmica</a:t>
            </a:r>
            <a:endParaRPr/>
          </a:p>
        </p:txBody>
      </p:sp>
      <p:sp>
        <p:nvSpPr>
          <p:cNvPr id="283" name="Google Shape;283;p23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284" name="Google Shape;284;p23"/>
          <p:cNvSpPr txBox="1"/>
          <p:nvPr/>
        </p:nvSpPr>
        <p:spPr>
          <a:xfrm>
            <a:off x="1943837" y="2450754"/>
            <a:ext cx="209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1000" u="none" cap="none" strike="noStrike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Ingressos no financers del sector públic de la Generalitat</a:t>
            </a:r>
            <a:endParaRPr b="0" i="0" sz="1100" u="none" cap="none" strike="noStrike">
              <a:solidFill>
                <a:srgbClr val="7692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313475" y="2396875"/>
            <a:ext cx="200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-ES" sz="2500" u="none" cap="none" strike="noStrike">
                <a:solidFill>
                  <a:srgbClr val="538135"/>
                </a:solidFill>
                <a:latin typeface="Arial"/>
                <a:ea typeface="Arial"/>
                <a:cs typeface="Arial"/>
                <a:sym typeface="Arial"/>
              </a:rPr>
              <a:t>42.316 M€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6" name="Google Shape;286;p23"/>
          <p:cNvCxnSpPr/>
          <p:nvPr/>
        </p:nvCxnSpPr>
        <p:spPr>
          <a:xfrm>
            <a:off x="4379689" y="2213250"/>
            <a:ext cx="0" cy="43221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23"/>
          <p:cNvSpPr txBox="1"/>
          <p:nvPr/>
        </p:nvSpPr>
        <p:spPr>
          <a:xfrm>
            <a:off x="4522960" y="2415272"/>
            <a:ext cx="200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-ES" sz="2500" u="none" cap="none" strike="noStrik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45.359 M€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6244088" y="2453026"/>
            <a:ext cx="233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10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Despeses dels capítols 1 a 8 del sector públic de la Generalitat</a:t>
            </a:r>
            <a:endParaRPr b="0" i="0" sz="11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4720208" y="1420813"/>
            <a:ext cx="202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Pressupostos 2023</a:t>
            </a:r>
            <a:endParaRPr b="1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23"/>
          <p:cNvPicPr preferRelativeResize="0"/>
          <p:nvPr/>
        </p:nvPicPr>
        <p:blipFill rotWithShape="1">
          <a:blip r:embed="rId3">
            <a:alphaModFix/>
          </a:blip>
          <a:srcRect b="0" l="0" r="3531" t="0"/>
          <a:stretch/>
        </p:blipFill>
        <p:spPr>
          <a:xfrm>
            <a:off x="174175" y="3109503"/>
            <a:ext cx="4170581" cy="33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4">
            <a:alphaModFix/>
          </a:blip>
          <a:srcRect b="4082" l="14759" r="1245" t="0"/>
          <a:stretch/>
        </p:blipFill>
        <p:spPr>
          <a:xfrm>
            <a:off x="4414655" y="3109499"/>
            <a:ext cx="4446319" cy="342104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3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293" name="Google Shape;29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D’on venen els ingressos i a on van les despeses?</a:t>
            </a:r>
            <a:endParaRPr/>
          </a:p>
        </p:txBody>
      </p:sp>
      <p:sp>
        <p:nvSpPr>
          <p:cNvPr id="300" name="Google Shape;300;p24"/>
          <p:cNvSpPr txBox="1"/>
          <p:nvPr>
            <p:ph idx="2" type="body"/>
          </p:nvPr>
        </p:nvSpPr>
        <p:spPr>
          <a:xfrm>
            <a:off x="2039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a-ES" sz="1900"/>
              <a:t>Despeses de personal i inversions públiques</a:t>
            </a:r>
            <a:endParaRPr sz="1900"/>
          </a:p>
        </p:txBody>
      </p:sp>
      <p:sp>
        <p:nvSpPr>
          <p:cNvPr id="301" name="Google Shape;301;p24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02" name="Google Shape;302;p24"/>
          <p:cNvSpPr/>
          <p:nvPr/>
        </p:nvSpPr>
        <p:spPr>
          <a:xfrm>
            <a:off x="6728572" y="1356830"/>
            <a:ext cx="19582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Pressupostos 2023</a:t>
            </a:r>
            <a:endParaRPr b="1" i="0" sz="15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24"/>
          <p:cNvCxnSpPr/>
          <p:nvPr/>
        </p:nvCxnSpPr>
        <p:spPr>
          <a:xfrm>
            <a:off x="4499992" y="1844824"/>
            <a:ext cx="0" cy="496855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24"/>
          <p:cNvSpPr txBox="1"/>
          <p:nvPr/>
        </p:nvSpPr>
        <p:spPr>
          <a:xfrm>
            <a:off x="223711" y="1933685"/>
            <a:ext cx="210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-ES" sz="2300" u="none" cap="none" strike="noStrik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14.787 M€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6322829" y="1992277"/>
            <a:ext cx="24482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11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Despeses de capital (capítols 6 i 7) del sector públic de la Generalitat </a:t>
            </a:r>
            <a:endParaRPr b="0" i="0" sz="12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4"/>
          <p:cNvSpPr txBox="1"/>
          <p:nvPr/>
        </p:nvSpPr>
        <p:spPr>
          <a:xfrm>
            <a:off x="1182884" y="2703104"/>
            <a:ext cx="202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Dotacions de personal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 txBox="1"/>
          <p:nvPr/>
        </p:nvSpPr>
        <p:spPr>
          <a:xfrm>
            <a:off x="223711" y="2599402"/>
            <a:ext cx="139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282.887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24"/>
          <p:cNvCxnSpPr/>
          <p:nvPr/>
        </p:nvCxnSpPr>
        <p:spPr>
          <a:xfrm>
            <a:off x="0" y="2420888"/>
            <a:ext cx="8927999" cy="0"/>
          </a:xfrm>
          <a:prstGeom prst="straightConnector1">
            <a:avLst/>
          </a:prstGeom>
          <a:noFill/>
          <a:ln cap="flat" cmpd="sng" w="9525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309" name="Google Shape;309;p24"/>
          <p:cNvGraphicFramePr/>
          <p:nvPr/>
        </p:nvGraphicFramePr>
        <p:xfrm>
          <a:off x="136244" y="4941168"/>
          <a:ext cx="4206300" cy="18003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10" name="Google Shape;310;p24"/>
          <p:cNvSpPr/>
          <p:nvPr/>
        </p:nvSpPr>
        <p:spPr>
          <a:xfrm>
            <a:off x="223711" y="3457249"/>
            <a:ext cx="1224000" cy="5772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85.719</a:t>
            </a:r>
            <a:r>
              <a:rPr b="0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Docents no universitaris</a:t>
            </a:r>
            <a:endParaRPr b="0" i="0" sz="9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1546680" y="3457249"/>
            <a:ext cx="1224000" cy="5772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70.890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Personal de l’àmbit sanitari</a:t>
            </a:r>
            <a:endParaRPr b="0" i="0" sz="12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2869649" y="3457249"/>
            <a:ext cx="1224000" cy="5772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19.773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Mossos d’esquadra</a:t>
            </a:r>
            <a:endParaRPr b="0" i="0" sz="9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223711" y="4147909"/>
            <a:ext cx="1224000" cy="5772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8.134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Personal d’administració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 Justícia</a:t>
            </a:r>
            <a:endParaRPr b="0" i="0" sz="9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1546680" y="4147909"/>
            <a:ext cx="1224000" cy="5772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3.250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Bombers</a:t>
            </a:r>
            <a:endParaRPr b="0" i="0" sz="9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2869649" y="4147909"/>
            <a:ext cx="1224000" cy="5772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95.121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Resta de dotacions</a:t>
            </a:r>
            <a:endParaRPr b="0" i="0" sz="9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223711" y="5013176"/>
            <a:ext cx="414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Evolució de dotacions de personal del sector públic</a:t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250114" y="3238530"/>
            <a:ext cx="414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Dotacions de personal per col·lectius</a:t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4701763" y="1933685"/>
            <a:ext cx="210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a-ES" sz="2300" u="none" cap="none" strike="noStrik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3.617 M€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1907342" y="1966516"/>
            <a:ext cx="2448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8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Despeses de personal del sector públic de la Generalitat de Catalunya</a:t>
            </a:r>
            <a:endParaRPr b="0" i="0" sz="900" u="none" cap="none" strike="noStrik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4700855" y="2564904"/>
            <a:ext cx="1338232" cy="5400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2.405 M€</a:t>
            </a:r>
            <a:endParaRPr b="0" i="0" sz="1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Inversions reals                                (capítol 6)</a:t>
            </a:r>
            <a:endParaRPr b="0" i="0" sz="9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6214209" y="2564904"/>
            <a:ext cx="1414130" cy="540000"/>
          </a:xfrm>
          <a:prstGeom prst="roundRect">
            <a:avLst>
              <a:gd fmla="val 16667" name="adj"/>
            </a:avLst>
          </a:prstGeom>
          <a:solidFill>
            <a:srgbClr val="CFDDED"/>
          </a:solidFill>
          <a:ln cap="flat" cmpd="sng" w="25400">
            <a:solidFill>
              <a:srgbClr val="CFDD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1.211 M€</a:t>
            </a:r>
            <a:endParaRPr b="0" i="0" sz="1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a-ES" sz="9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Transferències de capital                (capítol 7)</a:t>
            </a:r>
            <a:endParaRPr b="0" i="0" sz="9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2314" y="3461750"/>
            <a:ext cx="4247100" cy="166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4"/>
          <p:cNvSpPr txBox="1"/>
          <p:nvPr/>
        </p:nvSpPr>
        <p:spPr>
          <a:xfrm>
            <a:off x="4656431" y="3287972"/>
            <a:ext cx="414428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Despeses de capital per polítiques</a:t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4700854" y="5275947"/>
            <a:ext cx="414428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Evolució de les despeses de capital pressupostades</a:t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4674726" y="6584924"/>
            <a:ext cx="4253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ca-E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els exercicis 2013, 2016, 2018, 2019 i 2021 no es va aprovar pressupost.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5427709"/>
            <a:ext cx="4332367" cy="1157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- Free people icons" id="327" name="Google Shape;32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5198" y="2545297"/>
            <a:ext cx="577200" cy="57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raestructura - Iconos gratis de mapas y ubicación" id="328" name="Google Shape;32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6300" y="2616700"/>
            <a:ext cx="577200" cy="5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4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330" name="Google Shape;33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4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D’on venen els ingressos i a on van les despeses?</a:t>
            </a:r>
            <a:endParaRPr/>
          </a:p>
        </p:txBody>
      </p:sp>
      <p:sp>
        <p:nvSpPr>
          <p:cNvPr id="337" name="Google Shape;337;p25"/>
          <p:cNvSpPr txBox="1"/>
          <p:nvPr>
            <p:ph idx="2" type="body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a-ES" sz="2000"/>
              <a:t>Classificació orgànica </a:t>
            </a:r>
            <a:r>
              <a:rPr b="0" lang="ca-ES" sz="1100"/>
              <a:t>(imports consolidats del sector públic)</a:t>
            </a:r>
            <a:endParaRPr b="0" sz="1100"/>
          </a:p>
        </p:txBody>
      </p:sp>
      <p:sp>
        <p:nvSpPr>
          <p:cNvPr id="338" name="Google Shape;338;p25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5914977" y="2118585"/>
            <a:ext cx="27718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Despeses de capítols 1 a 8 per subsectors </a:t>
            </a:r>
            <a:r>
              <a:rPr b="0" i="0" lang="ca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(tipologia d’entitats)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5"/>
          <p:cNvSpPr txBox="1"/>
          <p:nvPr/>
        </p:nvSpPr>
        <p:spPr>
          <a:xfrm>
            <a:off x="341867" y="2115306"/>
            <a:ext cx="2871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Despeses de capítols 1 a 8 per agrupacions departamentals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(departaments + entitats adscrites)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5"/>
          <p:cNvSpPr/>
          <p:nvPr/>
        </p:nvSpPr>
        <p:spPr>
          <a:xfrm>
            <a:off x="3563888" y="2157307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45.359 M€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25"/>
          <p:cNvSpPr/>
          <p:nvPr/>
        </p:nvSpPr>
        <p:spPr>
          <a:xfrm>
            <a:off x="6728572" y="1280630"/>
            <a:ext cx="195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Pressupostos 2023</a:t>
            </a:r>
            <a:endParaRPr b="1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 b="0" l="3429" r="5642" t="0"/>
          <a:stretch/>
        </p:blipFill>
        <p:spPr>
          <a:xfrm>
            <a:off x="5642075" y="2886001"/>
            <a:ext cx="3241026" cy="243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5"/>
          <p:cNvPicPr preferRelativeResize="0"/>
          <p:nvPr/>
        </p:nvPicPr>
        <p:blipFill rotWithShape="1">
          <a:blip r:embed="rId4">
            <a:alphaModFix/>
          </a:blip>
          <a:srcRect b="0" l="13926" r="5716" t="11715"/>
          <a:stretch/>
        </p:blipFill>
        <p:spPr>
          <a:xfrm>
            <a:off x="371800" y="2849875"/>
            <a:ext cx="5024400" cy="37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346" name="Google Shape;34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5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D’on venen els ingressos i a on van les despeses?</a:t>
            </a:r>
            <a:endParaRPr/>
          </a:p>
        </p:txBody>
      </p:sp>
      <p:sp>
        <p:nvSpPr>
          <p:cNvPr id="353" name="Google Shape;353;p26"/>
          <p:cNvSpPr txBox="1"/>
          <p:nvPr>
            <p:ph idx="2" type="body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a-ES" sz="2000"/>
              <a:t>Per programes (nivell de polítiques)</a:t>
            </a:r>
            <a:endParaRPr sz="2000"/>
          </a:p>
        </p:txBody>
      </p:sp>
      <p:sp>
        <p:nvSpPr>
          <p:cNvPr id="354" name="Google Shape;354;p26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55" name="Google Shape;355;p26"/>
          <p:cNvSpPr/>
          <p:nvPr/>
        </p:nvSpPr>
        <p:spPr>
          <a:xfrm>
            <a:off x="5462295" y="1327481"/>
            <a:ext cx="19582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Pressupostos 2023</a:t>
            </a:r>
            <a:endParaRPr b="1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26"/>
          <p:cNvPicPr preferRelativeResize="0"/>
          <p:nvPr/>
        </p:nvPicPr>
        <p:blipFill rotWithShape="1">
          <a:blip r:embed="rId3">
            <a:alphaModFix/>
          </a:blip>
          <a:srcRect b="1651" l="0" r="0" t="2363"/>
          <a:stretch/>
        </p:blipFill>
        <p:spPr>
          <a:xfrm>
            <a:off x="275900" y="1895850"/>
            <a:ext cx="6251200" cy="47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/>
          <p:nvPr/>
        </p:nvSpPr>
        <p:spPr>
          <a:xfrm>
            <a:off x="7061415" y="1912640"/>
            <a:ext cx="164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200" u="none" cap="none" strike="noStrik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45.359 M€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26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359" name="Google Shape;3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En quina situació financera es troba la Generalitat?</a:t>
            </a:r>
            <a:endParaRPr/>
          </a:p>
        </p:txBody>
      </p:sp>
      <p:sp>
        <p:nvSpPr>
          <p:cNvPr id="366" name="Google Shape;366;p27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428385" y="1196750"/>
            <a:ext cx="1127400" cy="345000"/>
          </a:xfrm>
          <a:prstGeom prst="roundRect">
            <a:avLst>
              <a:gd fmla="val 16667" name="adj"/>
            </a:avLst>
          </a:prstGeom>
          <a:solidFill>
            <a:srgbClr val="E6AF0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DÈFICIT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7"/>
          <p:cNvSpPr txBox="1"/>
          <p:nvPr/>
        </p:nvSpPr>
        <p:spPr>
          <a:xfrm>
            <a:off x="179512" y="6493359"/>
            <a:ext cx="46085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ca-E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Font:  Central información económico-financiera, Ministerio de Hacienda y Función Pública)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000" y="1688400"/>
            <a:ext cx="8619125" cy="42315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7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371" name="Google Shape;3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ed314ff0a_0_3"/>
          <p:cNvSpPr txBox="1"/>
          <p:nvPr>
            <p:ph type="title"/>
          </p:nvPr>
        </p:nvSpPr>
        <p:spPr>
          <a:xfrm>
            <a:off x="357188" y="573088"/>
            <a:ext cx="85710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Continguts</a:t>
            </a:r>
            <a:endParaRPr/>
          </a:p>
        </p:txBody>
      </p:sp>
      <p:sp>
        <p:nvSpPr>
          <p:cNvPr id="57" name="Google Shape;57;g2ded314ff0a_0_3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8" name="Google Shape;58;g2ded314ff0a_0_3"/>
          <p:cNvSpPr txBox="1"/>
          <p:nvPr/>
        </p:nvSpPr>
        <p:spPr>
          <a:xfrm>
            <a:off x="1034600" y="1635675"/>
            <a:ext cx="6473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800">
                <a:solidFill>
                  <a:schemeClr val="dk1"/>
                </a:solidFill>
              </a:rPr>
              <a:t>1. Algunes nocions sobre pressupostos de la Generalitat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	a) Què són els pressupostos públics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	b) Objectius en la gestió dels pressupostos públics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	c) Cicle pressupostari a la Generalitat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	d) Què comprenen els pressupostos públics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	e) Procés d’elaboració dels pressupostos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f)  Diferents perspectives incloses als pressupostos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800">
                <a:solidFill>
                  <a:schemeClr val="dk1"/>
                </a:solidFill>
              </a:rPr>
              <a:t>2. Questions clau sobre els eixos de debat</a:t>
            </a:r>
            <a:r>
              <a:rPr lang="ca-ES" sz="1800">
                <a:solidFill>
                  <a:schemeClr val="dk1"/>
                </a:solidFill>
              </a:rPr>
              <a:t>: dèficit, endeutament, els ingressos, les despeses</a:t>
            </a:r>
            <a:endParaRPr sz="18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a) Dèficit i endeutament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600">
                <a:solidFill>
                  <a:schemeClr val="dk1"/>
                </a:solidFill>
              </a:rPr>
              <a:t>b) Per què és important controlar el deute públic?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600">
                <a:solidFill>
                  <a:schemeClr val="dk1"/>
                </a:solidFill>
              </a:rPr>
              <a:t>	c) Com es finança la Generalitat?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dk1"/>
                </a:solidFill>
              </a:rPr>
              <a:t>	d) D’on venen els ingressos i a on van les despeses?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600">
                <a:solidFill>
                  <a:schemeClr val="dk1"/>
                </a:solidFill>
              </a:rPr>
              <a:t>	e) En quina situació financera es troba la Generalitat?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descr="Sin título-3.jpg" id="59" name="Google Shape;59;g2ded314ff0a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75" y="6321425"/>
            <a:ext cx="997744" cy="255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60" name="Google Shape;60;g2ded314ff0a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75" y="6167167"/>
            <a:ext cx="1687725" cy="4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En quina situació financera es troba la Generalitat?</a:t>
            </a:r>
            <a:endParaRPr/>
          </a:p>
        </p:txBody>
      </p:sp>
      <p:sp>
        <p:nvSpPr>
          <p:cNvPr id="378" name="Google Shape;378;p28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79" name="Google Shape;379;p28"/>
          <p:cNvSpPr/>
          <p:nvPr/>
        </p:nvSpPr>
        <p:spPr>
          <a:xfrm>
            <a:off x="454400" y="1215675"/>
            <a:ext cx="1076100" cy="282300"/>
          </a:xfrm>
          <a:prstGeom prst="roundRect">
            <a:avLst>
              <a:gd fmla="val 16667" name="adj"/>
            </a:avLst>
          </a:prstGeom>
          <a:solidFill>
            <a:srgbClr val="E6AF0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DEUTE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1852464" y="1169484"/>
            <a:ext cx="51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1800" u="none" cap="none" strike="noStrike">
                <a:solidFill>
                  <a:srgbClr val="E6AF00"/>
                </a:solidFill>
                <a:latin typeface="Calibri"/>
                <a:ea typeface="Calibri"/>
                <a:cs typeface="Calibri"/>
                <a:sym typeface="Calibri"/>
              </a:rPr>
              <a:t>85.986 M€ </a:t>
            </a:r>
            <a:r>
              <a:rPr b="1" i="0" lang="ca-ES" sz="1600" u="none" cap="none" strike="noStrike">
                <a:solidFill>
                  <a:srgbClr val="E6AF00"/>
                </a:solidFill>
                <a:latin typeface="Calibri"/>
                <a:ea typeface="Calibri"/>
                <a:cs typeface="Calibri"/>
                <a:sym typeface="Calibri"/>
              </a:rPr>
              <a:t>(31% del PIB) a 31 de desembre de 2023</a:t>
            </a:r>
            <a:endParaRPr b="1" i="0" sz="1600" u="none" cap="none" strike="noStrike">
              <a:solidFill>
                <a:srgbClr val="E6A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7852050" y="5826550"/>
            <a:ext cx="1076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ca-E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Font: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44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b="0" i="0" lang="ca-E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Dades de deute (Central información económico-financiera, Min. Hacienda)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44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b="0" i="0" lang="ca-E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Població Catalunya 2023 (Idescat)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201" y="1832425"/>
            <a:ext cx="7943800" cy="248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200" y="4353163"/>
            <a:ext cx="7332350" cy="229428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8"/>
          <p:cNvSpPr/>
          <p:nvPr/>
        </p:nvSpPr>
        <p:spPr>
          <a:xfrm>
            <a:off x="6681800" y="1215675"/>
            <a:ext cx="1613400" cy="307800"/>
          </a:xfrm>
          <a:prstGeom prst="roundRect">
            <a:avLst>
              <a:gd fmla="val 16667" name="adj"/>
            </a:avLst>
          </a:prstGeom>
          <a:solidFill>
            <a:srgbClr val="E6A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ca-ES">
                <a:solidFill>
                  <a:srgbClr val="C00000"/>
                </a:solidFill>
              </a:rPr>
              <a:t>~10.740</a:t>
            </a:r>
            <a:r>
              <a:rPr b="1" lang="ca-ES" sz="1050">
                <a:solidFill>
                  <a:srgbClr val="C00000"/>
                </a:solidFill>
              </a:rPr>
              <a:t>€</a:t>
            </a:r>
            <a:r>
              <a:rPr lang="ca-ES" sz="1050">
                <a:solidFill>
                  <a:schemeClr val="dk1"/>
                </a:solidFill>
              </a:rPr>
              <a:t>/habitant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 txBox="1"/>
          <p:nvPr>
            <p:ph idx="12" type="sldNum"/>
          </p:nvPr>
        </p:nvSpPr>
        <p:spPr>
          <a:xfrm>
            <a:off x="6553200" y="11154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descr="J:\COORD\Reforma i millora pressupostària\Participació en els pressupostos\Proves pilot debats\Imatge gràfica\1_mosca-parlem-de-press-14-v2.png" id="386" name="Google Shape;38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8"/>
          <p:cNvSpPr txBox="1"/>
          <p:nvPr/>
        </p:nvSpPr>
        <p:spPr>
          <a:xfrm>
            <a:off x="2111825" y="43550"/>
            <a:ext cx="46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2. Questions clau sobre els eixos de debat: dèficit, endeutament, ingressos, despeses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"/>
          <p:cNvSpPr txBox="1"/>
          <p:nvPr>
            <p:ph type="ctrTitle"/>
          </p:nvPr>
        </p:nvSpPr>
        <p:spPr>
          <a:xfrm>
            <a:off x="685800" y="3290888"/>
            <a:ext cx="77724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gencat.cat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072c2605e_1_132"/>
          <p:cNvSpPr txBox="1"/>
          <p:nvPr>
            <p:ph idx="1" type="subTitle"/>
          </p:nvPr>
        </p:nvSpPr>
        <p:spPr>
          <a:xfrm>
            <a:off x="684212" y="2801937"/>
            <a:ext cx="7772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40"/>
              </a:spcBef>
              <a:spcAft>
                <a:spcPts val="0"/>
              </a:spcAft>
              <a:buNone/>
            </a:pPr>
            <a:r>
              <a:rPr lang="ca-ES" sz="3000"/>
              <a:t>1. Algunes nocions sobre pressupostos de la Generalitat</a:t>
            </a:r>
            <a:endParaRPr sz="3000"/>
          </a:p>
        </p:txBody>
      </p:sp>
      <p:pic>
        <p:nvPicPr>
          <p:cNvPr descr="Sin título-3.jpg" id="66" name="Google Shape;66;g2e072c2605e_1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8075" y="6092825"/>
            <a:ext cx="997744" cy="255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67" name="Google Shape;67;g2e072c2605e_1_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75" y="5938567"/>
            <a:ext cx="1687725" cy="4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Què són els pressupostos públics?</a:t>
            </a:r>
            <a:endParaRPr/>
          </a:p>
        </p:txBody>
      </p:sp>
      <p:sp>
        <p:nvSpPr>
          <p:cNvPr id="73" name="Google Shape;73;p2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068178" y="1801229"/>
            <a:ext cx="3240000" cy="91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 el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 econòmic i financer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associat a l’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estratègia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Govern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068178" y="3109734"/>
            <a:ext cx="3240000" cy="173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Contenen la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previsió d’ingressos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s’especifiquen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despeses (crèdits) màximes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què es podrà incórrer en les corresponents partides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068178" y="5245903"/>
            <a:ext cx="3240000" cy="91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Tenen una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vigència anual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tot i que es poden emmarcar en una planificació a mitjà i llarg termini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430534" y="1801229"/>
            <a:ext cx="3240000" cy="64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elaborats pel Govern 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els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aprova el Parlament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432264" y="3109734"/>
            <a:ext cx="3240000" cy="91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 tant una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llei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 una eina de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gestió i transparència pública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427190" y="4549894"/>
            <a:ext cx="3240000" cy="146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 tant una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eina de política econòmica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 el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 financer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dels </a:t>
            </a:r>
            <a:r>
              <a:rPr b="1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béns, serveis </a:t>
            </a:r>
            <a:r>
              <a:rPr b="0" i="0" lang="ca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es preveuen prestar a la ciutadania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40334901p\Desktop\drawing (1).png" id="80" name="Google Shape;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682" y="4776111"/>
            <a:ext cx="421855" cy="421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40334901p\Desktop\wall-calendar-with-lines (1).png" id="81" name="Google Shape;8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120" y="5363920"/>
            <a:ext cx="421855" cy="421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40334901p\Desktop\city-hall (1).png" id="82" name="Google Shape;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7682" y="1859634"/>
            <a:ext cx="460206" cy="460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40334901p\Desktop\mechanical-gears- (1).png" id="83" name="Google Shape;8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042" y="185963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40334901p\Desktop\search.png" id="84" name="Google Shape;8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7682" y="3289798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40334901p\Downloads\file.png" id="85" name="Google Shape;8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4042" y="3289806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2111825" y="43550"/>
            <a:ext cx="56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000">
                <a:solidFill>
                  <a:srgbClr val="666666"/>
                </a:solidFill>
              </a:rPr>
              <a:t>1. Algunes nocions sobre pressupostos de la Generalitat</a:t>
            </a:r>
            <a:endParaRPr sz="1000">
              <a:solidFill>
                <a:srgbClr val="666666"/>
              </a:solidFill>
            </a:endParaRPr>
          </a:p>
        </p:txBody>
      </p:sp>
      <p:pic>
        <p:nvPicPr>
          <p:cNvPr descr="J:\COORD\Reforma i millora pressupostària\Participació en els pressupostos\Proves pilot debats\Imatge gràfica\1_mosca-parlem-de-press-14-v2.png" id="87" name="Google Shape;87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 sz="2300"/>
              <a:t>Principals objectius en la gestió dels pressupostos públics</a:t>
            </a:r>
            <a:endParaRPr sz="2300"/>
          </a:p>
        </p:txBody>
      </p:sp>
      <p:sp>
        <p:nvSpPr>
          <p:cNvPr id="93" name="Google Shape;93;p3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2185578" y="1706775"/>
            <a:ext cx="4637700" cy="823500"/>
          </a:xfrm>
          <a:prstGeom prst="roundRect">
            <a:avLst>
              <a:gd fmla="val 16667" name="adj"/>
            </a:avLst>
          </a:prstGeom>
          <a:solidFill>
            <a:srgbClr val="FBD4B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 fiscal i estabilitat pressupostària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376082" y="3188448"/>
            <a:ext cx="2915100" cy="996900"/>
          </a:xfrm>
          <a:prstGeom prst="roundRect">
            <a:avLst>
              <a:gd fmla="val 16667" name="adj"/>
            </a:avLst>
          </a:prstGeom>
          <a:solidFill>
            <a:srgbClr val="FBD4B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Eficiència en l’assignació dels recursos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4704539" y="3185389"/>
            <a:ext cx="2914800" cy="996900"/>
          </a:xfrm>
          <a:prstGeom prst="roundRect">
            <a:avLst>
              <a:gd fmla="val 16667" name="adj"/>
            </a:avLst>
          </a:prstGeom>
          <a:solidFill>
            <a:srgbClr val="FBD4B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Eficiència en l’ús dels recursos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680350" y="4980286"/>
            <a:ext cx="2318700" cy="996900"/>
          </a:xfrm>
          <a:prstGeom prst="roundRect">
            <a:avLst>
              <a:gd fmla="val 16667" name="adj"/>
            </a:avLst>
          </a:prstGeom>
          <a:solidFill>
            <a:srgbClr val="92CCD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Legalitat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3397209" y="4980285"/>
            <a:ext cx="2318700" cy="996900"/>
          </a:xfrm>
          <a:prstGeom prst="roundRect">
            <a:avLst>
              <a:gd fmla="val 16667" name="adj"/>
            </a:avLst>
          </a:prstGeom>
          <a:solidFill>
            <a:srgbClr val="92CCD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Transparència i rendiment de comptes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6029906" y="4980285"/>
            <a:ext cx="2318700" cy="996900"/>
          </a:xfrm>
          <a:prstGeom prst="roundRect">
            <a:avLst>
              <a:gd fmla="val 16667" name="adj"/>
            </a:avLst>
          </a:prstGeom>
          <a:solidFill>
            <a:srgbClr val="92CCD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ock exchange app - Free business and finance icons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6884" y="2276588"/>
            <a:ext cx="506400" cy="5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fficiency - Free business and finance icons"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7051" y="3935898"/>
            <a:ext cx="462300" cy="46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location - Free business icons" id="102" name="Google Shape;1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4775" y="3913847"/>
            <a:ext cx="506400" cy="5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liance Icons &amp; Symbols" id="103" name="Google Shape;10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62002" y="5754487"/>
            <a:ext cx="537050" cy="53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cy Basic Rounded Flat icon" id="104" name="Google Shape;10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3600" y="5754473"/>
            <a:ext cx="462300" cy="46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icipation - Free people icons" id="105" name="Google Shape;10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26000" y="5674325"/>
            <a:ext cx="622600" cy="62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106" name="Google Shape;10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2111825" y="43550"/>
            <a:ext cx="56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1. Algunes nocions sobre pressupostos de la Generalitat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El cicle pressupostari a la Generalitat de Catalunya</a:t>
            </a:r>
            <a:endParaRPr/>
          </a:p>
        </p:txBody>
      </p:sp>
      <p:sp>
        <p:nvSpPr>
          <p:cNvPr id="113" name="Google Shape;113;p4"/>
          <p:cNvSpPr txBox="1"/>
          <p:nvPr>
            <p:ph idx="2" type="body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a-ES"/>
              <a:t>Fases del cicle pressupostari</a:t>
            </a:r>
            <a:endParaRPr/>
          </a:p>
        </p:txBody>
      </p:sp>
      <p:sp>
        <p:nvSpPr>
          <p:cNvPr id="114" name="Google Shape;114;p4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975" y="2056650"/>
            <a:ext cx="8473550" cy="389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116" name="Google Shape;1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2111825" y="43550"/>
            <a:ext cx="56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1. Algunes nocions sobre pressupostos de la Generalitat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Què comprenen els pressupostos públics?</a:t>
            </a:r>
            <a:endParaRPr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357188" y="1176315"/>
            <a:ext cx="84642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a-ES" sz="1500"/>
              <a:t>Els pressupostos comprenen </a:t>
            </a:r>
            <a:r>
              <a:rPr b="1" lang="ca-ES" sz="1500"/>
              <a:t>tots els ingressos i despeses</a:t>
            </a:r>
            <a:r>
              <a:rPr lang="ca-ES" sz="1500"/>
              <a:t>, tant de l’</a:t>
            </a:r>
            <a:r>
              <a:rPr b="1" lang="ca-ES" sz="1500"/>
              <a:t>entitat matriu</a:t>
            </a:r>
            <a:r>
              <a:rPr lang="ca-ES" sz="1500"/>
              <a:t> “Generalitat de Catalunya”, com del </a:t>
            </a:r>
            <a:r>
              <a:rPr b="1" lang="ca-ES" sz="1500"/>
              <a:t>conjunt d’entitats que en depenen</a:t>
            </a:r>
            <a:endParaRPr sz="1500"/>
          </a:p>
        </p:txBody>
      </p:sp>
      <p:sp>
        <p:nvSpPr>
          <p:cNvPr id="124" name="Google Shape;124;p5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327720" y="1953708"/>
            <a:ext cx="4485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ca-ES" sz="1700" u="none" cap="none" strike="noStrike">
                <a:solidFill>
                  <a:srgbClr val="C4BD97"/>
                </a:solidFill>
                <a:latin typeface="Arial"/>
                <a:ea typeface="Arial"/>
                <a:cs typeface="Arial"/>
                <a:sym typeface="Arial"/>
              </a:rPr>
              <a:t>Quantes entitats formen part del “Sector Públic de la Generalitat de Catalunya”?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(d’acord amb els Pressupostos 2023 (amb participació majoritària))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179512" y="4476180"/>
            <a:ext cx="5112600" cy="222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7675" lvl="0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GC</a:t>
            </a:r>
            <a:r>
              <a:rPr b="1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Administració de la Generalitat de Catalunya</a:t>
            </a:r>
            <a:r>
              <a:rPr b="0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 inclou els departaments, els fons no departamentals i els òrgans superiors.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7675" lvl="0" marL="4476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SPA</a:t>
            </a:r>
            <a:r>
              <a:rPr b="1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Sector públic administratiu: </a:t>
            </a:r>
            <a:r>
              <a:rPr b="0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inclou l’Administració de la Generalitat de Catalunya, les entitats autònomes administratives i el Servei Català de la Salut. </a:t>
            </a:r>
            <a:r>
              <a:rPr b="1" i="0" lang="ca-ES" sz="900" u="sng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Àmbit de seguiment d’execució pressupostària, sovint també s’inclou l’ICS</a:t>
            </a:r>
            <a:r>
              <a:rPr b="1" i="0" lang="ca-ES" sz="9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7675" lvl="0" marL="4476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Sector públic de la Generalitat de Catalunya</a:t>
            </a:r>
            <a:r>
              <a:rPr b="0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 inclou la Generalitat i totes les entitats en les quals la Generalitat participa directament o indirectament amb participació paritària o majoritària i aquells consorcis i fundacions que, sense ser-ho, han estat adscrits a la Generalitat. </a:t>
            </a:r>
            <a:r>
              <a:rPr b="1" i="0" lang="ca-ES" sz="900" u="sng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Àmbit integral del conjunt o grup Generalitat de Catalunya</a:t>
            </a:r>
            <a:r>
              <a:rPr b="0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7675" lvl="0" marL="4476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AP-SEC</a:t>
            </a:r>
            <a:r>
              <a:rPr b="1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Sector administracions públiques d’acord amb les normes del Sistema Europeu de Comptes: </a:t>
            </a:r>
            <a:r>
              <a:rPr b="0" i="0" lang="ca-ES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inclou algunes entitats amb participació minoritària i les universitats públiques. </a:t>
            </a:r>
            <a:r>
              <a:rPr b="1" i="0" lang="ca-ES" sz="900" u="sng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Àmbit rellevant per al càlcul del dèficit</a:t>
            </a:r>
            <a:r>
              <a:rPr b="1" i="0" lang="ca-ES" sz="9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9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917711" y="1916832"/>
            <a:ext cx="843600" cy="7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5886068" y="1806203"/>
            <a:ext cx="301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a-ES" sz="4800" u="none" cap="none" strike="noStrike">
                <a:solidFill>
                  <a:srgbClr val="C4BD97"/>
                </a:solidFill>
                <a:latin typeface="Arial"/>
                <a:ea typeface="Arial"/>
                <a:cs typeface="Arial"/>
                <a:sym typeface="Arial"/>
              </a:rPr>
              <a:t>206</a:t>
            </a:r>
            <a:r>
              <a:rPr b="1" i="0" lang="ca-ES" sz="3200" u="none" cap="none" strike="noStrike">
                <a:solidFill>
                  <a:srgbClr val="C4BD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a-ES" sz="1800" u="none" cap="none" strike="noStrike">
                <a:solidFill>
                  <a:srgbClr val="C4BD97"/>
                </a:solidFill>
                <a:latin typeface="Arial"/>
                <a:ea typeface="Arial"/>
                <a:cs typeface="Arial"/>
                <a:sym typeface="Arial"/>
              </a:rPr>
              <a:t>entitats</a:t>
            </a:r>
            <a:r>
              <a:rPr b="1" i="0" lang="ca-ES" sz="2800" u="none" cap="none" strike="noStrike">
                <a:solidFill>
                  <a:srgbClr val="C4BD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C4BD9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rgbClr val="C4BD97"/>
                </a:solidFill>
                <a:latin typeface="Arial"/>
                <a:ea typeface="Arial"/>
                <a:cs typeface="Arial"/>
                <a:sym typeface="Arial"/>
              </a:rPr>
              <a:t>(incloent l’entitat “Generalitat”)</a:t>
            </a:r>
            <a:endParaRPr b="0" i="0" sz="1400" u="none" cap="none" strike="noStrike">
              <a:solidFill>
                <a:srgbClr val="C4BD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27760" y="4063589"/>
            <a:ext cx="84642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Noto Sans Symbols"/>
              <a:buNone/>
            </a:pPr>
            <a:r>
              <a:rPr b="0" i="0" lang="ca-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Generalitat normalment treballa amb els següents perímetres institucionals: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30553" l="17726" r="50797" t="42271"/>
          <a:stretch/>
        </p:blipFill>
        <p:spPr>
          <a:xfrm>
            <a:off x="5393950" y="4680951"/>
            <a:ext cx="3503650" cy="170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9242" y="2959675"/>
            <a:ext cx="1357383" cy="1046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132" name="Google Shape;13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2111825" y="43550"/>
            <a:ext cx="56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1. Algunes nocions sobre pressupostos de la Generalitat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1"/>
          <p:cNvCxnSpPr/>
          <p:nvPr/>
        </p:nvCxnSpPr>
        <p:spPr>
          <a:xfrm>
            <a:off x="1473440" y="1480126"/>
            <a:ext cx="0" cy="4552500"/>
          </a:xfrm>
          <a:prstGeom prst="straightConnector1">
            <a:avLst/>
          </a:prstGeom>
          <a:noFill/>
          <a:ln cap="flat" cmpd="sng" w="9525">
            <a:solidFill>
              <a:srgbClr val="00808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9" name="Google Shape;139;p11"/>
          <p:cNvCxnSpPr/>
          <p:nvPr/>
        </p:nvCxnSpPr>
        <p:spPr>
          <a:xfrm>
            <a:off x="7028023" y="1480126"/>
            <a:ext cx="0" cy="4552500"/>
          </a:xfrm>
          <a:prstGeom prst="straightConnector1">
            <a:avLst/>
          </a:prstGeom>
          <a:noFill/>
          <a:ln cap="flat" cmpd="sng" w="9525">
            <a:solidFill>
              <a:srgbClr val="00808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40" name="Google Shape;140;p11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Procés d’elaboració del pressupost</a:t>
            </a:r>
            <a:endParaRPr/>
          </a:p>
        </p:txBody>
      </p:sp>
      <p:sp>
        <p:nvSpPr>
          <p:cNvPr id="141" name="Google Shape;141;p11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142" name="Google Shape;142;p11"/>
          <p:cNvSpPr/>
          <p:nvPr/>
        </p:nvSpPr>
        <p:spPr>
          <a:xfrm>
            <a:off x="204800" y="3103199"/>
            <a:ext cx="8472600" cy="611100"/>
          </a:xfrm>
          <a:prstGeom prst="rightArrow">
            <a:avLst>
              <a:gd fmla="val 65350" name="adj1"/>
              <a:gd fmla="val 48871" name="adj2"/>
            </a:avLst>
          </a:prstGeom>
          <a:solidFill>
            <a:srgbClr val="3185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ca-E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GEN.           FEB.            MARÇ            ABRIL            MAIG            JUNY           JULIOL            AGO.            SET.            OCT.           NOV.             DES.</a:t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1199138" y="1962519"/>
            <a:ext cx="1521600" cy="585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Actualització de l’escenari pressupostari </a:t>
            </a:r>
            <a:r>
              <a:rPr b="0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(macro econòmic, fiscal, projeccions pressupostàries)</a:t>
            </a:r>
            <a:endParaRPr b="0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3702210" y="3654312"/>
            <a:ext cx="994200" cy="461700"/>
          </a:xfrm>
          <a:prstGeom prst="rect">
            <a:avLst/>
          </a:prstGeom>
          <a:solidFill>
            <a:srgbClr val="DAEEF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Instrucció d’elaboració del pressupost </a:t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4736349" y="1772808"/>
            <a:ext cx="1293900" cy="33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Actualització del marc macroeconòmic</a:t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3364688" y="4195198"/>
            <a:ext cx="920100" cy="461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Actualització objectius regles fiscals</a:t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4319226" y="2468416"/>
            <a:ext cx="1533900" cy="461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Comunicació de límits de despesa i realització de propostes pressupostàries</a:t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6030265" y="3694855"/>
            <a:ext cx="963300" cy="708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Revisió de propostes, negociació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 elaboració de la documentació</a:t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6304564" y="1772808"/>
            <a:ext cx="997800" cy="1200600"/>
          </a:xfrm>
          <a:prstGeom prst="rect">
            <a:avLst/>
          </a:prstGeom>
          <a:solidFill>
            <a:srgbClr val="FDE9D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Aprovació del projecte de Pressupost </a:t>
            </a:r>
            <a:r>
              <a:rPr b="0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 part del Govern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Enviament del Projecte de Pressupost al Parlament</a:t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7062309" y="3694855"/>
            <a:ext cx="1265400" cy="33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Debat i esmenes del projecte de pressupost</a:t>
            </a:r>
            <a:endParaRPr b="1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7885307" y="2847839"/>
            <a:ext cx="857100" cy="246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a-ES" sz="1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Aprovació</a:t>
            </a:r>
            <a:endParaRPr b="1" i="0" sz="1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5107920" y="5531849"/>
            <a:ext cx="1303200" cy="338700"/>
          </a:xfrm>
          <a:prstGeom prst="rect">
            <a:avLst/>
          </a:prstGeom>
          <a:solidFill>
            <a:srgbClr val="DAEEF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Aprovació del sostre de despesa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3804993" y="4755663"/>
            <a:ext cx="1440300" cy="585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Actualització de previsions d’ingressos </a:t>
            </a:r>
            <a:r>
              <a:rPr b="0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(Comunicació bestretes model de finançament)</a:t>
            </a:r>
            <a:endParaRPr b="0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2755051" y="1709570"/>
            <a:ext cx="1530000" cy="461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Càlcul del tendencial de despeses i proposta de límits de despesa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3303749" y="2658128"/>
            <a:ext cx="981300" cy="461700"/>
          </a:xfrm>
          <a:prstGeom prst="rect">
            <a:avLst/>
          </a:prstGeom>
          <a:solidFill>
            <a:srgbClr val="DAEEF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Informe d’orientacions pressupost.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1084178" y="6090112"/>
            <a:ext cx="5395200" cy="215400"/>
          </a:xfrm>
          <a:prstGeom prst="rect">
            <a:avLst/>
          </a:prstGeom>
          <a:solidFill>
            <a:srgbClr val="E5DFE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360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Informe de perspectives pressupostàries a llarg termini </a:t>
            </a:r>
            <a:r>
              <a:rPr b="0" i="0" lang="ca-E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(com a mínim cada 5 anys)</a:t>
            </a:r>
            <a:endParaRPr b="0" i="0" sz="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:\COORD\Reforma i millora pressupostària\Participació en els pressupostos\Proves pilot debats\Imatge gràfica\1_mosca-parlem-de-press-14-v2.png" id="157" name="Google Shape;1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/>
          <p:nvPr/>
        </p:nvSpPr>
        <p:spPr>
          <a:xfrm>
            <a:off x="2111825" y="43550"/>
            <a:ext cx="56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1. Algunes nocions sobre pressupostos de la Generalitat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type="title"/>
          </p:nvPr>
        </p:nvSpPr>
        <p:spPr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a-ES"/>
              <a:t>La visió a mitjà termini dels pressupostos</a:t>
            </a:r>
            <a:endParaRPr/>
          </a:p>
        </p:txBody>
      </p:sp>
      <p:sp>
        <p:nvSpPr>
          <p:cNvPr id="164" name="Google Shape;164;p16"/>
          <p:cNvSpPr txBox="1"/>
          <p:nvPr>
            <p:ph idx="1" type="body"/>
          </p:nvPr>
        </p:nvSpPr>
        <p:spPr>
          <a:xfrm>
            <a:off x="356400" y="1340776"/>
            <a:ext cx="8464200" cy="51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⬜"/>
            </a:pPr>
            <a:r>
              <a:rPr lang="ca-ES" sz="1400"/>
              <a:t>La Generalitat utilitza els </a:t>
            </a:r>
            <a:r>
              <a:rPr b="1" lang="ca-ES" sz="1400"/>
              <a:t>escenaris pressupostaris a mitjà termini </a:t>
            </a:r>
            <a:r>
              <a:rPr lang="ca-ES" sz="1400"/>
              <a:t>per a </a:t>
            </a:r>
            <a:r>
              <a:rPr b="1" lang="ca-ES" sz="1400"/>
              <a:t>emmarcar els seus pressupostos anuals </a:t>
            </a:r>
            <a:r>
              <a:rPr lang="ca-ES" sz="1400"/>
              <a:t>i </a:t>
            </a:r>
            <a:r>
              <a:rPr b="1" lang="ca-ES" sz="1400"/>
              <a:t>planificar millor </a:t>
            </a:r>
            <a:r>
              <a:rPr lang="ca-ES" sz="1400"/>
              <a:t>les seves finances considerant </a:t>
            </a:r>
            <a:r>
              <a:rPr b="1" lang="ca-ES" sz="1400"/>
              <a:t>l’impacte de les decisions anuals </a:t>
            </a:r>
            <a:r>
              <a:rPr lang="ca-ES" sz="1400"/>
              <a:t>en un marc de </a:t>
            </a:r>
            <a:r>
              <a:rPr b="1" lang="ca-ES" sz="1400"/>
              <a:t>disponibilitat de recursos futura</a:t>
            </a:r>
            <a:r>
              <a:rPr lang="ca-ES" sz="1400"/>
              <a:t>.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273050" lvl="0" marL="28575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⬜"/>
            </a:pPr>
            <a:r>
              <a:rPr lang="ca-ES" sz="1400"/>
              <a:t>Els escenaris pressupostaris a mitjà termini de la Generalitat compren totes les </a:t>
            </a:r>
            <a:r>
              <a:rPr b="1" lang="ca-ES" sz="1400"/>
              <a:t>entitats de naturalesa administrativa</a:t>
            </a:r>
            <a:r>
              <a:rPr lang="ca-ES" sz="1400"/>
              <a:t>, tenen un </a:t>
            </a:r>
            <a:r>
              <a:rPr b="1" lang="ca-ES" sz="1400"/>
              <a:t>horitzó de 4 anys</a:t>
            </a:r>
            <a:r>
              <a:rPr lang="ca-ES" sz="1400"/>
              <a:t>, i contenen </a:t>
            </a:r>
            <a:r>
              <a:rPr b="1" lang="ca-ES" sz="1400"/>
              <a:t>previsions macroeconòmiques i d’ingressos</a:t>
            </a:r>
            <a:r>
              <a:rPr lang="ca-ES" sz="1400"/>
              <a:t>, els </a:t>
            </a:r>
            <a:r>
              <a:rPr b="1" lang="ca-ES" sz="1400"/>
              <a:t>objectius fiscals </a:t>
            </a:r>
            <a:r>
              <a:rPr lang="ca-ES" sz="1400"/>
              <a:t>a assolir i les </a:t>
            </a:r>
            <a:r>
              <a:rPr b="1" lang="ca-ES" sz="1400"/>
              <a:t>projeccions de despeses</a:t>
            </a:r>
            <a:r>
              <a:rPr lang="ca-ES" sz="1400"/>
              <a:t>.</a:t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84150" lvl="0" marL="28575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184150" lvl="0" marL="28575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184150" lvl="0" marL="28575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273050" lvl="0" marL="28575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⬜"/>
            </a:pPr>
            <a:r>
              <a:rPr lang="ca-ES" sz="1400"/>
              <a:t>Una peça i eina molt important és el </a:t>
            </a:r>
            <a:r>
              <a:rPr b="1" lang="ca-ES" sz="1400"/>
              <a:t>tendencial de despesa</a:t>
            </a:r>
            <a:r>
              <a:rPr lang="ca-ES" sz="1400"/>
              <a:t>, que és la </a:t>
            </a:r>
            <a:r>
              <a:rPr b="1" lang="ca-ES" sz="1400"/>
              <a:t>projecció</a:t>
            </a:r>
            <a:r>
              <a:rPr lang="ca-ES" sz="1400"/>
              <a:t> de les despeses necessàries a mitjà termini per </a:t>
            </a:r>
            <a:r>
              <a:rPr b="1" lang="ca-ES" sz="1400"/>
              <a:t>mantenir les polítiques de l’any vigent </a:t>
            </a:r>
            <a:r>
              <a:rPr lang="ca-ES" sz="1400"/>
              <a:t>i fer </a:t>
            </a:r>
            <a:r>
              <a:rPr b="1" lang="ca-ES" sz="1400"/>
              <a:t>front als compromisos pluriennals </a:t>
            </a:r>
            <a:r>
              <a:rPr lang="ca-ES" sz="1400"/>
              <a:t>de despesa ja adquirits.</a:t>
            </a:r>
            <a:endParaRPr sz="1600"/>
          </a:p>
        </p:txBody>
      </p:sp>
      <p:sp>
        <p:nvSpPr>
          <p:cNvPr id="165" name="Google Shape;165;p16"/>
          <p:cNvSpPr txBox="1"/>
          <p:nvPr>
            <p:ph idx="12" type="sldNum"/>
          </p:nvPr>
        </p:nvSpPr>
        <p:spPr>
          <a:xfrm>
            <a:off x="6553200" y="1115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</a:blip>
          <a:srcRect b="0" l="0" r="0" t="18947"/>
          <a:stretch/>
        </p:blipFill>
        <p:spPr>
          <a:xfrm>
            <a:off x="4969975" y="4730308"/>
            <a:ext cx="3626088" cy="56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9310" y="3196207"/>
            <a:ext cx="3492001" cy="142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520" y="3264024"/>
            <a:ext cx="3744418" cy="1900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:\COORD\Reforma i millora pressupostària\Participació en els pressupostos\Proves pilot debats\Imatge gràfica\1_mosca-parlem-de-press-14-v2.png" id="169" name="Google Shape;16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8938" y="110525"/>
            <a:ext cx="1584362" cy="4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2111825" y="43550"/>
            <a:ext cx="564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999999"/>
                </a:solidFill>
              </a:rPr>
              <a:t>Què saps dels pressupostos?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>
                <a:solidFill>
                  <a:srgbClr val="666666"/>
                </a:solidFill>
              </a:rPr>
              <a:t>1. Algunes nocions sobre pressupostos de la Generalitat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l'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l'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2011-04-15T10:08:09Z</dcterms:created>
  <dc:creator>.</dc:creator>
</cp:coreProperties>
</file>