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404" r:id="rId6"/>
    <p:sldId id="402" r:id="rId7"/>
    <p:sldId id="407" r:id="rId8"/>
    <p:sldId id="380" r:id="rId9"/>
    <p:sldId id="409" r:id="rId10"/>
    <p:sldId id="366" r:id="rId11"/>
    <p:sldId id="372" r:id="rId12"/>
    <p:sldId id="297" r:id="rId13"/>
  </p:sldIdLst>
  <p:sldSz cx="12188825" cy="6858000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A9C"/>
    <a:srgbClr val="00BE81"/>
    <a:srgbClr val="FDD200"/>
    <a:srgbClr val="6FB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901" autoAdjust="0"/>
  </p:normalViewPr>
  <p:slideViewPr>
    <p:cSldViewPr snapToGrid="0" snapToObjects="1">
      <p:cViewPr varScale="1">
        <p:scale>
          <a:sx n="109" d="100"/>
          <a:sy n="109" d="100"/>
        </p:scale>
        <p:origin x="402" y="10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8AB88-8E2C-493A-8A9D-C560A23BA86A}" type="datetimeFigureOut">
              <a:rPr lang="es-ES" smtClean="0"/>
              <a:t>30/07/2019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08FE6-B4D7-47FB-8F40-3B439F86B97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948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7B1-BB4D-7A4D-9AD4-E9C64C6E8B59}" type="datetimeFigureOut">
              <a:rPr lang="es-ES" smtClean="0"/>
              <a:t>30/07/2019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A734-5DAA-004F-8A8A-FEC1C5079B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25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7B1-BB4D-7A4D-9AD4-E9C64C6E8B59}" type="datetimeFigureOut">
              <a:rPr lang="es-ES" smtClean="0"/>
              <a:t>30/07/2019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A734-5DAA-004F-8A8A-FEC1C5079B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20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7B1-BB4D-7A4D-9AD4-E9C64C6E8B59}" type="datetimeFigureOut">
              <a:rPr lang="es-ES" smtClean="0"/>
              <a:t>30/07/2019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A734-5DAA-004F-8A8A-FEC1C5079B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32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7B1-BB4D-7A4D-9AD4-E9C64C6E8B59}" type="datetimeFigureOut">
              <a:rPr lang="es-ES" smtClean="0"/>
              <a:t>30/07/2019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A734-5DAA-004F-8A8A-FEC1C5079B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96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7B1-BB4D-7A4D-9AD4-E9C64C6E8B59}" type="datetimeFigureOut">
              <a:rPr lang="es-ES" smtClean="0"/>
              <a:t>30/07/2019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A734-5DAA-004F-8A8A-FEC1C5079B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02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7B1-BB4D-7A4D-9AD4-E9C64C6E8B59}" type="datetimeFigureOut">
              <a:rPr lang="es-ES" smtClean="0"/>
              <a:t>30/07/2019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A734-5DAA-004F-8A8A-FEC1C5079B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48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7B1-BB4D-7A4D-9AD4-E9C64C6E8B59}" type="datetimeFigureOut">
              <a:rPr lang="es-ES" smtClean="0"/>
              <a:t>30/07/2019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A734-5DAA-004F-8A8A-FEC1C5079B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76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7B1-BB4D-7A4D-9AD4-E9C64C6E8B59}" type="datetimeFigureOut">
              <a:rPr lang="es-ES" smtClean="0"/>
              <a:t>30/07/2019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A734-5DAA-004F-8A8A-FEC1C5079B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04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7B1-BB4D-7A4D-9AD4-E9C64C6E8B59}" type="datetimeFigureOut">
              <a:rPr lang="es-ES" smtClean="0"/>
              <a:t>30/07/2019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A734-5DAA-004F-8A8A-FEC1C5079B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4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7B1-BB4D-7A4D-9AD4-E9C64C6E8B59}" type="datetimeFigureOut">
              <a:rPr lang="es-ES" smtClean="0"/>
              <a:t>30/07/2019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A734-5DAA-004F-8A8A-FEC1C5079B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62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37B1-BB4D-7A4D-9AD4-E9C64C6E8B59}" type="datetimeFigureOut">
              <a:rPr lang="es-ES" smtClean="0"/>
              <a:t>30/07/2019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CA734-5DAA-004F-8A8A-FEC1C5079B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76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A37B1-BB4D-7A4D-9AD4-E9C64C6E8B59}" type="datetimeFigureOut">
              <a:rPr lang="es-ES" smtClean="0"/>
              <a:t>30/07/2019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CA734-5DAA-004F-8A8A-FEC1C5079B2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39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2" y="1"/>
            <a:ext cx="12217888" cy="6876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76887" y="2678716"/>
            <a:ext cx="9685867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ca-ES" sz="48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PACTE NACIONAL</a:t>
            </a:r>
          </a:p>
          <a:p>
            <a:pPr>
              <a:lnSpc>
                <a:spcPct val="80000"/>
              </a:lnSpc>
            </a:pPr>
            <a:r>
              <a:rPr lang="ca-ES" sz="48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PER A LA SOCIETAT</a:t>
            </a:r>
          </a:p>
          <a:p>
            <a:pPr>
              <a:lnSpc>
                <a:spcPct val="80000"/>
              </a:lnSpc>
            </a:pPr>
            <a:r>
              <a:rPr lang="ca-ES" sz="48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DEL CONEIXEMENT</a:t>
            </a:r>
            <a:endParaRPr lang="ca-ES" sz="48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477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2" y="1"/>
            <a:ext cx="12217888" cy="687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6984" y="143986"/>
            <a:ext cx="9914483" cy="7571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2400" b="1" dirty="0">
                <a:solidFill>
                  <a:srgbClr val="FFFFFF"/>
                </a:solidFill>
                <a:latin typeface="Helvetica Neue"/>
                <a:cs typeface="Helvetica Neue"/>
              </a:rPr>
              <a:t>Pacte Nacional per a la Societat del Coneixement</a:t>
            </a:r>
          </a:p>
          <a:p>
            <a:pPr>
              <a:lnSpc>
                <a:spcPct val="90000"/>
              </a:lnSpc>
            </a:pPr>
            <a:r>
              <a:rPr lang="es-ES_tradnl" sz="2400" b="1" dirty="0">
                <a:solidFill>
                  <a:srgbClr val="FFFFFF"/>
                </a:solidFill>
                <a:latin typeface="Helvetica Neue"/>
                <a:cs typeface="Helvetica Neue"/>
              </a:rPr>
              <a:t>Què és?</a:t>
            </a:r>
          </a:p>
        </p:txBody>
      </p:sp>
      <p:sp>
        <p:nvSpPr>
          <p:cNvPr id="5" name="6 CuadroTexto"/>
          <p:cNvSpPr txBox="1"/>
          <p:nvPr/>
        </p:nvSpPr>
        <p:spPr>
          <a:xfrm>
            <a:off x="665615" y="1448050"/>
            <a:ext cx="96257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3AA9C"/>
              </a:buClr>
              <a:buSzPct val="150000"/>
              <a:buFont typeface="Arial" pitchFamily="34" charset="0"/>
              <a:buChar char="•"/>
            </a:pPr>
            <a:r>
              <a:rPr lang="ca-ES" sz="2000" dirty="0">
                <a:latin typeface="Helvetica Neue"/>
                <a:cs typeface="Arial" pitchFamily="34" charset="0"/>
              </a:rPr>
              <a:t>El PN@SC té com a finalitat fixar els </a:t>
            </a:r>
            <a:r>
              <a:rPr lang="ca-ES" sz="2000" b="1" dirty="0">
                <a:solidFill>
                  <a:srgbClr val="23AA9C"/>
                </a:solidFill>
                <a:latin typeface="Helvetica Neue"/>
                <a:cs typeface="Arial" pitchFamily="34" charset="0"/>
              </a:rPr>
              <a:t>objectius compartits </a:t>
            </a:r>
            <a:r>
              <a:rPr lang="ca-ES" sz="2000" dirty="0">
                <a:latin typeface="Helvetica Neue"/>
                <a:cs typeface="Arial" pitchFamily="34" charset="0"/>
              </a:rPr>
              <a:t>i els </a:t>
            </a:r>
            <a:r>
              <a:rPr lang="ca-ES" sz="2000" b="1" dirty="0">
                <a:solidFill>
                  <a:srgbClr val="23AA9C"/>
                </a:solidFill>
                <a:latin typeface="Helvetica Neue"/>
                <a:cs typeface="Arial" pitchFamily="34" charset="0"/>
              </a:rPr>
              <a:t>instruments de coordinació</a:t>
            </a:r>
            <a:r>
              <a:rPr lang="ca-ES" sz="2000" dirty="0">
                <a:solidFill>
                  <a:srgbClr val="23AA9C"/>
                </a:solidFill>
                <a:latin typeface="Helvetica Neue"/>
                <a:cs typeface="Arial" pitchFamily="34" charset="0"/>
              </a:rPr>
              <a:t> </a:t>
            </a:r>
            <a:r>
              <a:rPr lang="ca-ES" sz="2000" dirty="0">
                <a:latin typeface="Helvetica Neue"/>
                <a:cs typeface="Arial" pitchFamily="34" charset="0"/>
              </a:rPr>
              <a:t>per a una millor gestió pública que garanteixi l’assoliment d’una societat més basada en el coneixement.</a:t>
            </a:r>
          </a:p>
          <a:p>
            <a:pPr>
              <a:buClr>
                <a:srgbClr val="23AA9C"/>
              </a:buClr>
              <a:buSzPct val="150000"/>
            </a:pPr>
            <a:endParaRPr lang="ca-ES" sz="2000" dirty="0">
              <a:latin typeface="Helvetica Neue"/>
              <a:cs typeface="Arial" pitchFamily="34" charset="0"/>
            </a:endParaRPr>
          </a:p>
          <a:p>
            <a:pPr marL="342900" indent="-342900">
              <a:buClr>
                <a:srgbClr val="23AA9C"/>
              </a:buClr>
              <a:buSzPct val="150000"/>
              <a:buFont typeface="Arial" pitchFamily="34" charset="0"/>
              <a:buChar char="•"/>
            </a:pPr>
            <a:r>
              <a:rPr lang="ca-ES" sz="2000" dirty="0">
                <a:latin typeface="Helvetica Neue"/>
                <a:cs typeface="Arial" pitchFamily="34" charset="0"/>
              </a:rPr>
              <a:t>El PN@SC té una </a:t>
            </a:r>
            <a:r>
              <a:rPr lang="ca-ES" sz="2000" b="1" dirty="0">
                <a:solidFill>
                  <a:srgbClr val="23AA9C"/>
                </a:solidFill>
                <a:latin typeface="Helvetica Neue"/>
                <a:cs typeface="Arial" pitchFamily="34" charset="0"/>
              </a:rPr>
              <a:t>vocació transversal i de consens </a:t>
            </a:r>
            <a:r>
              <a:rPr lang="ca-ES" sz="2000" dirty="0">
                <a:latin typeface="Helvetica Neue"/>
                <a:cs typeface="Arial" pitchFamily="34" charset="0"/>
              </a:rPr>
              <a:t>i, per aquest raó, integra la interacció de tots els agents implicats en la generació, transmissió i aplicació del coneixement: </a:t>
            </a:r>
          </a:p>
          <a:p>
            <a:pPr marL="1371600" lvl="3" indent="-342900">
              <a:buClr>
                <a:srgbClr val="23AA9C"/>
              </a:buClr>
              <a:buSzPct val="150000"/>
              <a:buFont typeface="Arial" panose="020B0604020202020204" pitchFamily="34" charset="0"/>
              <a:buChar char="•"/>
            </a:pPr>
            <a:r>
              <a:rPr lang="ca-ES" sz="2000" dirty="0">
                <a:latin typeface="Helvetica Neue"/>
                <a:cs typeface="Arial" pitchFamily="34" charset="0"/>
              </a:rPr>
              <a:t>Sistema d’educació superior</a:t>
            </a:r>
          </a:p>
          <a:p>
            <a:pPr marL="1371600" lvl="3" indent="-342900">
              <a:buClr>
                <a:srgbClr val="23AA9C"/>
              </a:buClr>
              <a:buSzPct val="150000"/>
              <a:buFont typeface="Arial" panose="020B0604020202020204" pitchFamily="34" charset="0"/>
              <a:buChar char="•"/>
            </a:pPr>
            <a:r>
              <a:rPr lang="ca-ES" sz="2000" dirty="0">
                <a:latin typeface="Helvetica Neue"/>
                <a:cs typeface="Arial" pitchFamily="34" charset="0"/>
              </a:rPr>
              <a:t>Sistema de recerca i innovació</a:t>
            </a:r>
          </a:p>
          <a:p>
            <a:pPr marL="1371600" lvl="3" indent="-342900">
              <a:buClr>
                <a:srgbClr val="23AA9C"/>
              </a:buClr>
              <a:buSzPct val="150000"/>
              <a:buFont typeface="Arial" panose="020B0604020202020204" pitchFamily="34" charset="0"/>
              <a:buChar char="•"/>
            </a:pPr>
            <a:r>
              <a:rPr lang="ca-ES" sz="2000" dirty="0">
                <a:latin typeface="Helvetica Neue"/>
                <a:cs typeface="Arial" pitchFamily="34" charset="0"/>
              </a:rPr>
              <a:t>Teixit social i empresarial</a:t>
            </a:r>
          </a:p>
          <a:p>
            <a:pPr marL="285750" indent="-285750">
              <a:buClr>
                <a:srgbClr val="23AA9C"/>
              </a:buClr>
              <a:buSzPct val="150000"/>
              <a:buFont typeface="Arial" panose="020B0604020202020204" pitchFamily="34" charset="0"/>
              <a:buChar char="•"/>
            </a:pPr>
            <a:endParaRPr lang="ca-ES" sz="2000" dirty="0">
              <a:latin typeface="Helvetica Neue"/>
              <a:cs typeface="Arial" pitchFamily="34" charset="0"/>
            </a:endParaRPr>
          </a:p>
          <a:p>
            <a:pPr marL="285750" indent="-285750">
              <a:buClr>
                <a:srgbClr val="23AA9C"/>
              </a:buClr>
              <a:buSzPct val="150000"/>
              <a:buFont typeface="Arial" panose="020B0604020202020204" pitchFamily="34" charset="0"/>
              <a:buChar char="•"/>
            </a:pPr>
            <a:r>
              <a:rPr lang="ca-ES" sz="2000" dirty="0">
                <a:latin typeface="Helvetica Neue"/>
                <a:cs typeface="Arial" pitchFamily="34" charset="0"/>
              </a:rPr>
              <a:t>El PN@SC és el </a:t>
            </a:r>
            <a:r>
              <a:rPr lang="ca-ES" sz="2000" b="1" dirty="0">
                <a:solidFill>
                  <a:srgbClr val="23AA9C"/>
                </a:solidFill>
                <a:latin typeface="Helvetica Neue"/>
                <a:cs typeface="Arial" pitchFamily="34" charset="0"/>
              </a:rPr>
              <a:t>pacte per dissenyar la Catalunya del futur</a:t>
            </a:r>
            <a:r>
              <a:rPr lang="ca-ES" sz="2000" dirty="0">
                <a:latin typeface="Helvetica Neue"/>
                <a:cs typeface="Arial" pitchFamily="34" charset="0"/>
              </a:rPr>
              <a:t>, que ha de comptar amb els instruments necessaris </a:t>
            </a:r>
            <a:r>
              <a:rPr lang="ca-ES" sz="2000" b="1" dirty="0">
                <a:latin typeface="Helvetica Neue"/>
                <a:cs typeface="Arial" pitchFamily="34" charset="0"/>
              </a:rPr>
              <a:t>per formar part de l’elit europea en desenvolupament econòmic, cultural i social</a:t>
            </a:r>
            <a:r>
              <a:rPr lang="ca-ES" sz="2000" dirty="0">
                <a:latin typeface="Helvetica Neue"/>
                <a:cs typeface="Arial" pitchFamily="34" charset="0"/>
              </a:rPr>
              <a:t>.</a:t>
            </a:r>
          </a:p>
          <a:p>
            <a:pPr lvl="1">
              <a:buClr>
                <a:srgbClr val="23AA9C"/>
              </a:buClr>
              <a:buSzPct val="150000"/>
            </a:pPr>
            <a:endParaRPr lang="ca-ES" sz="2000" dirty="0">
              <a:latin typeface="Helvetica Neue"/>
              <a:cs typeface="Arial" pitchFamily="34" charset="0"/>
            </a:endParaRPr>
          </a:p>
          <a:p>
            <a:pPr marL="342900" indent="-342900">
              <a:buClr>
                <a:srgbClr val="23AA9C"/>
              </a:buClr>
              <a:buSzPct val="150000"/>
              <a:buFont typeface="Arial" pitchFamily="34" charset="0"/>
              <a:buChar char="•"/>
            </a:pPr>
            <a:endParaRPr lang="ca-ES" sz="2000" dirty="0">
              <a:latin typeface="Helvetica Neue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4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2" y="1"/>
            <a:ext cx="12217888" cy="687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6984" y="143986"/>
            <a:ext cx="9914483" cy="7571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sz="2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Estructura del PN@SC</a:t>
            </a:r>
            <a:endParaRPr lang="es-ES_tradnl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lnSpc>
                <a:spcPct val="90000"/>
              </a:lnSpc>
            </a:pPr>
            <a:endParaRPr lang="es-ES_tradnl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1532555" y="3246548"/>
            <a:ext cx="8857230" cy="1811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b="1" dirty="0">
              <a:solidFill>
                <a:schemeClr val="tx1"/>
              </a:solidFill>
              <a:latin typeface="Helvetica Neue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5633" y="3423591"/>
            <a:ext cx="1319268" cy="59794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Thin" panose="02000206000000020004" pitchFamily="2" charset="0"/>
                <a:ea typeface="Helvetica Neue Thin" panose="02000206000000020004" pitchFamily="2" charset="0"/>
              </a:rPr>
              <a:t>Missió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Thin" panose="02000206000000020004" pitchFamily="2" charset="0"/>
                <a:ea typeface="Helvetica Neue Thin" panose="02000206000000020004" pitchFamily="2" charset="0"/>
              </a:rPr>
              <a:t>i visió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5696" y="3392771"/>
            <a:ext cx="1566360" cy="62876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Thin" panose="02000206000000020004" pitchFamily="2" charset="0"/>
                <a:ea typeface="Helvetica Neue Thin" panose="02000206000000020004" pitchFamily="2" charset="0"/>
              </a:rPr>
              <a:t>Recursos humans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72852" y="3423591"/>
            <a:ext cx="1688123" cy="597948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Thin" panose="02000206000000020004" pitchFamily="2" charset="0"/>
                <a:ea typeface="Helvetica Neue Thin" panose="02000206000000020004" pitchFamily="2" charset="0"/>
              </a:rPr>
              <a:t>Recursos econòmics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65633" y="4232891"/>
            <a:ext cx="3155938" cy="601701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Thin" panose="02000206000000020004" pitchFamily="2" charset="0"/>
                <a:ea typeface="Helvetica Neue Thin" panose="02000206000000020004" pitchFamily="2" charset="0"/>
              </a:rPr>
              <a:t>Transferència, Innovació i Emprenedoria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51354" y="1566583"/>
            <a:ext cx="4019630" cy="776386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Thin"/>
                <a:ea typeface="Helvetica Neue 67 Medium Conden" panose="02000503000000020004" pitchFamily="2" charset="0"/>
                <a:cs typeface="Helvetica Neue 67 Medium Conden" panose="02000503000000020004" pitchFamily="2" charset="0"/>
              </a:rPr>
              <a:t>PLENARI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1354" y="2541485"/>
            <a:ext cx="4019629" cy="512737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Thin"/>
                <a:ea typeface="Helvetica Neue 67 Medium Conden" panose="02000503000000020004" pitchFamily="2" charset="0"/>
                <a:cs typeface="Helvetica Neue 67 Medium Conden" panose="02000503000000020004" pitchFamily="2" charset="0"/>
              </a:rPr>
              <a:t>Taula Permanent</a:t>
            </a:r>
          </a:p>
        </p:txBody>
      </p:sp>
      <p:sp>
        <p:nvSpPr>
          <p:cNvPr id="12" name="Rectangle 5"/>
          <p:cNvSpPr/>
          <p:nvPr/>
        </p:nvSpPr>
        <p:spPr>
          <a:xfrm>
            <a:off x="8088637" y="3424497"/>
            <a:ext cx="1835968" cy="59704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Thin" panose="02000206000000020004" pitchFamily="2" charset="0"/>
                <a:ea typeface="Helvetica Neue Thin" panose="02000206000000020004" pitchFamily="2" charset="0"/>
              </a:rPr>
              <a:t>Sistema recerca</a:t>
            </a:r>
          </a:p>
        </p:txBody>
      </p:sp>
      <p:cxnSp>
        <p:nvCxnSpPr>
          <p:cNvPr id="13" name="16 Conector recto de flecha"/>
          <p:cNvCxnSpPr>
            <a:cxnSpLocks/>
            <a:stCxn id="10" idx="2"/>
            <a:endCxn id="11" idx="0"/>
          </p:cNvCxnSpPr>
          <p:nvPr/>
        </p:nvCxnSpPr>
        <p:spPr bwMode="auto">
          <a:xfrm>
            <a:off x="5961169" y="2342969"/>
            <a:ext cx="0" cy="198516"/>
          </a:xfrm>
          <a:prstGeom prst="straightConnector1">
            <a:avLst/>
          </a:prstGeom>
          <a:noFill/>
          <a:ln>
            <a:noFill/>
            <a:tailEnd type="arrow"/>
          </a:ln>
          <a:effectLst/>
          <a:scene3d>
            <a:camera prst="orthographicFront"/>
            <a:lightRig rig="threePt" dir="t"/>
          </a:scene3d>
          <a:sp3d>
            <a:bevelT w="635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5533528" y="4254810"/>
            <a:ext cx="2197288" cy="601701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Thin" panose="02000206000000020004" pitchFamily="2" charset="0"/>
                <a:ea typeface="Helvetica Neue Thin" panose="02000206000000020004" pitchFamily="2" charset="0"/>
              </a:rPr>
              <a:t>Grans Infraestructures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42774" y="4254811"/>
            <a:ext cx="1593313" cy="6017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003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8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Thin" panose="02000206000000020004" pitchFamily="2" charset="0"/>
                <a:ea typeface="Helvetica Neue Thin" panose="02000206000000020004" pitchFamily="2" charset="0"/>
              </a:rPr>
              <a:t>Territori, Regions </a:t>
            </a:r>
            <a:r>
              <a:rPr kumimoji="0" lang="ca-E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Neue Thin" panose="02000206000000020004" pitchFamily="2" charset="0"/>
                <a:ea typeface="Helvetica Neue Thin" panose="02000206000000020004" pitchFamily="2" charset="0"/>
              </a:rPr>
              <a:t>i Ciutats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92476" y="5265450"/>
            <a:ext cx="4041052" cy="501097"/>
          </a:xfrm>
          <a:prstGeom prst="rect">
            <a:avLst/>
          </a:prstGeom>
          <a:solidFill>
            <a:srgbClr val="00CC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 Thin"/>
                <a:ea typeface="Helvetica Neue 67 Medium Conden" panose="02000503000000020004" pitchFamily="2" charset="0"/>
                <a:cs typeface="Helvetica Neue 67 Medium Conden" panose="02000503000000020004" pitchFamily="2" charset="0"/>
              </a:rPr>
              <a:t>Consell Consultiu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961170" y="5265450"/>
            <a:ext cx="4428616" cy="50109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Thin"/>
                <a:ea typeface="Helvetica Neue 67 Medium Conden" panose="02000503000000020004" pitchFamily="2" charset="0"/>
                <a:cs typeface="Helvetica Neue 67 Medium Conden" panose="02000503000000020004" pitchFamily="2" charset="0"/>
              </a:rPr>
              <a:t>Coordinació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C7FEC658-953E-D742-8477-CC9C9C7D4329}"/>
              </a:ext>
            </a:extLst>
          </p:cNvPr>
          <p:cNvSpPr txBox="1"/>
          <p:nvPr/>
        </p:nvSpPr>
        <p:spPr>
          <a:xfrm rot="16200000">
            <a:off x="448007" y="3997596"/>
            <a:ext cx="191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solidFill>
                  <a:srgbClr val="0070C0"/>
                </a:solidFill>
                <a:latin typeface="Helvetica Neue" panose="02000206000000020004" pitchFamily="2" charset="0"/>
                <a:ea typeface="Helvetica Neue" panose="02000206000000020004" pitchFamily="2" charset="0"/>
                <a:cs typeface="Helvetica Neue Condensed Black" panose="02000503000000020004" pitchFamily="2" charset="0"/>
              </a:rPr>
              <a:t>Grups</a:t>
            </a:r>
            <a:r>
              <a:rPr lang="es-ES" dirty="0" smtClean="0">
                <a:solidFill>
                  <a:srgbClr val="0070C0"/>
                </a:solidFill>
                <a:latin typeface="Helvetica Neue" panose="02000206000000020004" pitchFamily="2" charset="0"/>
                <a:ea typeface="Helvetica Neue" panose="02000206000000020004" pitchFamily="2" charset="0"/>
                <a:cs typeface="Helvetica Neue Condensed Black" panose="02000503000000020004" pitchFamily="2" charset="0"/>
              </a:rPr>
              <a:t> </a:t>
            </a:r>
            <a:r>
              <a:rPr lang="es-ES" dirty="0">
                <a:solidFill>
                  <a:srgbClr val="0070C0"/>
                </a:solidFill>
                <a:latin typeface="Helvetica Neue" panose="02000206000000020004" pitchFamily="2" charset="0"/>
                <a:ea typeface="Helvetica Neue" panose="02000206000000020004" pitchFamily="2" charset="0"/>
                <a:cs typeface="Helvetica Neue Condensed Black" panose="02000503000000020004" pitchFamily="2" charset="0"/>
              </a:rPr>
              <a:t>de </a:t>
            </a:r>
            <a:r>
              <a:rPr lang="ca-ES" dirty="0" smtClean="0">
                <a:solidFill>
                  <a:srgbClr val="0070C0"/>
                </a:solidFill>
                <a:latin typeface="Helvetica Neue" panose="02000206000000020004" pitchFamily="2" charset="0"/>
                <a:ea typeface="Helvetica Neue" panose="02000206000000020004" pitchFamily="2" charset="0"/>
                <a:cs typeface="Helvetica Neue Condensed Black" panose="02000503000000020004" pitchFamily="2" charset="0"/>
              </a:rPr>
              <a:t>treball</a:t>
            </a:r>
            <a:endParaRPr lang="ca-ES" dirty="0">
              <a:solidFill>
                <a:srgbClr val="0070C0"/>
              </a:solidFill>
              <a:latin typeface="Helvetica Neue" panose="02000206000000020004" pitchFamily="2" charset="0"/>
              <a:ea typeface="Helvetica Neue" panose="02000206000000020004" pitchFamily="2" charset="0"/>
              <a:cs typeface="Helvetica Neue Condensed Black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2" y="1"/>
            <a:ext cx="12217888" cy="687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6984" y="143986"/>
            <a:ext cx="9914483" cy="4247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400" b="1" dirty="0">
                <a:solidFill>
                  <a:srgbClr val="FFFFFF"/>
                </a:solidFill>
                <a:latin typeface="Helvetica Neue"/>
                <a:cs typeface="Helvetica Neue"/>
              </a:rPr>
              <a:t>Grups de Treball</a:t>
            </a:r>
            <a:endParaRPr lang="es-ES_tradnl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0936" y="1630878"/>
            <a:ext cx="101274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23AA9C"/>
              </a:buClr>
              <a:buSzPct val="150000"/>
              <a:buFont typeface="Arial" panose="020B0604020202020204" pitchFamily="34" charset="0"/>
              <a:buChar char="•"/>
            </a:pPr>
            <a:r>
              <a:rPr lang="ca-ES" sz="2000" dirty="0">
                <a:latin typeface="Arial" pitchFamily="34" charset="0"/>
                <a:cs typeface="Arial" pitchFamily="34" charset="0"/>
              </a:rPr>
              <a:t>Hi ha un total de </a:t>
            </a:r>
            <a:r>
              <a:rPr lang="ca-ES" sz="2000" b="1" dirty="0">
                <a:solidFill>
                  <a:srgbClr val="23AA9C"/>
                </a:solidFill>
                <a:latin typeface="Arial" pitchFamily="34" charset="0"/>
                <a:cs typeface="Arial" pitchFamily="34" charset="0"/>
              </a:rPr>
              <a:t>7 grups de treball</a:t>
            </a:r>
            <a:r>
              <a:rPr lang="ca-ES" sz="2000" dirty="0">
                <a:latin typeface="Arial" pitchFamily="34" charset="0"/>
                <a:cs typeface="Arial" pitchFamily="34" charset="0"/>
              </a:rPr>
              <a:t>: </a:t>
            </a:r>
          </a:p>
          <a:p>
            <a:pPr marL="742950" lvl="1" indent="-285750">
              <a:buClr>
                <a:srgbClr val="23AA9C"/>
              </a:buClr>
              <a:buSzPct val="150000"/>
              <a:buFont typeface="Arial" panose="020B0604020202020204" pitchFamily="34" charset="0"/>
              <a:buChar char="•"/>
            </a:pPr>
            <a:endParaRPr lang="ca-ES" sz="2000" dirty="0">
              <a:latin typeface="Arial" pitchFamily="34" charset="0"/>
              <a:cs typeface="Arial" pitchFamily="34" charset="0"/>
            </a:endParaRPr>
          </a:p>
          <a:p>
            <a:pPr marL="1028700" lvl="2" indent="-342900" algn="just">
              <a:buClr>
                <a:srgbClr val="23AA9C"/>
              </a:buClr>
              <a:buSzPct val="100000"/>
              <a:buFont typeface="+mj-lt"/>
              <a:buAutoNum type="arabicPeriod"/>
            </a:pPr>
            <a:r>
              <a:rPr lang="ca-ES" sz="2000" dirty="0">
                <a:latin typeface="Arial" pitchFamily="34" charset="0"/>
                <a:cs typeface="Arial" pitchFamily="34" charset="0"/>
              </a:rPr>
              <a:t>Missió i Visió del sistema de coneixement</a:t>
            </a:r>
          </a:p>
          <a:p>
            <a:pPr marL="1028700" lvl="2" indent="-342900" algn="just">
              <a:buClr>
                <a:srgbClr val="23AA9C"/>
              </a:buClr>
              <a:buSzPct val="100000"/>
              <a:buFont typeface="+mj-lt"/>
              <a:buAutoNum type="arabicPeriod"/>
            </a:pPr>
            <a:r>
              <a:rPr lang="ca-ES" sz="2000" dirty="0">
                <a:latin typeface="Arial" pitchFamily="34" charset="0"/>
                <a:cs typeface="Arial" pitchFamily="34" charset="0"/>
              </a:rPr>
              <a:t>Recursos Humans</a:t>
            </a:r>
          </a:p>
          <a:p>
            <a:pPr marL="1028700" lvl="2" indent="-342900" algn="just">
              <a:buClr>
                <a:srgbClr val="23AA9C"/>
              </a:buClr>
              <a:buSzPct val="100000"/>
              <a:buFont typeface="+mj-lt"/>
              <a:buAutoNum type="arabicPeriod"/>
            </a:pPr>
            <a:r>
              <a:rPr lang="ca-ES" sz="2000" dirty="0">
                <a:latin typeface="Arial" pitchFamily="34" charset="0"/>
                <a:cs typeface="Arial" pitchFamily="34" charset="0"/>
              </a:rPr>
              <a:t>Recursos Econòmics </a:t>
            </a:r>
          </a:p>
          <a:p>
            <a:pPr marL="1028700" lvl="2" indent="-342900" algn="just">
              <a:buClr>
                <a:srgbClr val="23AA9C"/>
              </a:buClr>
              <a:buSzPct val="100000"/>
              <a:buFont typeface="+mj-lt"/>
              <a:buAutoNum type="arabicPeriod"/>
            </a:pPr>
            <a:r>
              <a:rPr lang="ca-ES" sz="2000" dirty="0">
                <a:latin typeface="Arial" pitchFamily="34" charset="0"/>
                <a:cs typeface="Arial" pitchFamily="34" charset="0"/>
              </a:rPr>
              <a:t>Sistema de Recerca</a:t>
            </a:r>
          </a:p>
          <a:p>
            <a:pPr marL="1028700" lvl="2" indent="-342900" algn="just">
              <a:buClr>
                <a:srgbClr val="23AA9C"/>
              </a:buClr>
              <a:buSzPct val="100000"/>
              <a:buFont typeface="+mj-lt"/>
              <a:buAutoNum type="arabicPeriod"/>
            </a:pPr>
            <a:r>
              <a:rPr lang="ca-ES" sz="2000" dirty="0">
                <a:latin typeface="Arial" pitchFamily="34" charset="0"/>
                <a:cs typeface="Arial" pitchFamily="34" charset="0"/>
              </a:rPr>
              <a:t>Sistema de Transferència, Innovació i Emprenedoria</a:t>
            </a:r>
          </a:p>
          <a:p>
            <a:pPr marL="1028700" lvl="2" indent="-342900" algn="just">
              <a:buClr>
                <a:srgbClr val="23AA9C"/>
              </a:buClr>
              <a:buSzPct val="100000"/>
              <a:buFont typeface="+mj-lt"/>
              <a:buAutoNum type="arabicPeriod"/>
            </a:pPr>
            <a:r>
              <a:rPr lang="ca-ES" sz="2000" dirty="0">
                <a:latin typeface="Arial" pitchFamily="34" charset="0"/>
                <a:cs typeface="Arial" pitchFamily="34" charset="0"/>
              </a:rPr>
              <a:t>Infraestructures</a:t>
            </a:r>
          </a:p>
          <a:p>
            <a:pPr marL="1028700" lvl="2" indent="-342900" algn="just">
              <a:buClr>
                <a:srgbClr val="23AA9C"/>
              </a:buClr>
              <a:buSzPct val="100000"/>
              <a:buFont typeface="+mj-lt"/>
              <a:buAutoNum type="arabicPeriod"/>
            </a:pPr>
            <a:r>
              <a:rPr lang="ca-ES" sz="2000" dirty="0" smtClean="0">
                <a:latin typeface="Arial" pitchFamily="34" charset="0"/>
                <a:cs typeface="Arial" pitchFamily="34" charset="0"/>
              </a:rPr>
              <a:t>Territori, Regions </a:t>
            </a:r>
            <a:r>
              <a:rPr lang="ca-ES" sz="2000" dirty="0">
                <a:latin typeface="Arial" pitchFamily="34" charset="0"/>
                <a:cs typeface="Arial" pitchFamily="34" charset="0"/>
              </a:rPr>
              <a:t>i Ciutats</a:t>
            </a:r>
          </a:p>
          <a:p>
            <a:pPr lvl="1" algn="just">
              <a:buClr>
                <a:srgbClr val="23AA9C"/>
              </a:buClr>
              <a:buSzPct val="150000"/>
            </a:pPr>
            <a:endParaRPr lang="ca-ES" sz="2000" dirty="0"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buClr>
                <a:srgbClr val="23AA9C"/>
              </a:buClr>
              <a:buSzPct val="150000"/>
              <a:buFont typeface="Arial" panose="020B0604020202020204" pitchFamily="34" charset="0"/>
              <a:buChar char="•"/>
            </a:pPr>
            <a:r>
              <a:rPr lang="ca-ES" sz="2000" dirty="0">
                <a:latin typeface="Arial" pitchFamily="34" charset="0"/>
                <a:cs typeface="Arial" pitchFamily="34" charset="0"/>
              </a:rPr>
              <a:t>La funció principal dels Grups de Treball é</a:t>
            </a:r>
            <a:r>
              <a:rPr lang="ca-ES" sz="20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ca-ES" sz="2000" dirty="0">
                <a:latin typeface="Arial" pitchFamily="34" charset="0"/>
                <a:cs typeface="Arial" pitchFamily="34" charset="0"/>
              </a:rPr>
              <a:t>elaborar una proposta de mesures concretes en l’àmbit corresponent que s’integrarà en el document final del Pacte.</a:t>
            </a:r>
          </a:p>
        </p:txBody>
      </p:sp>
    </p:spTree>
    <p:extLst>
      <p:ext uri="{BB962C8B-B14F-4D97-AF65-F5344CB8AC3E}">
        <p14:creationId xmlns:p14="http://schemas.microsoft.com/office/powerpoint/2010/main" val="211122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2" y="1"/>
            <a:ext cx="12217888" cy="687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6984" y="143986"/>
            <a:ext cx="9914483" cy="4247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GRUPS DE TREBALL</a:t>
            </a:r>
            <a:endParaRPr lang="es-ES_tradnl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2954" y="1319281"/>
            <a:ext cx="101274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23AA9C"/>
              </a:buClr>
              <a:buSzPct val="150000"/>
              <a:buFont typeface="Arial" panose="020B0604020202020204" pitchFamily="34" charset="0"/>
              <a:buChar char="•"/>
            </a:pPr>
            <a:endParaRPr lang="ca-ES" sz="2000" dirty="0">
              <a:latin typeface="Arial" pitchFamily="34" charset="0"/>
              <a:cs typeface="Arial" pitchFamily="34" charset="0"/>
            </a:endParaRPr>
          </a:p>
          <a:p>
            <a:pPr marL="685800" lvl="2" algn="just">
              <a:buClr>
                <a:srgbClr val="23AA9C"/>
              </a:buClr>
              <a:buSzPct val="100000"/>
            </a:pPr>
            <a:r>
              <a:rPr lang="ca-ES" sz="2000" b="1" dirty="0" smtClean="0">
                <a:solidFill>
                  <a:srgbClr val="23AA9C"/>
                </a:solidFill>
                <a:latin typeface="Arial Black" panose="020B0A04020102020204" pitchFamily="34" charset="0"/>
                <a:cs typeface="Arial" pitchFamily="34" charset="0"/>
              </a:rPr>
              <a:t>GRUP 1</a:t>
            </a:r>
            <a:r>
              <a:rPr lang="ca-ES" sz="2000" b="1" dirty="0" smtClean="0">
                <a:solidFill>
                  <a:srgbClr val="23AA9C"/>
                </a:solidFill>
                <a:latin typeface="Arial" pitchFamily="34" charset="0"/>
                <a:cs typeface="Arial" pitchFamily="34" charset="0"/>
              </a:rPr>
              <a:t> 			  </a:t>
            </a:r>
            <a:r>
              <a:rPr lang="ca-ES" sz="2000" dirty="0" smtClean="0">
                <a:latin typeface="Helvetica Neue"/>
                <a:cs typeface="Arial" pitchFamily="34" charset="0"/>
              </a:rPr>
              <a:t>Missió </a:t>
            </a:r>
            <a:r>
              <a:rPr lang="ca-ES" sz="2000" dirty="0">
                <a:latin typeface="Helvetica Neue"/>
                <a:cs typeface="Arial" pitchFamily="34" charset="0"/>
              </a:rPr>
              <a:t>i Visió del </a:t>
            </a:r>
            <a:r>
              <a:rPr lang="ca-ES" sz="2000" dirty="0" smtClean="0">
                <a:latin typeface="Helvetica Neue"/>
                <a:cs typeface="Arial" pitchFamily="34" charset="0"/>
              </a:rPr>
              <a:t>Sistema </a:t>
            </a:r>
            <a:r>
              <a:rPr lang="ca-ES" sz="2000" dirty="0">
                <a:latin typeface="Helvetica Neue"/>
                <a:cs typeface="Arial" pitchFamily="34" charset="0"/>
              </a:rPr>
              <a:t>de C</a:t>
            </a:r>
            <a:r>
              <a:rPr lang="ca-ES" sz="2000" dirty="0" smtClean="0">
                <a:latin typeface="Helvetica Neue"/>
                <a:cs typeface="Arial" pitchFamily="34" charset="0"/>
              </a:rPr>
              <a:t>oneixement</a:t>
            </a:r>
          </a:p>
          <a:p>
            <a:pPr marL="685800" lvl="2" algn="just">
              <a:buClr>
                <a:srgbClr val="23AA9C"/>
              </a:buClr>
              <a:buSzPct val="100000"/>
            </a:pPr>
            <a:endParaRPr lang="ca-ES" sz="2000" dirty="0">
              <a:latin typeface="Arial" pitchFamily="34" charset="0"/>
              <a:cs typeface="Arial" pitchFamily="34" charset="0"/>
            </a:endParaRPr>
          </a:p>
          <a:p>
            <a:pPr marL="685800" lvl="2" algn="just">
              <a:buClr>
                <a:srgbClr val="23AA9C"/>
              </a:buClr>
              <a:buSzPct val="100000"/>
            </a:pPr>
            <a:r>
              <a:rPr lang="ca-ES" sz="2000" b="1" dirty="0" smtClean="0">
                <a:solidFill>
                  <a:srgbClr val="23AA9C"/>
                </a:solidFill>
                <a:latin typeface="Arial Black" panose="020B0A04020102020204" pitchFamily="34" charset="0"/>
                <a:cs typeface="Arial" pitchFamily="34" charset="0"/>
              </a:rPr>
              <a:t>GRUP 2</a:t>
            </a:r>
            <a:r>
              <a:rPr lang="ca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 smtClean="0">
                <a:latin typeface="Arial" pitchFamily="34" charset="0"/>
                <a:cs typeface="Arial" pitchFamily="34" charset="0"/>
              </a:rPr>
              <a:t>			  </a:t>
            </a:r>
            <a:r>
              <a:rPr lang="ca-ES" sz="2000" dirty="0" smtClean="0">
                <a:latin typeface="Helvetica Neue"/>
                <a:cs typeface="Arial" pitchFamily="34" charset="0"/>
              </a:rPr>
              <a:t>Recursos Humans</a:t>
            </a:r>
          </a:p>
          <a:p>
            <a:pPr marL="685800" lvl="2" algn="just">
              <a:buClr>
                <a:srgbClr val="23AA9C"/>
              </a:buClr>
              <a:buSzPct val="100000"/>
            </a:pPr>
            <a:endParaRPr lang="ca-ES" sz="2000" dirty="0">
              <a:latin typeface="Arial" pitchFamily="34" charset="0"/>
              <a:cs typeface="Arial" pitchFamily="34" charset="0"/>
            </a:endParaRPr>
          </a:p>
          <a:p>
            <a:pPr marL="685800" lvl="2" algn="just">
              <a:buClr>
                <a:srgbClr val="23AA9C"/>
              </a:buClr>
              <a:buSzPct val="100000"/>
            </a:pPr>
            <a:r>
              <a:rPr lang="ca-ES" sz="2000" b="1" dirty="0" smtClean="0">
                <a:solidFill>
                  <a:srgbClr val="23AA9C"/>
                </a:solidFill>
                <a:latin typeface="Arial Black" panose="020B0A04020102020204" pitchFamily="34" charset="0"/>
                <a:cs typeface="Arial" pitchFamily="34" charset="0"/>
              </a:rPr>
              <a:t>GRUP 3			</a:t>
            </a:r>
            <a:r>
              <a:rPr lang="ca-E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a-ES" sz="2000" dirty="0" smtClean="0">
                <a:latin typeface="Helvetica Neue"/>
                <a:cs typeface="Arial" pitchFamily="34" charset="0"/>
              </a:rPr>
              <a:t>Recursos </a:t>
            </a:r>
            <a:r>
              <a:rPr lang="ca-ES" sz="2000" dirty="0">
                <a:latin typeface="Helvetica Neue"/>
                <a:cs typeface="Arial" pitchFamily="34" charset="0"/>
              </a:rPr>
              <a:t>Econòmics </a:t>
            </a:r>
            <a:endParaRPr lang="ca-ES" sz="2000" dirty="0" smtClean="0">
              <a:latin typeface="Helvetica Neue"/>
              <a:cs typeface="Arial" pitchFamily="34" charset="0"/>
            </a:endParaRPr>
          </a:p>
          <a:p>
            <a:pPr marL="685800" lvl="2" algn="just">
              <a:buClr>
                <a:srgbClr val="23AA9C"/>
              </a:buClr>
              <a:buSzPct val="100000"/>
            </a:pPr>
            <a:endParaRPr lang="ca-ES" sz="2000" dirty="0">
              <a:latin typeface="Arial" pitchFamily="34" charset="0"/>
              <a:cs typeface="Arial" pitchFamily="34" charset="0"/>
            </a:endParaRPr>
          </a:p>
          <a:p>
            <a:pPr marL="685800" lvl="2" algn="just">
              <a:buClr>
                <a:srgbClr val="23AA9C"/>
              </a:buClr>
              <a:buSzPct val="100000"/>
            </a:pPr>
            <a:r>
              <a:rPr lang="ca-ES" sz="2000" b="1" dirty="0" smtClean="0">
                <a:solidFill>
                  <a:srgbClr val="23AA9C"/>
                </a:solidFill>
                <a:latin typeface="Arial Black" panose="020B0A04020102020204" pitchFamily="34" charset="0"/>
                <a:cs typeface="Arial" pitchFamily="34" charset="0"/>
              </a:rPr>
              <a:t>GRUP 4</a:t>
            </a:r>
            <a:r>
              <a:rPr lang="ca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 smtClean="0">
                <a:latin typeface="Arial" pitchFamily="34" charset="0"/>
                <a:cs typeface="Arial" pitchFamily="34" charset="0"/>
              </a:rPr>
              <a:t> 		  </a:t>
            </a:r>
            <a:r>
              <a:rPr lang="ca-ES" sz="2000" dirty="0" smtClean="0">
                <a:latin typeface="Helvetica Neue"/>
                <a:cs typeface="Arial" pitchFamily="34" charset="0"/>
              </a:rPr>
              <a:t>Sistema </a:t>
            </a:r>
            <a:r>
              <a:rPr lang="ca-ES" sz="2000" dirty="0">
                <a:latin typeface="Helvetica Neue"/>
                <a:cs typeface="Arial" pitchFamily="34" charset="0"/>
              </a:rPr>
              <a:t>de </a:t>
            </a:r>
            <a:r>
              <a:rPr lang="ca-ES" sz="2000" dirty="0" smtClean="0">
                <a:latin typeface="Helvetica Neue"/>
                <a:cs typeface="Arial" pitchFamily="34" charset="0"/>
              </a:rPr>
              <a:t>Recerca</a:t>
            </a:r>
          </a:p>
          <a:p>
            <a:pPr marL="685800" lvl="2" algn="just">
              <a:buClr>
                <a:srgbClr val="23AA9C"/>
              </a:buClr>
              <a:buSzPct val="100000"/>
            </a:pPr>
            <a:endParaRPr lang="ca-ES" sz="2000" dirty="0">
              <a:latin typeface="Arial" pitchFamily="34" charset="0"/>
              <a:cs typeface="Arial" pitchFamily="34" charset="0"/>
            </a:endParaRPr>
          </a:p>
          <a:p>
            <a:pPr marL="685800" lvl="2" algn="just">
              <a:buClr>
                <a:srgbClr val="23AA9C"/>
              </a:buClr>
              <a:buSzPct val="100000"/>
            </a:pPr>
            <a:r>
              <a:rPr lang="ca-ES" sz="2000" b="1" dirty="0" smtClean="0">
                <a:solidFill>
                  <a:srgbClr val="23AA9C"/>
                </a:solidFill>
                <a:latin typeface="Arial Black" panose="020B0A04020102020204" pitchFamily="34" charset="0"/>
                <a:cs typeface="Arial" pitchFamily="34" charset="0"/>
              </a:rPr>
              <a:t>GRUP 5</a:t>
            </a:r>
            <a:r>
              <a:rPr lang="ca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 smtClean="0">
                <a:latin typeface="Arial" pitchFamily="34" charset="0"/>
                <a:cs typeface="Arial" pitchFamily="34" charset="0"/>
              </a:rPr>
              <a:t> 		  </a:t>
            </a:r>
            <a:r>
              <a:rPr lang="ca-ES" sz="2000" dirty="0" smtClean="0">
                <a:latin typeface="Helvetica Neue"/>
                <a:cs typeface="Arial" pitchFamily="34" charset="0"/>
              </a:rPr>
              <a:t>Sistema </a:t>
            </a:r>
            <a:r>
              <a:rPr lang="ca-ES" sz="2000" dirty="0">
                <a:latin typeface="Helvetica Neue"/>
                <a:cs typeface="Arial" pitchFamily="34" charset="0"/>
              </a:rPr>
              <a:t>de Transferència, Innovació i </a:t>
            </a:r>
            <a:r>
              <a:rPr lang="ca-ES" sz="2000" dirty="0" smtClean="0">
                <a:latin typeface="Helvetica Neue"/>
                <a:cs typeface="Arial" pitchFamily="34" charset="0"/>
              </a:rPr>
              <a:t>Emprenedoria</a:t>
            </a:r>
          </a:p>
          <a:p>
            <a:pPr marL="685800" lvl="2" algn="just">
              <a:buClr>
                <a:srgbClr val="23AA9C"/>
              </a:buClr>
              <a:buSzPct val="100000"/>
            </a:pPr>
            <a:endParaRPr lang="ca-ES" sz="2000" dirty="0">
              <a:latin typeface="Arial" pitchFamily="34" charset="0"/>
              <a:cs typeface="Arial" pitchFamily="34" charset="0"/>
            </a:endParaRPr>
          </a:p>
          <a:p>
            <a:pPr marL="685800" lvl="2" algn="just">
              <a:buClr>
                <a:srgbClr val="23AA9C"/>
              </a:buClr>
              <a:buSzPct val="100000"/>
            </a:pPr>
            <a:r>
              <a:rPr lang="ca-ES" sz="2000" b="1" dirty="0" smtClean="0">
                <a:solidFill>
                  <a:srgbClr val="23AA9C"/>
                </a:solidFill>
                <a:latin typeface="Arial Black" panose="020B0A04020102020204" pitchFamily="34" charset="0"/>
                <a:cs typeface="Arial" pitchFamily="34" charset="0"/>
              </a:rPr>
              <a:t>GRUP 6			</a:t>
            </a:r>
            <a:r>
              <a:rPr lang="ca-E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a-ES" sz="2000" dirty="0" smtClean="0">
                <a:latin typeface="Helvetica Neue"/>
                <a:cs typeface="Arial" pitchFamily="34" charset="0"/>
              </a:rPr>
              <a:t>Grans Infraestructures de Recerca</a:t>
            </a:r>
          </a:p>
          <a:p>
            <a:pPr marL="685800" lvl="2" algn="just">
              <a:buClr>
                <a:srgbClr val="23AA9C"/>
              </a:buClr>
              <a:buSzPct val="100000"/>
            </a:pPr>
            <a:endParaRPr lang="ca-ES" sz="2000" dirty="0">
              <a:latin typeface="Arial" pitchFamily="34" charset="0"/>
              <a:cs typeface="Arial" pitchFamily="34" charset="0"/>
            </a:endParaRPr>
          </a:p>
          <a:p>
            <a:pPr marL="685800" lvl="2" algn="just">
              <a:buClr>
                <a:srgbClr val="23AA9C"/>
              </a:buClr>
              <a:buSzPct val="100000"/>
            </a:pPr>
            <a:r>
              <a:rPr lang="ca-ES" sz="2000" b="1" dirty="0" smtClean="0">
                <a:solidFill>
                  <a:srgbClr val="23AA9C"/>
                </a:solidFill>
                <a:latin typeface="Arial Black" panose="020B0A04020102020204" pitchFamily="34" charset="0"/>
                <a:cs typeface="Arial" pitchFamily="34" charset="0"/>
              </a:rPr>
              <a:t>GRUP 7</a:t>
            </a:r>
            <a:r>
              <a:rPr lang="ca-E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a-ES" sz="2000" dirty="0" smtClean="0">
                <a:latin typeface="Arial" pitchFamily="34" charset="0"/>
                <a:cs typeface="Arial" pitchFamily="34" charset="0"/>
              </a:rPr>
              <a:t>			  </a:t>
            </a:r>
            <a:r>
              <a:rPr lang="ca-ES" sz="2000" dirty="0" smtClean="0">
                <a:latin typeface="Helvetica Neue"/>
                <a:cs typeface="Arial" pitchFamily="34" charset="0"/>
              </a:rPr>
              <a:t>Territori, Regions </a:t>
            </a:r>
            <a:r>
              <a:rPr lang="ca-ES" sz="2000" dirty="0">
                <a:latin typeface="Helvetica Neue"/>
                <a:cs typeface="Arial" pitchFamily="34" charset="0"/>
              </a:rPr>
              <a:t>i </a:t>
            </a:r>
            <a:r>
              <a:rPr lang="ca-ES" sz="2000" dirty="0" smtClean="0">
                <a:latin typeface="Helvetica Neue"/>
                <a:cs typeface="Arial" pitchFamily="34" charset="0"/>
              </a:rPr>
              <a:t>Ciutats</a:t>
            </a:r>
            <a:endParaRPr lang="ca-ES" sz="2000" dirty="0">
              <a:latin typeface="Helvetica Neue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33" y="1544204"/>
            <a:ext cx="543167" cy="47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33" y="2186591"/>
            <a:ext cx="571456" cy="49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59" y="2847022"/>
            <a:ext cx="587113" cy="357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66" y="3362641"/>
            <a:ext cx="588306" cy="5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50" y="4042160"/>
            <a:ext cx="407932" cy="5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43" y="4632762"/>
            <a:ext cx="523152" cy="52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80" y="5249991"/>
            <a:ext cx="422672" cy="39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1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2" y="8627"/>
            <a:ext cx="12217888" cy="687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6984" y="143986"/>
            <a:ext cx="9914483" cy="10895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400" b="1" dirty="0">
                <a:solidFill>
                  <a:srgbClr val="FFFFFF"/>
                </a:solidFill>
                <a:latin typeface="Helvetica Neue"/>
                <a:cs typeface="Helvetica Neue"/>
              </a:rPr>
              <a:t>Procés Participatiu:</a:t>
            </a:r>
          </a:p>
          <a:p>
            <a:pPr>
              <a:lnSpc>
                <a:spcPct val="90000"/>
              </a:lnSpc>
            </a:pPr>
            <a:r>
              <a:rPr lang="ca-ES" sz="2400" b="1" dirty="0">
                <a:solidFill>
                  <a:srgbClr val="FFFFFF"/>
                </a:solidFill>
                <a:latin typeface="Helvetica Neue"/>
                <a:cs typeface="Helvetica Neue"/>
              </a:rPr>
              <a:t>Ecosistema Català de Coneixement</a:t>
            </a:r>
          </a:p>
          <a:p>
            <a:pPr>
              <a:lnSpc>
                <a:spcPct val="90000"/>
              </a:lnSpc>
            </a:pPr>
            <a:endParaRPr lang="es-ES_tradnl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01" y="1492308"/>
            <a:ext cx="6264422" cy="44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3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2" y="1"/>
            <a:ext cx="12217888" cy="687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6984" y="143986"/>
            <a:ext cx="9914483" cy="7571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400" b="1" dirty="0">
                <a:solidFill>
                  <a:srgbClr val="FFFFFF"/>
                </a:solidFill>
                <a:latin typeface="Helvetica Neue"/>
                <a:cs typeface="Helvetica Neue"/>
              </a:rPr>
              <a:t>Procés </a:t>
            </a:r>
            <a:r>
              <a:rPr lang="ca-ES" sz="2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Participatiu</a:t>
            </a:r>
            <a:endParaRPr lang="ca-ES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  <a:p>
            <a:pPr>
              <a:lnSpc>
                <a:spcPct val="90000"/>
              </a:lnSpc>
            </a:pPr>
            <a:endParaRPr lang="es-ES_tradnl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5876" y="1877152"/>
            <a:ext cx="789842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a-ES" b="1" dirty="0">
                <a:solidFill>
                  <a:srgbClr val="23AA9C"/>
                </a:solidFill>
                <a:latin typeface="Helvetica Neue"/>
                <a:ea typeface="Times New Roman" panose="02020603050405020304" pitchFamily="18" charset="0"/>
              </a:rPr>
              <a:t>Actors </a:t>
            </a:r>
            <a:r>
              <a:rPr lang="ca-ES" b="1" dirty="0" smtClean="0">
                <a:solidFill>
                  <a:srgbClr val="23AA9C"/>
                </a:solidFill>
                <a:latin typeface="Helvetica Neue"/>
                <a:ea typeface="Times New Roman" panose="02020603050405020304" pitchFamily="18" charset="0"/>
              </a:rPr>
              <a:t>institucionals:</a:t>
            </a:r>
            <a:r>
              <a:rPr lang="ca-ES" dirty="0" smtClean="0">
                <a:solidFill>
                  <a:srgbClr val="23AA9C"/>
                </a:solidFill>
                <a:latin typeface="Helvetica Neue"/>
                <a:ea typeface="Times New Roman" panose="02020603050405020304" pitchFamily="18" charset="0"/>
              </a:rPr>
              <a:t> </a:t>
            </a:r>
            <a:r>
              <a:rPr lang="ca-ES" dirty="0">
                <a:latin typeface="Helvetica Neue"/>
                <a:ea typeface="Times New Roman" panose="02020603050405020304" pitchFamily="18" charset="0"/>
              </a:rPr>
              <a:t>membres dels organismes definits al </a:t>
            </a:r>
            <a:r>
              <a:rPr lang="ca-ES" dirty="0" smtClean="0">
                <a:latin typeface="Helvetica Neue"/>
                <a:ea typeface="Times New Roman" panose="02020603050405020304" pitchFamily="18" charset="0"/>
              </a:rPr>
              <a:t>PN@SC. </a:t>
            </a:r>
            <a:r>
              <a:rPr lang="ca-ES" b="1" dirty="0">
                <a:solidFill>
                  <a:srgbClr val="23AA9C"/>
                </a:solidFill>
                <a:latin typeface="Helvetica Neue"/>
                <a:ea typeface="Times New Roman" panose="02020603050405020304" pitchFamily="18" charset="0"/>
              </a:rPr>
              <a:t>PLENARI, TAULA PERMANENT I CONSELL CONSULTIU</a:t>
            </a:r>
            <a:endParaRPr lang="fr-FR" dirty="0">
              <a:solidFill>
                <a:srgbClr val="23AA9C"/>
              </a:solidFill>
              <a:latin typeface="Helvetica Neue"/>
              <a:ea typeface="Times New Roman" panose="02020603050405020304" pitchFamily="18" charset="0"/>
            </a:endParaRPr>
          </a:p>
          <a:p>
            <a:pPr marL="685800">
              <a:lnSpc>
                <a:spcPct val="115000"/>
              </a:lnSpc>
              <a:spcAft>
                <a:spcPts val="0"/>
              </a:spcAft>
            </a:pPr>
            <a:r>
              <a:rPr lang="ca-ES" dirty="0">
                <a:solidFill>
                  <a:srgbClr val="404040"/>
                </a:solidFill>
                <a:latin typeface="Helvetica Neue"/>
                <a:ea typeface="Times New Roman" panose="02020603050405020304" pitchFamily="18" charset="0"/>
              </a:rPr>
              <a:t> </a:t>
            </a:r>
            <a:endParaRPr lang="fr-FR" dirty="0">
              <a:latin typeface="Helvetica Neue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a-ES" b="1" dirty="0">
                <a:solidFill>
                  <a:srgbClr val="23AA9C"/>
                </a:solidFill>
                <a:latin typeface="Helvetica Neue"/>
                <a:ea typeface="Times New Roman" panose="02020603050405020304" pitchFamily="18" charset="0"/>
              </a:rPr>
              <a:t>Actors </a:t>
            </a:r>
            <a:r>
              <a:rPr lang="ca-ES" b="1" dirty="0" smtClean="0">
                <a:solidFill>
                  <a:srgbClr val="23AA9C"/>
                </a:solidFill>
                <a:latin typeface="Helvetica Neue"/>
                <a:ea typeface="Times New Roman" panose="02020603050405020304" pitchFamily="18" charset="0"/>
              </a:rPr>
              <a:t>clau - ECOSISTEMA </a:t>
            </a:r>
            <a:r>
              <a:rPr lang="ca-ES" b="1" dirty="0">
                <a:solidFill>
                  <a:srgbClr val="23AA9C"/>
                </a:solidFill>
                <a:latin typeface="Helvetica Neue"/>
                <a:ea typeface="Times New Roman" panose="02020603050405020304" pitchFamily="18" charset="0"/>
              </a:rPr>
              <a:t>DE </a:t>
            </a:r>
            <a:r>
              <a:rPr lang="ca-ES" b="1" dirty="0" smtClean="0">
                <a:solidFill>
                  <a:srgbClr val="23AA9C"/>
                </a:solidFill>
                <a:latin typeface="Helvetica Neue"/>
                <a:ea typeface="Times New Roman" panose="02020603050405020304" pitchFamily="18" charset="0"/>
              </a:rPr>
              <a:t>CONEIXEMENT:</a:t>
            </a:r>
            <a:r>
              <a:rPr lang="ca-ES" b="1" dirty="0" smtClean="0">
                <a:solidFill>
                  <a:srgbClr val="339966"/>
                </a:solidFill>
                <a:latin typeface="Helvetica Neue"/>
                <a:ea typeface="Times New Roman" panose="02020603050405020304" pitchFamily="18" charset="0"/>
              </a:rPr>
              <a:t> </a:t>
            </a:r>
            <a:r>
              <a:rPr lang="ca-ES" dirty="0" smtClean="0">
                <a:latin typeface="Helvetica Neue"/>
                <a:ea typeface="Times New Roman" panose="02020603050405020304" pitchFamily="18" charset="0"/>
              </a:rPr>
              <a:t>Persones </a:t>
            </a:r>
            <a:r>
              <a:rPr lang="ca-ES" dirty="0">
                <a:latin typeface="Helvetica Neue"/>
                <a:ea typeface="Times New Roman" panose="02020603050405020304" pitchFamily="18" charset="0"/>
              </a:rPr>
              <a:t>o organitzacions rellevants que no formen part dels organismes del PN@SC però que és important incorporar en el debat de la Catalunya del coneixement.</a:t>
            </a:r>
            <a:endParaRPr lang="fr-FR" dirty="0">
              <a:latin typeface="Helvetica Neue"/>
              <a:ea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ca-ES" dirty="0">
                <a:solidFill>
                  <a:srgbClr val="404040"/>
                </a:solidFill>
                <a:latin typeface="Helvetica Neue"/>
                <a:ea typeface="Times New Roman" panose="02020603050405020304" pitchFamily="18" charset="0"/>
              </a:rPr>
              <a:t> </a:t>
            </a:r>
            <a:endParaRPr lang="fr-FR" dirty="0">
              <a:latin typeface="Helvetica Neue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ca-ES" b="1" dirty="0">
                <a:solidFill>
                  <a:srgbClr val="23AA9C"/>
                </a:solidFill>
                <a:latin typeface="Helvetica Neue"/>
                <a:ea typeface="Times New Roman" panose="02020603050405020304" pitchFamily="18" charset="0"/>
              </a:rPr>
              <a:t>Ciutadania en general: </a:t>
            </a:r>
            <a:r>
              <a:rPr lang="ca-ES" dirty="0">
                <a:latin typeface="Helvetica Neue"/>
                <a:ea typeface="Times New Roman" panose="02020603050405020304" pitchFamily="18" charset="0"/>
              </a:rPr>
              <a:t>comprèn organitzacions de la societat civil, empreses, plataformes i col·lectius no vinculats directament al sistema de coneixement, així com a la ciutadania en general a títol individual.</a:t>
            </a:r>
            <a:endParaRPr lang="fr-FR" dirty="0">
              <a:latin typeface="Helvetica Neue"/>
              <a:ea typeface="Times New Roman" panose="02020603050405020304" pitchFamily="18" charset="0"/>
            </a:endParaRPr>
          </a:p>
        </p:txBody>
      </p:sp>
      <p:pic>
        <p:nvPicPr>
          <p:cNvPr id="13" name="Imat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84" y="1981064"/>
            <a:ext cx="3779848" cy="33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6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2" y="1"/>
            <a:ext cx="12217888" cy="6876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6984" y="143986"/>
            <a:ext cx="9914483" cy="7571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ca-ES" sz="2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Procés Participatiu</a:t>
            </a:r>
          </a:p>
          <a:p>
            <a:pPr>
              <a:lnSpc>
                <a:spcPct val="90000"/>
              </a:lnSpc>
            </a:pPr>
            <a:r>
              <a:rPr lang="ca-ES" sz="2400" b="1" dirty="0" smtClean="0">
                <a:solidFill>
                  <a:srgbClr val="FFFFFF"/>
                </a:solidFill>
                <a:latin typeface="Helvetica Neue"/>
                <a:cs typeface="Helvetica Neue"/>
              </a:rPr>
              <a:t>Metodologia</a:t>
            </a:r>
            <a:endParaRPr lang="ca-ES" sz="2400" b="1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5" name="6 CuadroTexto"/>
          <p:cNvSpPr txBox="1"/>
          <p:nvPr/>
        </p:nvSpPr>
        <p:spPr>
          <a:xfrm>
            <a:off x="633836" y="1423497"/>
            <a:ext cx="11554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3AA9C"/>
              </a:buClr>
              <a:buSzPct val="150000"/>
              <a:buFont typeface="Arial" pitchFamily="34" charset="0"/>
              <a:buChar char="•"/>
            </a:pPr>
            <a:endParaRPr lang="ca-ES" sz="2000" b="1" dirty="0">
              <a:latin typeface="Helvetica Neue"/>
              <a:cs typeface="Arial" pitchFamily="34" charset="0"/>
            </a:endParaRPr>
          </a:p>
        </p:txBody>
      </p:sp>
      <p:pic>
        <p:nvPicPr>
          <p:cNvPr id="7" name="Picture 2" descr="D:\46978596s\Desktop\participati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245" y="1238858"/>
            <a:ext cx="8203222" cy="4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9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DCF232-EB27-CA45-9945-8640C4402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32" y="1"/>
            <a:ext cx="12217888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7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E6439BC541A14FBB9266ACEFE96211" ma:contentTypeVersion="7" ma:contentTypeDescription="Crea un document nou" ma:contentTypeScope="" ma:versionID="dd4b0f92a4bee981252263d92fac2bff">
  <xsd:schema xmlns:xsd="http://www.w3.org/2001/XMLSchema" xmlns:xs="http://www.w3.org/2001/XMLSchema" xmlns:p="http://schemas.microsoft.com/office/2006/metadata/properties" xmlns:ns3="90797990-1361-420c-9964-b8fd69f5406b" targetNamespace="http://schemas.microsoft.com/office/2006/metadata/properties" ma:root="true" ma:fieldsID="84e17785b56d8a9c9ff3296f8064f5e6" ns3:_="">
    <xsd:import namespace="90797990-1361-420c-9964-b8fd69f540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97990-1361-420c-9964-b8fd69f540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B19461-4995-429C-BDAD-2B46CB3E72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D29E2E-924A-460B-AA57-59F09DC63FF1}">
  <ds:schemaRefs>
    <ds:schemaRef ds:uri="http://schemas.microsoft.com/office/2006/metadata/properties"/>
    <ds:schemaRef ds:uri="90797990-1361-420c-9964-b8fd69f5406b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281B10F-296C-47D1-B150-F86FD1004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797990-1361-420c-9964-b8fd69f54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2660</TotalTime>
  <Words>210</Words>
  <Application>Microsoft Office PowerPoint</Application>
  <PresentationFormat>Personalitzat</PresentationFormat>
  <Paragraphs>70</Paragraphs>
  <Slides>9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9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Helvetica Neue</vt:lpstr>
      <vt:lpstr>Helvetica Neue 67 Medium Conden</vt:lpstr>
      <vt:lpstr>Helvetica Neue Condensed Black</vt:lpstr>
      <vt:lpstr>Helvetica Neue Thin</vt:lpstr>
      <vt:lpstr>Symbol</vt:lpstr>
      <vt:lpstr>Times New Roman</vt:lpstr>
      <vt:lpstr>Tema de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ALBERT G.F.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 Garcia</dc:creator>
  <cp:lastModifiedBy>Agudo Cortada, Irene</cp:lastModifiedBy>
  <cp:revision>117</cp:revision>
  <dcterms:created xsi:type="dcterms:W3CDTF">2018-09-17T15:43:31Z</dcterms:created>
  <dcterms:modified xsi:type="dcterms:W3CDTF">2019-07-30T06:09:53Z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0x010100BAE6439BC541A14FBB9266ACEFE96211</vt:lpwstr>
  </property>
</Properties>
</file>